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80" r:id="rId2"/>
    <p:sldId id="345" r:id="rId3"/>
    <p:sldId id="279" r:id="rId4"/>
    <p:sldId id="278" r:id="rId5"/>
    <p:sldId id="277" r:id="rId6"/>
    <p:sldId id="276" r:id="rId7"/>
    <p:sldId id="275" r:id="rId8"/>
    <p:sldId id="274" r:id="rId9"/>
    <p:sldId id="273" r:id="rId10"/>
    <p:sldId id="346" r:id="rId11"/>
    <p:sldId id="272" r:id="rId12"/>
    <p:sldId id="271" r:id="rId13"/>
    <p:sldId id="270" r:id="rId14"/>
    <p:sldId id="269" r:id="rId15"/>
    <p:sldId id="268" r:id="rId16"/>
    <p:sldId id="267" r:id="rId17"/>
    <p:sldId id="266" r:id="rId18"/>
    <p:sldId id="265" r:id="rId19"/>
    <p:sldId id="264" r:id="rId20"/>
    <p:sldId id="263" r:id="rId21"/>
    <p:sldId id="257" r:id="rId22"/>
    <p:sldId id="258" r:id="rId23"/>
    <p:sldId id="259" r:id="rId24"/>
    <p:sldId id="260" r:id="rId25"/>
    <p:sldId id="261" r:id="rId26"/>
    <p:sldId id="262" r:id="rId27"/>
    <p:sldId id="282" r:id="rId28"/>
    <p:sldId id="306" r:id="rId29"/>
    <p:sldId id="305" r:id="rId30"/>
    <p:sldId id="304" r:id="rId31"/>
    <p:sldId id="347" r:id="rId32"/>
    <p:sldId id="303" r:id="rId33"/>
    <p:sldId id="302" r:id="rId34"/>
    <p:sldId id="301" r:id="rId35"/>
    <p:sldId id="300" r:id="rId36"/>
    <p:sldId id="299" r:id="rId37"/>
    <p:sldId id="298" r:id="rId38"/>
    <p:sldId id="297" r:id="rId39"/>
    <p:sldId id="296" r:id="rId40"/>
    <p:sldId id="295" r:id="rId41"/>
    <p:sldId id="294" r:id="rId42"/>
    <p:sldId id="293" r:id="rId43"/>
    <p:sldId id="292" r:id="rId44"/>
    <p:sldId id="291" r:id="rId45"/>
    <p:sldId id="290" r:id="rId46"/>
    <p:sldId id="289" r:id="rId47"/>
    <p:sldId id="288" r:id="rId48"/>
    <p:sldId id="287" r:id="rId49"/>
    <p:sldId id="286" r:id="rId50"/>
    <p:sldId id="285" r:id="rId51"/>
    <p:sldId id="284" r:id="rId52"/>
    <p:sldId id="283" r:id="rId53"/>
    <p:sldId id="307" r:id="rId54"/>
    <p:sldId id="343" r:id="rId55"/>
    <p:sldId id="342" r:id="rId56"/>
    <p:sldId id="341" r:id="rId57"/>
    <p:sldId id="340" r:id="rId58"/>
    <p:sldId id="348" r:id="rId59"/>
    <p:sldId id="339" r:id="rId60"/>
    <p:sldId id="338" r:id="rId61"/>
    <p:sldId id="337" r:id="rId62"/>
    <p:sldId id="336" r:id="rId63"/>
    <p:sldId id="335" r:id="rId64"/>
    <p:sldId id="334" r:id="rId65"/>
    <p:sldId id="333" r:id="rId66"/>
    <p:sldId id="332" r:id="rId67"/>
    <p:sldId id="331" r:id="rId68"/>
    <p:sldId id="330" r:id="rId69"/>
    <p:sldId id="329" r:id="rId70"/>
    <p:sldId id="328" r:id="rId71"/>
    <p:sldId id="327" r:id="rId72"/>
    <p:sldId id="326" r:id="rId73"/>
    <p:sldId id="325" r:id="rId74"/>
    <p:sldId id="344" r:id="rId75"/>
    <p:sldId id="324" r:id="rId76"/>
    <p:sldId id="323" r:id="rId77"/>
    <p:sldId id="322" r:id="rId78"/>
    <p:sldId id="321" r:id="rId79"/>
    <p:sldId id="320" r:id="rId80"/>
    <p:sldId id="319" r:id="rId81"/>
    <p:sldId id="318" r:id="rId82"/>
    <p:sldId id="317" r:id="rId83"/>
    <p:sldId id="316" r:id="rId84"/>
    <p:sldId id="315" r:id="rId85"/>
    <p:sldId id="314" r:id="rId86"/>
    <p:sldId id="313" r:id="rId87"/>
    <p:sldId id="312" r:id="rId88"/>
    <p:sldId id="311" r:id="rId89"/>
    <p:sldId id="310" r:id="rId90"/>
    <p:sldId id="349" r:id="rId91"/>
    <p:sldId id="309" r:id="rId92"/>
  </p:sldIdLst>
  <p:sldSz cx="9144000" cy="5943600"/>
  <p:notesSz cx="9144000" cy="6858000"/>
  <p:defaultTextStyle>
    <a:defPPr>
      <a:defRPr lang="en-US"/>
    </a:defPPr>
    <a:lvl1pPr algn="l" rtl="0" eaLnBrk="0" fontAlgn="base" hangingPunct="0">
      <a:spcBef>
        <a:spcPct val="0"/>
      </a:spcBef>
      <a:spcAft>
        <a:spcPct val="0"/>
      </a:spcAft>
      <a:defRPr sz="2400" kern="1200">
        <a:solidFill>
          <a:schemeClr val="tx1"/>
        </a:solidFill>
        <a:latin typeface="Rockwell" pitchFamily="18" charset="0"/>
        <a:ea typeface="+mn-ea"/>
        <a:cs typeface="+mn-cs"/>
      </a:defRPr>
    </a:lvl1pPr>
    <a:lvl2pPr marL="457200" algn="l" rtl="0" eaLnBrk="0" fontAlgn="base" hangingPunct="0">
      <a:spcBef>
        <a:spcPct val="0"/>
      </a:spcBef>
      <a:spcAft>
        <a:spcPct val="0"/>
      </a:spcAft>
      <a:defRPr sz="2400" kern="1200">
        <a:solidFill>
          <a:schemeClr val="tx1"/>
        </a:solidFill>
        <a:latin typeface="Rockwell" pitchFamily="18" charset="0"/>
        <a:ea typeface="+mn-ea"/>
        <a:cs typeface="+mn-cs"/>
      </a:defRPr>
    </a:lvl2pPr>
    <a:lvl3pPr marL="914400" algn="l" rtl="0" eaLnBrk="0" fontAlgn="base" hangingPunct="0">
      <a:spcBef>
        <a:spcPct val="0"/>
      </a:spcBef>
      <a:spcAft>
        <a:spcPct val="0"/>
      </a:spcAft>
      <a:defRPr sz="2400" kern="1200">
        <a:solidFill>
          <a:schemeClr val="tx1"/>
        </a:solidFill>
        <a:latin typeface="Rockwell"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Rockwell"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Rockwell" pitchFamily="18" charset="0"/>
        <a:ea typeface="+mn-ea"/>
        <a:cs typeface="+mn-cs"/>
      </a:defRPr>
    </a:lvl5pPr>
    <a:lvl6pPr marL="2286000" algn="l" defTabSz="914400" rtl="0" eaLnBrk="1" latinLnBrk="0" hangingPunct="1">
      <a:defRPr sz="2400" kern="1200">
        <a:solidFill>
          <a:schemeClr val="tx1"/>
        </a:solidFill>
        <a:latin typeface="Rockwell" pitchFamily="18" charset="0"/>
        <a:ea typeface="+mn-ea"/>
        <a:cs typeface="+mn-cs"/>
      </a:defRPr>
    </a:lvl6pPr>
    <a:lvl7pPr marL="2743200" algn="l" defTabSz="914400" rtl="0" eaLnBrk="1" latinLnBrk="0" hangingPunct="1">
      <a:defRPr sz="2400" kern="1200">
        <a:solidFill>
          <a:schemeClr val="tx1"/>
        </a:solidFill>
        <a:latin typeface="Rockwell" pitchFamily="18" charset="0"/>
        <a:ea typeface="+mn-ea"/>
        <a:cs typeface="+mn-cs"/>
      </a:defRPr>
    </a:lvl7pPr>
    <a:lvl8pPr marL="3200400" algn="l" defTabSz="914400" rtl="0" eaLnBrk="1" latinLnBrk="0" hangingPunct="1">
      <a:defRPr sz="2400" kern="1200">
        <a:solidFill>
          <a:schemeClr val="tx1"/>
        </a:solidFill>
        <a:latin typeface="Rockwell" pitchFamily="18" charset="0"/>
        <a:ea typeface="+mn-ea"/>
        <a:cs typeface="+mn-cs"/>
      </a:defRPr>
    </a:lvl8pPr>
    <a:lvl9pPr marL="3657600" algn="l" defTabSz="914400" rtl="0" eaLnBrk="1" latinLnBrk="0" hangingPunct="1">
      <a:defRPr sz="2400" kern="1200">
        <a:solidFill>
          <a:schemeClr val="tx1"/>
        </a:solidFill>
        <a:latin typeface="Rockwell" pitchFamily="18" charset="0"/>
        <a:ea typeface="+mn-ea"/>
        <a:cs typeface="+mn-cs"/>
      </a:defRPr>
    </a:lvl9pPr>
  </p:defaultTextStyle>
  <p:extLst>
    <p:ext uri="{EFAFB233-063F-42B5-8137-9DF3F51BA10A}">
      <p15:sldGuideLst xmlns:p15="http://schemas.microsoft.com/office/powerpoint/2012/main">
        <p15:guide id="1" orient="horz" pos="187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96" autoAdjust="0"/>
  </p:normalViewPr>
  <p:slideViewPr>
    <p:cSldViewPr>
      <p:cViewPr varScale="1">
        <p:scale>
          <a:sx n="91" d="100"/>
          <a:sy n="91" d="100"/>
        </p:scale>
        <p:origin x="55" y="542"/>
      </p:cViewPr>
      <p:guideLst>
        <p:guide orient="horz" pos="187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5180013"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2052" name="Rectangle 4"/>
          <p:cNvSpPr>
            <a:spLocks noRot="1" noChangeArrowheads="1" noTextEdit="1"/>
          </p:cNvSpPr>
          <p:nvPr>
            <p:ph type="sldImg" idx="2"/>
          </p:nvPr>
        </p:nvSpPr>
        <p:spPr bwMode="auto">
          <a:xfrm>
            <a:off x="2593975" y="514350"/>
            <a:ext cx="3956050" cy="2571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3257550"/>
            <a:ext cx="73152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5CC4FA8-F029-449A-B196-E456414AF22C}" type="slidenum">
              <a:rPr lang="en-US" altLang="en-US"/>
              <a:pPr>
                <a:defRPr/>
              </a:pPr>
              <a:t>‹#›</a:t>
            </a:fld>
            <a:endParaRPr lang="en-US" altLang="en-US"/>
          </a:p>
        </p:txBody>
      </p:sp>
    </p:spTree>
    <p:extLst>
      <p:ext uri="{BB962C8B-B14F-4D97-AF65-F5344CB8AC3E}">
        <p14:creationId xmlns:p14="http://schemas.microsoft.com/office/powerpoint/2010/main" val="26759127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26E8A870-CCBC-46F3-A758-31809A8BA2ED}" type="slidenum">
              <a:rPr lang="en-US" altLang="en-US" sz="1200" smtClean="0">
                <a:latin typeface="Arial" panose="020B0604020202020204" pitchFamily="34" charset="0"/>
              </a:rPr>
              <a:pPr/>
              <a:t>1</a:t>
            </a:fld>
            <a:endParaRPr lang="en-US" altLang="en-US" sz="1200" smtClean="0">
              <a:latin typeface="Arial" panose="020B0604020202020204" pitchFamily="34" charset="0"/>
            </a:endParaRPr>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15411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6E914218-3D94-4DCC-814E-067679703E51}" type="slidenum">
              <a:rPr lang="en-US" altLang="en-US" sz="1200" smtClean="0">
                <a:latin typeface="Arial" panose="020B0604020202020204" pitchFamily="34" charset="0"/>
              </a:rPr>
              <a:pPr/>
              <a:t>10</a:t>
            </a:fld>
            <a:endParaRPr lang="en-US" altLang="en-US" sz="1200" smtClean="0">
              <a:latin typeface="Arial" panose="020B0604020202020204" pitchFamily="34" charset="0"/>
            </a:endParaRPr>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b="1" smtClean="0"/>
              <a:t>An American who came to know him well was Will Lissner, an economics reporter for The New York Times from 1926 until his retirement in 1976. Lissner then became editor of the American Journal of Economics and Sociology, to which Neilson became a frequent contributing writer. Lissner offers this insight into Neilson’s Liberal political ideals:</a:t>
            </a:r>
          </a:p>
        </p:txBody>
      </p:sp>
    </p:spTree>
    <p:extLst>
      <p:ext uri="{BB962C8B-B14F-4D97-AF65-F5344CB8AC3E}">
        <p14:creationId xmlns:p14="http://schemas.microsoft.com/office/powerpoint/2010/main" val="2034356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9A53DD7F-3136-4619-88A0-745360425E52}" type="slidenum">
              <a:rPr lang="en-US" altLang="en-US" sz="1200" smtClean="0">
                <a:latin typeface="Arial" panose="020B0604020202020204" pitchFamily="34" charset="0"/>
              </a:rPr>
              <a:pPr/>
              <a:t>11</a:t>
            </a:fld>
            <a:endParaRPr lang="en-US" altLang="en-US" sz="1200" smtClean="0">
              <a:latin typeface="Arial" panose="020B0604020202020204" pitchFamily="34" charset="0"/>
            </a:endParaRPr>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smtClean="0"/>
              <a:t>"Uneducated though he had been, the father was a cultured man, a Liberal of the old school. His library had practically all the speeches and pamphlets of Cobden and Bright that were the product of the campaigns for the repeal of the corn laws, the campaigns that helped to end the 'Hungry Forties'.“ (</a:t>
            </a:r>
            <a:r>
              <a:rPr lang="en-US" altLang="en-US" smtClean="0"/>
              <a:t>Lissner, 1947, p.144) </a:t>
            </a:r>
          </a:p>
        </p:txBody>
      </p:sp>
    </p:spTree>
    <p:extLst>
      <p:ext uri="{BB962C8B-B14F-4D97-AF65-F5344CB8AC3E}">
        <p14:creationId xmlns:p14="http://schemas.microsoft.com/office/powerpoint/2010/main" val="172127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82602707-1684-468D-A3F9-4DFA86A182A8}" type="slidenum">
              <a:rPr lang="en-US" altLang="en-US" sz="1200" smtClean="0">
                <a:latin typeface="Arial" panose="020B0604020202020204" pitchFamily="34" charset="0"/>
              </a:rPr>
              <a:pPr/>
              <a:t>12</a:t>
            </a:fld>
            <a:endParaRPr lang="en-US" altLang="en-US" sz="1200" smtClean="0">
              <a:latin typeface="Arial" panose="020B0604020202020204" pitchFamily="34" charset="0"/>
            </a:endParaRPr>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smtClean="0"/>
              <a:t>Another important influence on Francis was an uncle, who read to Francis and his siblings from the works of John Stuart Mill and other major contributors to English literature. </a:t>
            </a:r>
            <a:br>
              <a:rPr lang="en-US" altLang="en-US" b="1" smtClean="0"/>
            </a:br>
            <a:r>
              <a:rPr lang="en-US" altLang="en-US" b="1" smtClean="0"/>
              <a:t/>
            </a:r>
            <a:br>
              <a:rPr lang="en-US" altLang="en-US" b="1" smtClean="0"/>
            </a:br>
            <a:endParaRPr lang="en-US" altLang="en-US" b="1" smtClean="0"/>
          </a:p>
        </p:txBody>
      </p:sp>
    </p:spTree>
    <p:extLst>
      <p:ext uri="{BB962C8B-B14F-4D97-AF65-F5344CB8AC3E}">
        <p14:creationId xmlns:p14="http://schemas.microsoft.com/office/powerpoint/2010/main" val="42506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062F30B-66BE-4682-A529-983B8F601007}" type="slidenum">
              <a:rPr lang="en-US" altLang="en-US" sz="1200" smtClean="0">
                <a:latin typeface="Arial" panose="020B0604020202020204" pitchFamily="34" charset="0"/>
              </a:rPr>
              <a:pPr/>
              <a:t>13</a:t>
            </a:fld>
            <a:endParaRPr lang="en-US" altLang="en-US" sz="1200" smtClean="0">
              <a:latin typeface="Arial" panose="020B0604020202020204" pitchFamily="34" charset="0"/>
            </a:endParaRPr>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smtClean="0"/>
              <a:t>By the time he reached age 18 Francis was hungry for new experiences. And so, he left for the United States and New York City where, among other things, he learned a good deal about the racism that prevented people of color from achieving their true potential living in the United States.</a:t>
            </a:r>
          </a:p>
        </p:txBody>
      </p:sp>
    </p:spTree>
    <p:extLst>
      <p:ext uri="{BB962C8B-B14F-4D97-AF65-F5344CB8AC3E}">
        <p14:creationId xmlns:p14="http://schemas.microsoft.com/office/powerpoint/2010/main" val="215468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F55C35BA-15A2-420F-9BCE-00676BF72886}" type="slidenum">
              <a:rPr lang="en-US" altLang="en-US" sz="1200" smtClean="0">
                <a:latin typeface="Arial" panose="020B0604020202020204" pitchFamily="34" charset="0"/>
              </a:rPr>
              <a:pPr/>
              <a:t>14</a:t>
            </a:fld>
            <a:endParaRPr lang="en-US" altLang="en-US" sz="1200" smtClean="0">
              <a:latin typeface="Arial" panose="020B0604020202020204" pitchFamily="34" charset="0"/>
            </a:endParaRPr>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smtClean="0"/>
              <a:t>His own economic circumstances were not much better, and a year later he moved to Boston.</a:t>
            </a:r>
          </a:p>
        </p:txBody>
      </p:sp>
    </p:spTree>
    <p:extLst>
      <p:ext uri="{BB962C8B-B14F-4D97-AF65-F5344CB8AC3E}">
        <p14:creationId xmlns:p14="http://schemas.microsoft.com/office/powerpoint/2010/main" val="801637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12C0997F-80EB-4EFB-A1B3-F99B7CF15CE1}" type="slidenum">
              <a:rPr lang="en-US" altLang="en-US" sz="1200" smtClean="0">
                <a:latin typeface="Arial" panose="020B0604020202020204" pitchFamily="34" charset="0"/>
              </a:rPr>
              <a:pPr/>
              <a:t>15</a:t>
            </a:fld>
            <a:endParaRPr lang="en-US" altLang="en-US" sz="1200" smtClean="0">
              <a:latin typeface="Arial" panose="020B0604020202020204" pitchFamily="34" charset="0"/>
            </a:endParaRPr>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b="1" smtClean="0"/>
              <a:t>As Will Lissner relates to us, he: "… spent the free time that unemployment afforded him in the Boylston Street Library, reading every work it contained on socialism.“ </a:t>
            </a:r>
            <a:r>
              <a:rPr lang="en-US" altLang="en-US" smtClean="0"/>
              <a:t>(Lissner, 1947, p.144)</a:t>
            </a:r>
          </a:p>
        </p:txBody>
      </p:sp>
    </p:spTree>
    <p:extLst>
      <p:ext uri="{BB962C8B-B14F-4D97-AF65-F5344CB8AC3E}">
        <p14:creationId xmlns:p14="http://schemas.microsoft.com/office/powerpoint/2010/main" val="85175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2483723-4506-44D6-826D-484D4C52A554}" type="slidenum">
              <a:rPr lang="en-US" altLang="en-US" sz="1200" smtClean="0">
                <a:latin typeface="Arial" panose="020B0604020202020204" pitchFamily="34" charset="0"/>
              </a:rPr>
              <a:pPr/>
              <a:t>16</a:t>
            </a:fld>
            <a:endParaRPr lang="en-US" altLang="en-US" sz="1200" smtClean="0">
              <a:latin typeface="Arial" panose="020B0604020202020204" pitchFamily="34" charset="0"/>
            </a:endParaRPr>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smtClean="0"/>
              <a:t>However, the writings of socialists failed to satisfy him either intellectually or morally. </a:t>
            </a:r>
            <a:br>
              <a:rPr lang="en-US" altLang="en-US" b="1" smtClean="0"/>
            </a:br>
            <a:r>
              <a:rPr lang="en-US" altLang="en-US" b="1" smtClean="0"/>
              <a:t/>
            </a:r>
            <a:br>
              <a:rPr lang="en-US" altLang="en-US" b="1" smtClean="0"/>
            </a:br>
            <a:endParaRPr lang="en-US" altLang="en-US" b="1" smtClean="0"/>
          </a:p>
        </p:txBody>
      </p:sp>
    </p:spTree>
    <p:extLst>
      <p:ext uri="{BB962C8B-B14F-4D97-AF65-F5344CB8AC3E}">
        <p14:creationId xmlns:p14="http://schemas.microsoft.com/office/powerpoint/2010/main" val="3428891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0F1E0D3B-AC15-414A-B31B-07AC800B30C4}" type="slidenum">
              <a:rPr lang="en-US" altLang="en-US" sz="1200" smtClean="0">
                <a:latin typeface="Arial" panose="020B0604020202020204" pitchFamily="34" charset="0"/>
              </a:rPr>
              <a:pPr/>
              <a:t>17</a:t>
            </a:fld>
            <a:endParaRPr lang="en-US" altLang="en-US" sz="1200" smtClean="0">
              <a:latin typeface="Arial" panose="020B0604020202020204" pitchFamily="34" charset="0"/>
            </a:endParaRPr>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b="1" smtClean="0"/>
              <a:t>Returning to New York City, he continued to study and attend lectures. One day at Cooper Union he heard Henry George speak.</a:t>
            </a:r>
          </a:p>
        </p:txBody>
      </p:sp>
    </p:spTree>
    <p:extLst>
      <p:ext uri="{BB962C8B-B14F-4D97-AF65-F5344CB8AC3E}">
        <p14:creationId xmlns:p14="http://schemas.microsoft.com/office/powerpoint/2010/main" val="420316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4CEE005B-FCE9-4751-BA55-4A0654F81A44}" type="slidenum">
              <a:rPr lang="en-US" altLang="en-US" sz="1200" smtClean="0">
                <a:latin typeface="Arial" panose="020B0604020202020204" pitchFamily="34" charset="0"/>
              </a:rPr>
              <a:pPr/>
              <a:t>18</a:t>
            </a:fld>
            <a:endParaRPr lang="en-US" altLang="en-US" sz="1200" smtClean="0">
              <a:latin typeface="Arial" panose="020B0604020202020204" pitchFamily="34" charset="0"/>
            </a:endParaRPr>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b="1" smtClean="0"/>
              <a:t>After that lecture, Henry George gifted him a copy of his book, </a:t>
            </a:r>
            <a:r>
              <a:rPr lang="en-US" altLang="en-US" b="1" i="1" smtClean="0"/>
              <a:t>Progress and Poverty</a:t>
            </a:r>
            <a:r>
              <a:rPr lang="en-US" altLang="en-US" b="1" smtClean="0"/>
              <a:t>, which pulled Francis into the growing number of Henry George supporters.</a:t>
            </a:r>
          </a:p>
        </p:txBody>
      </p:sp>
    </p:spTree>
    <p:extLst>
      <p:ext uri="{BB962C8B-B14F-4D97-AF65-F5344CB8AC3E}">
        <p14:creationId xmlns:p14="http://schemas.microsoft.com/office/powerpoint/2010/main" val="5098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6CE5FB8F-A85C-4CCC-8D27-19DF3E4DA2B3}" type="slidenum">
              <a:rPr lang="en-US" altLang="en-US" sz="1200" smtClean="0">
                <a:latin typeface="Arial" panose="020B0604020202020204" pitchFamily="34" charset="0"/>
              </a:rPr>
              <a:pPr/>
              <a:t>19</a:t>
            </a:fld>
            <a:endParaRPr lang="en-US" altLang="en-US" sz="1200" smtClean="0">
              <a:latin typeface="Arial" panose="020B0604020202020204" pitchFamily="34" charset="0"/>
            </a:endParaRPr>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smtClean="0"/>
              <a:t>Yet, his immediate interests had become the theatre and writing. The second play he wrote was enormously successful, taken by a road company on a tour in 1895. Hired as stage manager to take another play to London, Francis returned to England in 1897. His career in the theatre now took off. </a:t>
            </a:r>
            <a:br>
              <a:rPr lang="en-US" altLang="en-US" b="1" smtClean="0"/>
            </a:br>
            <a:r>
              <a:rPr lang="en-US" altLang="en-US" b="1" smtClean="0"/>
              <a:t/>
            </a:r>
            <a:br>
              <a:rPr lang="en-US" altLang="en-US" b="1" smtClean="0"/>
            </a:br>
            <a:endParaRPr lang="en-US" altLang="en-US" b="1" smtClean="0"/>
          </a:p>
        </p:txBody>
      </p:sp>
    </p:spTree>
    <p:extLst>
      <p:ext uri="{BB962C8B-B14F-4D97-AF65-F5344CB8AC3E}">
        <p14:creationId xmlns:p14="http://schemas.microsoft.com/office/powerpoint/2010/main" val="155121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B3F803F0-E9B1-4C8A-B044-A12EBC5DD7A5}" type="slidenum">
              <a:rPr lang="en-US" altLang="en-US" sz="1200" smtClean="0">
                <a:latin typeface="Arial" panose="020B0604020202020204" pitchFamily="34" charset="0"/>
              </a:rPr>
              <a:pPr/>
              <a:t>2</a:t>
            </a:fld>
            <a:endParaRPr lang="en-US" altLang="en-US" sz="1200" smtClean="0">
              <a:latin typeface="Arial" panose="020B0604020202020204" pitchFamily="34" charset="0"/>
            </a:endParaRPr>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en-US" altLang="en-US" b="1" smtClean="0"/>
              <a:t>Beginning in the mid-1990s I began to gather information on the thousands of men and women who came to embrace the principles embraced by the American political economist, journalist and newspaper editor Henry George. This project grew into an online record of the Biographical History of the Georgist Movement. This is the life story of one of the leading figures of the Georgist movement, Francis Neilson.</a:t>
            </a:r>
          </a:p>
        </p:txBody>
      </p:sp>
    </p:spTree>
    <p:extLst>
      <p:ext uri="{BB962C8B-B14F-4D97-AF65-F5344CB8AC3E}">
        <p14:creationId xmlns:p14="http://schemas.microsoft.com/office/powerpoint/2010/main" val="203264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00DF6343-0F5D-447A-AB2C-962280F472A6}" type="slidenum">
              <a:rPr lang="en-US" altLang="en-US" sz="1200" smtClean="0">
                <a:latin typeface="Arial" panose="020B0604020202020204" pitchFamily="34" charset="0"/>
              </a:rPr>
              <a:pPr/>
              <a:t>20</a:t>
            </a:fld>
            <a:endParaRPr lang="en-US" altLang="en-US" sz="1200" smtClean="0">
              <a:latin typeface="Arial" panose="020B0604020202020204" pitchFamily="34" charset="0"/>
            </a:endParaRPr>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smtClean="0"/>
              <a:t>In London he soon joined forces with others who were voicing opposition to what they saw as British imperialism.</a:t>
            </a:r>
          </a:p>
        </p:txBody>
      </p:sp>
    </p:spTree>
    <p:extLst>
      <p:ext uri="{BB962C8B-B14F-4D97-AF65-F5344CB8AC3E}">
        <p14:creationId xmlns:p14="http://schemas.microsoft.com/office/powerpoint/2010/main" val="1224415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FC9A5B61-6B1A-4820-B216-025407D5D6F0}" type="slidenum">
              <a:rPr lang="en-US" altLang="en-US" sz="1200" smtClean="0">
                <a:latin typeface="Arial" panose="020B0604020202020204" pitchFamily="34" charset="0"/>
              </a:rPr>
              <a:pPr/>
              <a:t>21</a:t>
            </a:fld>
            <a:endParaRPr lang="en-US" altLang="en-US" sz="1200" smtClean="0">
              <a:latin typeface="Arial" panose="020B0604020202020204" pitchFamily="34" charset="0"/>
            </a:endParaRPr>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smtClean="0"/>
              <a:t>Then, by 1902 he had become a vocal supporter of Henry George's arguments in favor of the public collection of the rent of land, described by fellow Liberals, such as Josiah Wedgwood, as </a:t>
            </a:r>
            <a:r>
              <a:rPr lang="en-US" altLang="en-US" b="1" i="1" smtClean="0"/>
              <a:t>land value taxation</a:t>
            </a:r>
            <a:r>
              <a:rPr lang="en-US" altLang="en-US" b="1" smtClean="0"/>
              <a:t>.</a:t>
            </a:r>
          </a:p>
        </p:txBody>
      </p:sp>
    </p:spTree>
    <p:extLst>
      <p:ext uri="{BB962C8B-B14F-4D97-AF65-F5344CB8AC3E}">
        <p14:creationId xmlns:p14="http://schemas.microsoft.com/office/powerpoint/2010/main" val="257504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82F9A582-30EB-4A80-A365-BA53FFBFA688}" type="slidenum">
              <a:rPr lang="en-US" altLang="en-US" sz="1200" smtClean="0">
                <a:latin typeface="Arial" panose="020B0604020202020204" pitchFamily="34" charset="0"/>
              </a:rPr>
              <a:pPr/>
              <a:t>22</a:t>
            </a:fld>
            <a:endParaRPr lang="en-US" altLang="en-US" sz="1200" smtClean="0">
              <a:latin typeface="Arial" panose="020B0604020202020204" pitchFamily="34" charset="0"/>
            </a:endParaRPr>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smtClean="0"/>
              <a:t>Francis was now at the center of the "great Liberal revival" and, along with Winston Churchill,  was elected to the House of Commons in 1909, where he headed the group of Liberals championing the taxation of land values.</a:t>
            </a:r>
          </a:p>
        </p:txBody>
      </p:sp>
    </p:spTree>
    <p:extLst>
      <p:ext uri="{BB962C8B-B14F-4D97-AF65-F5344CB8AC3E}">
        <p14:creationId xmlns:p14="http://schemas.microsoft.com/office/powerpoint/2010/main" val="423306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29A198DD-600F-49E5-A927-53386A9E7775}" type="slidenum">
              <a:rPr lang="en-US" altLang="en-US" sz="1200" smtClean="0">
                <a:latin typeface="Arial" panose="020B0604020202020204" pitchFamily="34" charset="0"/>
              </a:rPr>
              <a:pPr/>
              <a:t>23</a:t>
            </a:fld>
            <a:endParaRPr lang="en-US" altLang="en-US" sz="1200" smtClean="0">
              <a:latin typeface="Arial" panose="020B0604020202020204" pitchFamily="34" charset="0"/>
            </a:endParaRPr>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smtClean="0"/>
              <a:t>Their efforts were undermined by powerful landed interests and failed to gain widespread public support for reasons still debated by historians and those in Britain who continue to work for this reform.</a:t>
            </a:r>
          </a:p>
        </p:txBody>
      </p:sp>
    </p:spTree>
    <p:extLst>
      <p:ext uri="{BB962C8B-B14F-4D97-AF65-F5344CB8AC3E}">
        <p14:creationId xmlns:p14="http://schemas.microsoft.com/office/powerpoint/2010/main" val="2763320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EBCE029C-9A28-4C54-A8A6-36766D63ECDC}" type="slidenum">
              <a:rPr lang="en-US" altLang="en-US" sz="1200" smtClean="0">
                <a:latin typeface="Arial" panose="020B0604020202020204" pitchFamily="34" charset="0"/>
              </a:rPr>
              <a:pPr/>
              <a:t>24</a:t>
            </a:fld>
            <a:endParaRPr lang="en-US" altLang="en-US" sz="1200" smtClean="0">
              <a:latin typeface="Arial" panose="020B0604020202020204" pitchFamily="34" charset="0"/>
            </a:endParaRPr>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smtClean="0"/>
              <a:t>In any event, efforts on behalf of societal reforms were about to take a back seat to the war effort. Disgusted with the political situation, Neilson felt compelled to take action to demonstrate his deep opposition to Britain’s entrance into yet another war.</a:t>
            </a:r>
          </a:p>
        </p:txBody>
      </p:sp>
    </p:spTree>
    <p:extLst>
      <p:ext uri="{BB962C8B-B14F-4D97-AF65-F5344CB8AC3E}">
        <p14:creationId xmlns:p14="http://schemas.microsoft.com/office/powerpoint/2010/main" val="1015872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B53F5ACC-43AB-448B-9711-F8381856DF1F}" type="slidenum">
              <a:rPr lang="en-US" altLang="en-US" sz="1200" smtClean="0">
                <a:latin typeface="Arial" panose="020B0604020202020204" pitchFamily="34" charset="0"/>
              </a:rPr>
              <a:pPr/>
              <a:t>25</a:t>
            </a:fld>
            <a:endParaRPr lang="en-US" altLang="en-US" sz="1200" smtClean="0">
              <a:latin typeface="Arial" panose="020B0604020202020204" pitchFamily="34" charset="0"/>
            </a:endParaRPr>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b="1" smtClean="0"/>
              <a:t>Will Lissner writes that he "… resigned his seat in Parliament, retired from his position in his party, and quitted England for the United States, where he foreswore his allegiance to the Crown and became an American citizen. He was through with politics.“ </a:t>
            </a:r>
            <a:r>
              <a:rPr lang="en-US" altLang="en-US" smtClean="0"/>
              <a:t>(Lissner, 1947, p.154) </a:t>
            </a:r>
          </a:p>
        </p:txBody>
      </p:sp>
    </p:spTree>
    <p:extLst>
      <p:ext uri="{BB962C8B-B14F-4D97-AF65-F5344CB8AC3E}">
        <p14:creationId xmlns:p14="http://schemas.microsoft.com/office/powerpoint/2010/main" val="3197175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6BF9FD6-993E-47C3-B287-D4842B175626}" type="slidenum">
              <a:rPr lang="en-US" altLang="en-US" sz="1200" smtClean="0">
                <a:latin typeface="Arial" panose="020B0604020202020204" pitchFamily="34" charset="0"/>
              </a:rPr>
              <a:pPr/>
              <a:t>26</a:t>
            </a:fld>
            <a:endParaRPr lang="en-US" altLang="en-US" sz="1200" smtClean="0">
              <a:latin typeface="Arial" panose="020B0604020202020204" pitchFamily="34" charset="0"/>
            </a:endParaRPr>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smtClean="0"/>
              <a:t>Neilson's long-time friend back in Britain, Ashley Mitchell, a leading figure in the United Committee for the Taxation of Land Values, years later lamented over what they had concluded was the abandonment by Britain's political leaders of any serious effort to solve the real problems of their society: </a:t>
            </a:r>
          </a:p>
        </p:txBody>
      </p:sp>
    </p:spTree>
    <p:extLst>
      <p:ext uri="{BB962C8B-B14F-4D97-AF65-F5344CB8AC3E}">
        <p14:creationId xmlns:p14="http://schemas.microsoft.com/office/powerpoint/2010/main" val="3581039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38B2D9A8-3ABE-4A8F-89D9-26B0513CF25E}" type="slidenum">
              <a:rPr lang="en-US" altLang="en-US" sz="1200" smtClean="0">
                <a:latin typeface="Arial" panose="020B0604020202020204" pitchFamily="34" charset="0"/>
              </a:rPr>
              <a:pPr/>
              <a:t>27</a:t>
            </a:fld>
            <a:endParaRPr lang="en-US" altLang="en-US" sz="1200" smtClean="0">
              <a:latin typeface="Arial" panose="020B0604020202020204" pitchFamily="34" charset="0"/>
            </a:endParaRPr>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smtClean="0"/>
              <a:t>"Up to 1914, up to the outbreak of the first world war, British politics were based on something like principle. At any rate, the issues were plain and the ordinary man could understand them. The conflict was between reform and privilege. The progressive party stood for reform and the other party stood in defense of privilege, and even worse, in favor of reaction." </a:t>
            </a:r>
          </a:p>
        </p:txBody>
      </p:sp>
    </p:spTree>
    <p:extLst>
      <p:ext uri="{BB962C8B-B14F-4D97-AF65-F5344CB8AC3E}">
        <p14:creationId xmlns:p14="http://schemas.microsoft.com/office/powerpoint/2010/main" val="2948051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03D480F1-05B3-40C4-9629-16F1EB030013}" type="slidenum">
              <a:rPr lang="en-US" altLang="en-US" sz="1200" smtClean="0">
                <a:latin typeface="Arial" panose="020B0604020202020204" pitchFamily="34" charset="0"/>
              </a:rPr>
              <a:pPr/>
              <a:t>28</a:t>
            </a:fld>
            <a:endParaRPr lang="en-US" altLang="en-US" sz="1200" smtClean="0">
              <a:latin typeface="Arial" panose="020B0604020202020204" pitchFamily="34" charset="0"/>
            </a:endParaRPr>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b="1" smtClean="0"/>
              <a:t>Although Neilson turned away from politics, he was far from through with the struggles for social justice. In an essay written in 1921 titled "Duty to Civilization," he took the opportunity to explain why he had left Britain: </a:t>
            </a:r>
          </a:p>
        </p:txBody>
      </p:sp>
    </p:spTree>
    <p:extLst>
      <p:ext uri="{BB962C8B-B14F-4D97-AF65-F5344CB8AC3E}">
        <p14:creationId xmlns:p14="http://schemas.microsoft.com/office/powerpoint/2010/main" val="2357761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0235A892-42DD-48DB-85A9-F301737CAC51}" type="slidenum">
              <a:rPr lang="en-US" altLang="en-US" sz="1200" smtClean="0">
                <a:latin typeface="Arial" panose="020B0604020202020204" pitchFamily="34" charset="0"/>
              </a:rPr>
              <a:pPr/>
              <a:t>29</a:t>
            </a:fld>
            <a:endParaRPr lang="en-US" altLang="en-US" sz="1200" smtClean="0">
              <a:latin typeface="Arial" panose="020B0604020202020204" pitchFamily="34" charset="0"/>
            </a:endParaRPr>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b="1" smtClean="0"/>
              <a:t>"I know not any statesman monarchial or republican, in Europe who has my sympathy; and, for the past twenty-five years, I have been remarkably consistent in my impartiality in this matter. …”</a:t>
            </a:r>
          </a:p>
        </p:txBody>
      </p:sp>
    </p:spTree>
    <p:extLst>
      <p:ext uri="{BB962C8B-B14F-4D97-AF65-F5344CB8AC3E}">
        <p14:creationId xmlns:p14="http://schemas.microsoft.com/office/powerpoint/2010/main" val="408871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067B11AF-0902-42D3-B211-EBC252221016}" type="slidenum">
              <a:rPr lang="en-US" altLang="en-US" sz="1200" smtClean="0">
                <a:latin typeface="Arial" panose="020B0604020202020204" pitchFamily="34" charset="0"/>
              </a:rPr>
              <a:pPr/>
              <a:t>3</a:t>
            </a:fld>
            <a:endParaRPr lang="en-US" altLang="en-US" sz="1200" smtClean="0">
              <a:latin typeface="Arial" panose="020B0604020202020204" pitchFamily="34" charset="0"/>
            </a:endParaRPr>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smtClean="0"/>
              <a:t>If Francis Neilson had written nothing else, historians of the First World War would recognize him for his 1915 book, </a:t>
            </a:r>
            <a:r>
              <a:rPr lang="en-US" altLang="en-US" b="1" i="1" smtClean="0"/>
              <a:t>How Diplomats Make War</a:t>
            </a:r>
            <a:r>
              <a:rPr lang="en-US" altLang="en-US" b="1" smtClean="0"/>
              <a:t>. </a:t>
            </a:r>
          </a:p>
        </p:txBody>
      </p:sp>
    </p:spTree>
    <p:extLst>
      <p:ext uri="{BB962C8B-B14F-4D97-AF65-F5344CB8AC3E}">
        <p14:creationId xmlns:p14="http://schemas.microsoft.com/office/powerpoint/2010/main" val="3324086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222F4C08-6CA5-4625-986B-22B7F9507D03}" type="slidenum">
              <a:rPr lang="en-US" altLang="en-US" sz="1200" smtClean="0">
                <a:latin typeface="Arial" panose="020B0604020202020204" pitchFamily="34" charset="0"/>
              </a:rPr>
              <a:pPr/>
              <a:t>30</a:t>
            </a:fld>
            <a:endParaRPr lang="en-US" altLang="en-US" sz="1200" smtClean="0">
              <a:latin typeface="Arial" panose="020B0604020202020204" pitchFamily="34" charset="0"/>
            </a:endParaRPr>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smtClean="0"/>
              <a:t>“ I have found but one, Sir Henry Campbell-Bannerman, who was worth saying a good word for.“ (</a:t>
            </a:r>
            <a:r>
              <a:rPr lang="en-US" altLang="en-US" smtClean="0"/>
              <a:t>Neilson, 1921, p.2)</a:t>
            </a:r>
          </a:p>
        </p:txBody>
      </p:sp>
    </p:spTree>
    <p:extLst>
      <p:ext uri="{BB962C8B-B14F-4D97-AF65-F5344CB8AC3E}">
        <p14:creationId xmlns:p14="http://schemas.microsoft.com/office/powerpoint/2010/main" val="60746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B2337578-0A4F-4C29-9E50-39A3EA9FF2B9}" type="slidenum">
              <a:rPr lang="en-US" altLang="en-US" sz="1200" smtClean="0">
                <a:latin typeface="Arial" panose="020B0604020202020204" pitchFamily="34" charset="0"/>
              </a:rPr>
              <a:pPr/>
              <a:t>31</a:t>
            </a:fld>
            <a:endParaRPr lang="en-US" altLang="en-US" sz="1200" smtClean="0">
              <a:latin typeface="Arial" panose="020B0604020202020204" pitchFamily="34" charset="0"/>
            </a:endParaRP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b="1" smtClean="0"/>
              <a:t>Henry Campbell-Bannerman served as Britain’s Liberal Prime Minister from 1905-1908. He had become quite ill in the fall of 1907 and stepped down a few weeks before his death on the 22</a:t>
            </a:r>
            <a:r>
              <a:rPr lang="en-US" altLang="en-US" b="1" baseline="30000" smtClean="0"/>
              <a:t>nd</a:t>
            </a:r>
            <a:r>
              <a:rPr lang="en-US" altLang="en-US" b="1" smtClean="0"/>
              <a:t> of April, 1908.</a:t>
            </a:r>
            <a:endParaRPr lang="en-US" altLang="en-US" smtClean="0"/>
          </a:p>
        </p:txBody>
      </p:sp>
    </p:spTree>
    <p:extLst>
      <p:ext uri="{BB962C8B-B14F-4D97-AF65-F5344CB8AC3E}">
        <p14:creationId xmlns:p14="http://schemas.microsoft.com/office/powerpoint/2010/main" val="4286349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36AC96B-C0BE-4591-A173-2619DE83B9BD}" type="slidenum">
              <a:rPr lang="en-US" altLang="en-US" sz="1200" smtClean="0">
                <a:latin typeface="Arial" panose="020B0604020202020204" pitchFamily="34" charset="0"/>
              </a:rPr>
              <a:pPr/>
              <a:t>32</a:t>
            </a:fld>
            <a:endParaRPr lang="en-US" altLang="en-US" sz="1200" smtClean="0">
              <a:latin typeface="Arial" panose="020B0604020202020204" pitchFamily="34" charset="0"/>
            </a:endParaRPr>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smtClean="0"/>
              <a:t>As a rising figure within Liberal circles, Francis soon came into frequent contact with Winston Churchill. Keeping the above expressed sentiments regarding political figures in mind, he later recalled his first introduction to Winston Churchill: </a:t>
            </a:r>
          </a:p>
        </p:txBody>
      </p:sp>
    </p:spTree>
    <p:extLst>
      <p:ext uri="{BB962C8B-B14F-4D97-AF65-F5344CB8AC3E}">
        <p14:creationId xmlns:p14="http://schemas.microsoft.com/office/powerpoint/2010/main" val="3831833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10D47961-51CC-485A-9DA9-9945FE997B4D}" type="slidenum">
              <a:rPr lang="en-US" altLang="en-US" sz="1200" smtClean="0">
                <a:latin typeface="Arial" panose="020B0604020202020204" pitchFamily="34" charset="0"/>
              </a:rPr>
              <a:pPr/>
              <a:t>33</a:t>
            </a:fld>
            <a:endParaRPr lang="en-US" altLang="en-US" sz="1200" smtClean="0">
              <a:latin typeface="Arial" panose="020B0604020202020204" pitchFamily="34" charset="0"/>
            </a:endParaRPr>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smtClean="0"/>
              <a:t>"Shortly after the Boer War, he was pointed out to me in a Manchester hotel; I think it must have been after he crossed the floor of the House -- about the time he deserted the Tories and joined the Liberal party.“ </a:t>
            </a:r>
            <a:r>
              <a:rPr lang="en-US" altLang="en-US" smtClean="0"/>
              <a:t>(Neilson, 1953, p.252) </a:t>
            </a:r>
          </a:p>
        </p:txBody>
      </p:sp>
    </p:spTree>
    <p:extLst>
      <p:ext uri="{BB962C8B-B14F-4D97-AF65-F5344CB8AC3E}">
        <p14:creationId xmlns:p14="http://schemas.microsoft.com/office/powerpoint/2010/main" val="2002559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720DD35-D9C2-48E3-9BE0-31992E4B6E55}" type="slidenum">
              <a:rPr lang="en-US" altLang="en-US" sz="1200" smtClean="0">
                <a:latin typeface="Arial" panose="020B0604020202020204" pitchFamily="34" charset="0"/>
              </a:rPr>
              <a:pPr/>
              <a:t>34</a:t>
            </a:fld>
            <a:endParaRPr lang="en-US" altLang="en-US" sz="1200" smtClean="0">
              <a:latin typeface="Arial" panose="020B0604020202020204" pitchFamily="34" charset="0"/>
            </a:endParaRPr>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b="1" smtClean="0"/>
              <a:t>In his autobiography, Francis reprinted the assessment of Churchill he attributes to F.S. Oliver in </a:t>
            </a:r>
            <a:r>
              <a:rPr lang="en-US" altLang="en-US" b="1" i="1" smtClean="0"/>
              <a:t>The Mirrors of Downing Street</a:t>
            </a:r>
            <a:r>
              <a:rPr lang="en-US" altLang="en-US" b="1" smtClean="0"/>
              <a:t>. However, my limited research finds the author of this volume is one Harold Begbie  an assessment with which he obviously concurred: </a:t>
            </a:r>
          </a:p>
        </p:txBody>
      </p:sp>
    </p:spTree>
    <p:extLst>
      <p:ext uri="{BB962C8B-B14F-4D97-AF65-F5344CB8AC3E}">
        <p14:creationId xmlns:p14="http://schemas.microsoft.com/office/powerpoint/2010/main" val="4019031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764A82BA-ACF1-4544-B58D-3F9BF2F61B48}" type="slidenum">
              <a:rPr lang="en-US" altLang="en-US" sz="1200" smtClean="0">
                <a:latin typeface="Arial" panose="020B0604020202020204" pitchFamily="34" charset="0"/>
              </a:rPr>
              <a:pPr/>
              <a:t>35</a:t>
            </a:fld>
            <a:endParaRPr lang="en-US" altLang="en-US" sz="1200" smtClean="0">
              <a:latin typeface="Arial" panose="020B0604020202020204" pitchFamily="34" charset="0"/>
            </a:endParaRPr>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smtClean="0"/>
              <a:t>"From his youth up Mr. Churchill has loved with all his heart, with all his mind, with all his soul, and will all his strength, three things -- war, politics, and himself. …”</a:t>
            </a:r>
          </a:p>
        </p:txBody>
      </p:sp>
    </p:spTree>
    <p:extLst>
      <p:ext uri="{BB962C8B-B14F-4D97-AF65-F5344CB8AC3E}">
        <p14:creationId xmlns:p14="http://schemas.microsoft.com/office/powerpoint/2010/main" val="160888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88EC2F17-80DD-4067-A2D6-3E2D2E30E22D}" type="slidenum">
              <a:rPr lang="en-US" altLang="en-US" sz="1200" smtClean="0">
                <a:latin typeface="Arial" panose="020B0604020202020204" pitchFamily="34" charset="0"/>
              </a:rPr>
              <a:pPr/>
              <a:t>36</a:t>
            </a:fld>
            <a:endParaRPr lang="en-US" altLang="en-US" sz="1200" smtClean="0">
              <a:latin typeface="Arial" panose="020B0604020202020204" pitchFamily="34" charset="0"/>
            </a:endParaRPr>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b="1" smtClean="0"/>
              <a:t>“He loved war for its dangers, he loves politics for the same reason, and himself he has always loved for the knowledge that his mind is dangerous - dangerous to his enemies, dangerous to his friends, dangerous to himself. …”</a:t>
            </a:r>
          </a:p>
        </p:txBody>
      </p:sp>
    </p:spTree>
    <p:extLst>
      <p:ext uri="{BB962C8B-B14F-4D97-AF65-F5344CB8AC3E}">
        <p14:creationId xmlns:p14="http://schemas.microsoft.com/office/powerpoint/2010/main" val="3669710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F3A33DF9-CBFD-44CE-AB6C-6E2DC8F3EF31}" type="slidenum">
              <a:rPr lang="en-US" altLang="en-US" sz="1200" smtClean="0">
                <a:latin typeface="Arial" panose="020B0604020202020204" pitchFamily="34" charset="0"/>
              </a:rPr>
              <a:pPr/>
              <a:t>37</a:t>
            </a:fld>
            <a:endParaRPr lang="en-US" altLang="en-US" sz="1200" smtClean="0">
              <a:latin typeface="Arial" panose="020B0604020202020204" pitchFamily="34" charset="0"/>
            </a:endParaRPr>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b="1" smtClean="0"/>
              <a:t>“I can think of no man I have ever met who would so quickly and so bitterly eat his heart out in Paradise.“ </a:t>
            </a:r>
            <a:r>
              <a:rPr lang="en-US" altLang="en-US" smtClean="0"/>
              <a:t>(Neilson, 1953, p.254) </a:t>
            </a:r>
          </a:p>
        </p:txBody>
      </p:sp>
    </p:spTree>
    <p:extLst>
      <p:ext uri="{BB962C8B-B14F-4D97-AF65-F5344CB8AC3E}">
        <p14:creationId xmlns:p14="http://schemas.microsoft.com/office/powerpoint/2010/main" val="3725779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0E6844B5-1D2A-4AF8-B61C-EB7C843E0055}" type="slidenum">
              <a:rPr lang="en-US" altLang="en-US" sz="1200" smtClean="0">
                <a:latin typeface="Arial" panose="020B0604020202020204" pitchFamily="34" charset="0"/>
              </a:rPr>
              <a:pPr/>
              <a:t>38</a:t>
            </a:fld>
            <a:endParaRPr lang="en-US" altLang="en-US" sz="1200" smtClean="0">
              <a:latin typeface="Arial" panose="020B0604020202020204" pitchFamily="34" charset="0"/>
            </a:endParaRPr>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b="1" smtClean="0"/>
              <a:t>Winston Churchill provided plenty of ammunition for those, such as Neilson, who challenged Churchill's description of world events and the roles he played in those events.</a:t>
            </a:r>
          </a:p>
        </p:txBody>
      </p:sp>
    </p:spTree>
    <p:extLst>
      <p:ext uri="{BB962C8B-B14F-4D97-AF65-F5344CB8AC3E}">
        <p14:creationId xmlns:p14="http://schemas.microsoft.com/office/powerpoint/2010/main" val="2012848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277836B8-8596-400B-B293-6D903486E25D}" type="slidenum">
              <a:rPr lang="en-US" altLang="en-US" sz="1200" smtClean="0">
                <a:latin typeface="Arial" panose="020B0604020202020204" pitchFamily="34" charset="0"/>
              </a:rPr>
              <a:pPr/>
              <a:t>39</a:t>
            </a:fld>
            <a:endParaRPr lang="en-US" altLang="en-US" sz="1200" smtClean="0">
              <a:latin typeface="Arial" panose="020B0604020202020204" pitchFamily="34" charset="0"/>
            </a:endParaRPr>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smtClean="0"/>
              <a:t> </a:t>
            </a:r>
            <a:r>
              <a:rPr lang="en-US" altLang="en-US" b="1" smtClean="0"/>
              <a:t>For Francis Neilson, an important personal loss may have triggered his quest to get to the truth. One of his sisters was a passenger on the </a:t>
            </a:r>
            <a:r>
              <a:rPr lang="en-US" altLang="en-US" b="1" i="1" smtClean="0"/>
              <a:t>Lusitania</a:t>
            </a:r>
            <a:r>
              <a:rPr lang="en-US" altLang="en-US" b="1" smtClean="0"/>
              <a:t>, torpedoed by a German submarine in 1917 under the strangest of circumstances.</a:t>
            </a:r>
          </a:p>
        </p:txBody>
      </p:sp>
    </p:spTree>
    <p:extLst>
      <p:ext uri="{BB962C8B-B14F-4D97-AF65-F5344CB8AC3E}">
        <p14:creationId xmlns:p14="http://schemas.microsoft.com/office/powerpoint/2010/main" val="3736396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BBFA0491-75A8-4912-B6CC-465A5AB06379}" type="slidenum">
              <a:rPr lang="en-US" altLang="en-US" sz="1200" smtClean="0">
                <a:latin typeface="Arial" panose="020B0604020202020204" pitchFamily="34" charset="0"/>
              </a:rPr>
              <a:pPr/>
              <a:t>4</a:t>
            </a:fld>
            <a:endParaRPr lang="en-US" altLang="en-US" sz="1200" smtClean="0">
              <a:latin typeface="Arial" panose="020B0604020202020204" pitchFamily="34" charset="0"/>
            </a:endParaRPr>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altLang="en-US" b="1" smtClean="0"/>
              <a:t>Even as the fighting was underway on the battlefields of Europe and the seas surrounding Britain, Neilson warned that the outcome would change nothing. The intrigues and manipulations that had pulled country after country into the war were certain to be repeated. As Neilson explained:</a:t>
            </a:r>
          </a:p>
        </p:txBody>
      </p:sp>
    </p:spTree>
    <p:extLst>
      <p:ext uri="{BB962C8B-B14F-4D97-AF65-F5344CB8AC3E}">
        <p14:creationId xmlns:p14="http://schemas.microsoft.com/office/powerpoint/2010/main" val="4034993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20F0F7C8-9B5C-47DB-ADF1-50F8F3EF3659}" type="slidenum">
              <a:rPr lang="en-US" altLang="en-US" sz="1200" smtClean="0">
                <a:latin typeface="Arial" panose="020B0604020202020204" pitchFamily="34" charset="0"/>
              </a:rPr>
              <a:pPr/>
              <a:t>40</a:t>
            </a:fld>
            <a:endParaRPr lang="en-US" altLang="en-US" sz="1200" smtClean="0">
              <a:latin typeface="Arial" panose="020B0604020202020204" pitchFamily="34" charset="0"/>
            </a:endParaRPr>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ltLang="en-US" b="1" smtClean="0"/>
              <a:t>Much has been written about this sinking and the roles of those in charge at the Admiralty, Churchill included. </a:t>
            </a:r>
          </a:p>
        </p:txBody>
      </p:sp>
    </p:spTree>
    <p:extLst>
      <p:ext uri="{BB962C8B-B14F-4D97-AF65-F5344CB8AC3E}">
        <p14:creationId xmlns:p14="http://schemas.microsoft.com/office/powerpoint/2010/main" val="3631559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A26D81C-ADE4-4F18-AA8D-69F51E543991}" type="slidenum">
              <a:rPr lang="en-US" altLang="en-US" sz="1200" smtClean="0">
                <a:latin typeface="Arial" panose="020B0604020202020204" pitchFamily="34" charset="0"/>
              </a:rPr>
              <a:pPr/>
              <a:t>41</a:t>
            </a:fld>
            <a:endParaRPr lang="en-US" altLang="en-US" sz="1200" smtClean="0">
              <a:latin typeface="Arial" panose="020B0604020202020204" pitchFamily="34" charset="0"/>
            </a:endParaRPr>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b="1" smtClean="0"/>
              <a:t>The Lusitania carried not only passengers but a huge shipment of arms and ammunition. And yet, when the ship entered British-controlled waters no destroyer escort was provided, even though British naval intelligence knew that at least one German submarine was patrolling in the immediate area.</a:t>
            </a:r>
          </a:p>
        </p:txBody>
      </p:sp>
    </p:spTree>
    <p:extLst>
      <p:ext uri="{BB962C8B-B14F-4D97-AF65-F5344CB8AC3E}">
        <p14:creationId xmlns:p14="http://schemas.microsoft.com/office/powerpoint/2010/main" val="1341529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F68CFD7D-4B5A-4CBB-BA1D-3780AC02EE45}" type="slidenum">
              <a:rPr lang="en-US" altLang="en-US" sz="1200" smtClean="0">
                <a:latin typeface="Arial" panose="020B0604020202020204" pitchFamily="34" charset="0"/>
              </a:rPr>
              <a:pPr/>
              <a:t>42</a:t>
            </a:fld>
            <a:endParaRPr lang="en-US" altLang="en-US" sz="1200" smtClean="0">
              <a:latin typeface="Arial" panose="020B0604020202020204" pitchFamily="34" charset="0"/>
            </a:endParaRPr>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smtClean="0"/>
              <a:t>Thus was raised the question of whether the Lusitania was sacrificed because the death of its American passengers would sufficiently anger the Americans to bring them into the war on the side of Britain. </a:t>
            </a:r>
            <a:br>
              <a:rPr lang="en-US" altLang="en-US" b="1" smtClean="0"/>
            </a:br>
            <a:r>
              <a:rPr lang="en-US" altLang="en-US" b="1" smtClean="0"/>
              <a:t/>
            </a:r>
            <a:br>
              <a:rPr lang="en-US" altLang="en-US" b="1" smtClean="0"/>
            </a:br>
            <a:endParaRPr lang="en-US" altLang="en-US" b="1" smtClean="0"/>
          </a:p>
        </p:txBody>
      </p:sp>
    </p:spTree>
    <p:extLst>
      <p:ext uri="{BB962C8B-B14F-4D97-AF65-F5344CB8AC3E}">
        <p14:creationId xmlns:p14="http://schemas.microsoft.com/office/powerpoint/2010/main" val="1208808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778BD2D-8003-4514-9DB3-B5CEF61BD1A0}" type="slidenum">
              <a:rPr lang="en-US" altLang="en-US" sz="1200" smtClean="0">
                <a:latin typeface="Arial" panose="020B0604020202020204" pitchFamily="34" charset="0"/>
              </a:rPr>
              <a:pPr/>
              <a:t>43</a:t>
            </a:fld>
            <a:endParaRPr lang="en-US" altLang="en-US" sz="1200" smtClean="0">
              <a:latin typeface="Arial" panose="020B0604020202020204" pitchFamily="34" charset="0"/>
            </a:endParaRPr>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t>Two days before the sinking, Churchill left for France to participate in a Naval conference.</a:t>
            </a:r>
          </a:p>
        </p:txBody>
      </p:sp>
    </p:spTree>
    <p:extLst>
      <p:ext uri="{BB962C8B-B14F-4D97-AF65-F5344CB8AC3E}">
        <p14:creationId xmlns:p14="http://schemas.microsoft.com/office/powerpoint/2010/main" val="2272266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2BD3D009-CBE0-4402-9D4A-3E1ED16F67F3}" type="slidenum">
              <a:rPr lang="en-US" altLang="en-US" sz="1200" smtClean="0">
                <a:latin typeface="Arial" panose="020B0604020202020204" pitchFamily="34" charset="0"/>
              </a:rPr>
              <a:pPr/>
              <a:t>44</a:t>
            </a:fld>
            <a:endParaRPr lang="en-US" altLang="en-US" sz="1200" smtClean="0">
              <a:latin typeface="Arial" panose="020B0604020202020204" pitchFamily="34" charset="0"/>
            </a:endParaRPr>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smtClean="0"/>
              <a:t>At the Admiralty, the intelligence group was closely tracking a German submarine. Records for this submarine, U20, confirm that the British Admiralty had intercepted and decoded every message sent from U20, right up to the sinking of the </a:t>
            </a:r>
            <a:r>
              <a:rPr lang="en-US" altLang="en-US" b="1" i="1" smtClean="0"/>
              <a:t>Lusitania</a:t>
            </a:r>
            <a:r>
              <a:rPr lang="en-US" altLang="en-US" b="1" smtClean="0"/>
              <a:t>.</a:t>
            </a:r>
          </a:p>
        </p:txBody>
      </p:sp>
    </p:spTree>
    <p:extLst>
      <p:ext uri="{BB962C8B-B14F-4D97-AF65-F5344CB8AC3E}">
        <p14:creationId xmlns:p14="http://schemas.microsoft.com/office/powerpoint/2010/main" val="3999388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0A9DCCD-CD82-450B-BF3B-D6380F9C43D8}" type="slidenum">
              <a:rPr lang="en-US" altLang="en-US" sz="1200" smtClean="0">
                <a:latin typeface="Arial" panose="020B0604020202020204" pitchFamily="34" charset="0"/>
              </a:rPr>
              <a:pPr/>
              <a:t>45</a:t>
            </a:fld>
            <a:endParaRPr lang="en-US" altLang="en-US" sz="1200" smtClean="0">
              <a:latin typeface="Arial" panose="020B0604020202020204" pitchFamily="34" charset="0"/>
            </a:endParaRPr>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smtClean="0"/>
              <a:t> Prior to his departure, Churchill and other Admiralty officials decided to recall the escort vessel because the ship was older and therefore a potential victim of submarine attack. However, no warning was sent to the captain of </a:t>
            </a:r>
            <a:r>
              <a:rPr lang="en-US" altLang="en-US" b="1" i="1" smtClean="0"/>
              <a:t>Lusitania</a:t>
            </a:r>
            <a:r>
              <a:rPr lang="en-US" altLang="en-US" b="1" smtClean="0"/>
              <a:t> that he would have no escort.</a:t>
            </a:r>
          </a:p>
        </p:txBody>
      </p:sp>
    </p:spTree>
    <p:extLst>
      <p:ext uri="{BB962C8B-B14F-4D97-AF65-F5344CB8AC3E}">
        <p14:creationId xmlns:p14="http://schemas.microsoft.com/office/powerpoint/2010/main" val="1291124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1BB0D12C-92F7-485F-A6F2-DA05AEFB8597}" type="slidenum">
              <a:rPr lang="en-US" altLang="en-US" sz="1200" smtClean="0">
                <a:latin typeface="Arial" panose="020B0604020202020204" pitchFamily="34" charset="0"/>
              </a:rPr>
              <a:pPr/>
              <a:t>46</a:t>
            </a:fld>
            <a:endParaRPr lang="en-US" altLang="en-US" sz="1200" smtClean="0">
              <a:latin typeface="Arial" panose="020B0604020202020204" pitchFamily="34" charset="0"/>
            </a:endParaRPr>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smtClean="0"/>
              <a:t>Left behind at the Admiralty and in charge was a 75-year old First Sea Lord named Jacky Fisher, described in several accounts as showing signs of senility. Reports had continued to arrive of attacks and sinkings made by U20 but still nothing was done to alert </a:t>
            </a:r>
            <a:r>
              <a:rPr lang="en-US" altLang="en-US" b="1" i="1" smtClean="0"/>
              <a:t>Lusitania</a:t>
            </a:r>
            <a:r>
              <a:rPr lang="en-US" altLang="en-US" b="1" smtClean="0"/>
              <a:t> of the danger.</a:t>
            </a:r>
          </a:p>
        </p:txBody>
      </p:sp>
    </p:spTree>
    <p:extLst>
      <p:ext uri="{BB962C8B-B14F-4D97-AF65-F5344CB8AC3E}">
        <p14:creationId xmlns:p14="http://schemas.microsoft.com/office/powerpoint/2010/main" val="1194064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06EE6048-EAAA-47C1-95CF-AB4D475B4CD0}" type="slidenum">
              <a:rPr lang="en-US" altLang="en-US" sz="1200" smtClean="0">
                <a:latin typeface="Arial" panose="020B0604020202020204" pitchFamily="34" charset="0"/>
              </a:rPr>
              <a:pPr/>
              <a:t>47</a:t>
            </a:fld>
            <a:endParaRPr lang="en-US" altLang="en-US" sz="1200" smtClean="0">
              <a:latin typeface="Arial" panose="020B0604020202020204" pitchFamily="34" charset="0"/>
            </a:endParaRPr>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smtClean="0"/>
              <a:t>Years later, in 1935, historian Thomas A. Bailey at the University of Nebraska examined all of the evidence and interviewed both survivors and key officials. </a:t>
            </a:r>
            <a:endParaRPr lang="en-US" altLang="en-US" smtClean="0"/>
          </a:p>
        </p:txBody>
      </p:sp>
    </p:spTree>
    <p:extLst>
      <p:ext uri="{BB962C8B-B14F-4D97-AF65-F5344CB8AC3E}">
        <p14:creationId xmlns:p14="http://schemas.microsoft.com/office/powerpoint/2010/main" val="3884576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A922D5D6-C910-45A9-B7CB-AACE13E8D60B}" type="slidenum">
              <a:rPr lang="en-US" altLang="en-US" sz="1200" smtClean="0">
                <a:latin typeface="Arial" panose="020B0604020202020204" pitchFamily="34" charset="0"/>
              </a:rPr>
              <a:pPr/>
              <a:t>48</a:t>
            </a:fld>
            <a:endParaRPr lang="en-US" altLang="en-US" sz="1200" smtClean="0">
              <a:latin typeface="Arial" panose="020B0604020202020204" pitchFamily="34" charset="0"/>
            </a:endParaRPr>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smtClean="0"/>
              <a:t>Professor Bailey concluded:  "There was great confidence in the remarkable speed of the vessel, and a general feeling approaching boastfulness among the ship's officers, Cunard officials and others that the </a:t>
            </a:r>
            <a:r>
              <a:rPr lang="en-US" altLang="en-US" b="1" i="1" smtClean="0"/>
              <a:t>Lusitania</a:t>
            </a:r>
            <a:r>
              <a:rPr lang="en-US" altLang="en-US" b="1" smtClean="0"/>
              <a:t> could run away from any possible assailant.“ </a:t>
            </a:r>
            <a:r>
              <a:rPr lang="en-US" altLang="en-US" smtClean="0"/>
              <a:t>(Bailey, 1935, pp.65-66) </a:t>
            </a:r>
          </a:p>
        </p:txBody>
      </p:sp>
    </p:spTree>
    <p:extLst>
      <p:ext uri="{BB962C8B-B14F-4D97-AF65-F5344CB8AC3E}">
        <p14:creationId xmlns:p14="http://schemas.microsoft.com/office/powerpoint/2010/main" val="3592548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863BEEC4-C0F2-406B-BFBF-2A41C90DF8A7}" type="slidenum">
              <a:rPr lang="en-US" altLang="en-US" sz="1200" smtClean="0">
                <a:latin typeface="Arial" panose="020B0604020202020204" pitchFamily="34" charset="0"/>
              </a:rPr>
              <a:pPr/>
              <a:t>49</a:t>
            </a:fld>
            <a:endParaRPr lang="en-US" altLang="en-US" sz="1200" smtClean="0">
              <a:latin typeface="Arial" panose="020B0604020202020204" pitchFamily="34" charset="0"/>
            </a:endParaRPr>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smtClean="0"/>
              <a:t>Some naval experts also thought the ship was unsinkable. This was probably true of the ship if its hull had not been filled with ammunition.</a:t>
            </a:r>
          </a:p>
        </p:txBody>
      </p:sp>
    </p:spTree>
    <p:extLst>
      <p:ext uri="{BB962C8B-B14F-4D97-AF65-F5344CB8AC3E}">
        <p14:creationId xmlns:p14="http://schemas.microsoft.com/office/powerpoint/2010/main" val="19668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EA38DCD2-EFCC-4AA8-8EEA-7E23EE590914}" type="slidenum">
              <a:rPr lang="en-US" altLang="en-US" sz="1200" smtClean="0">
                <a:latin typeface="Arial" panose="020B0604020202020204" pitchFamily="34" charset="0"/>
              </a:rPr>
              <a:pPr/>
              <a:t>5</a:t>
            </a:fld>
            <a:endParaRPr lang="en-US" altLang="en-US" sz="1200" smtClean="0">
              <a:latin typeface="Arial" panose="020B0604020202020204" pitchFamily="34" charset="0"/>
            </a:endParaRPr>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smtClean="0"/>
              <a:t>"Governments will look after their own interests; but with people it is different, for no Government will do anything really worth while for them unless they keep clearly in view all those factors which have caused so much suffering and death, and firmly decide to rid themselves of pernicious systems which ferment wars.“ (</a:t>
            </a:r>
            <a:r>
              <a:rPr lang="en-US" altLang="en-US" smtClean="0"/>
              <a:t>Neilson, 1915, pp.366-367) </a:t>
            </a:r>
          </a:p>
        </p:txBody>
      </p:sp>
    </p:spTree>
    <p:extLst>
      <p:ext uri="{BB962C8B-B14F-4D97-AF65-F5344CB8AC3E}">
        <p14:creationId xmlns:p14="http://schemas.microsoft.com/office/powerpoint/2010/main" val="322071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BB3ECAA1-7A51-472A-B16E-481C0FAC74BE}" type="slidenum">
              <a:rPr lang="en-US" altLang="en-US" sz="1200" smtClean="0">
                <a:latin typeface="Arial" panose="020B0604020202020204" pitchFamily="34" charset="0"/>
              </a:rPr>
              <a:pPr/>
              <a:t>50</a:t>
            </a:fld>
            <a:endParaRPr lang="en-US" altLang="en-US" sz="1200" smtClean="0">
              <a:latin typeface="Arial" panose="020B0604020202020204" pitchFamily="34" charset="0"/>
            </a:endParaRPr>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b="1" smtClean="0"/>
              <a:t>Bailey also writes that the Lusitania's captain stated in testimony that he had slowed his ship in order to time his arrival in Liverpool with the tide. </a:t>
            </a:r>
          </a:p>
        </p:txBody>
      </p:sp>
    </p:spTree>
    <p:extLst>
      <p:ext uri="{BB962C8B-B14F-4D97-AF65-F5344CB8AC3E}">
        <p14:creationId xmlns:p14="http://schemas.microsoft.com/office/powerpoint/2010/main" val="3596139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186447CE-A104-4B92-BF19-E68591072497}" type="slidenum">
              <a:rPr lang="en-US" altLang="en-US" sz="1200" smtClean="0">
                <a:latin typeface="Arial" panose="020B0604020202020204" pitchFamily="34" charset="0"/>
              </a:rPr>
              <a:pPr/>
              <a:t>51</a:t>
            </a:fld>
            <a:endParaRPr lang="en-US" altLang="en-US" sz="1200" smtClean="0">
              <a:latin typeface="Arial" panose="020B0604020202020204" pitchFamily="34" charset="0"/>
            </a:endParaRPr>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b="1" smtClean="0"/>
              <a:t>From what has been written, it seems that errors in judgment rather than a decision to sacrifice Lusitania for the greater need of American support resulted in the sinking. Yet, the stage was set for future charges of conspiracy.</a:t>
            </a:r>
          </a:p>
        </p:txBody>
      </p:sp>
    </p:spTree>
    <p:extLst>
      <p:ext uri="{BB962C8B-B14F-4D97-AF65-F5344CB8AC3E}">
        <p14:creationId xmlns:p14="http://schemas.microsoft.com/office/powerpoint/2010/main" val="990428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354787A9-0A7B-4FC9-87D4-80F0F94A3C03}" type="slidenum">
              <a:rPr lang="en-US" altLang="en-US" sz="1200" smtClean="0">
                <a:latin typeface="Arial" panose="020B0604020202020204" pitchFamily="34" charset="0"/>
              </a:rPr>
              <a:pPr/>
              <a:t>52</a:t>
            </a:fld>
            <a:endParaRPr lang="en-US" altLang="en-US" sz="1200" smtClean="0">
              <a:latin typeface="Arial" panose="020B0604020202020204" pitchFamily="34" charset="0"/>
            </a:endParaRPr>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smtClean="0"/>
              <a:t>At the time, Neilson offered no published criticism of Churchill or the Admiralty. That would come from other quarters. Decades later, Neilson described Churchill's reaction to criticism this way: </a:t>
            </a:r>
          </a:p>
        </p:txBody>
      </p:sp>
    </p:spTree>
    <p:extLst>
      <p:ext uri="{BB962C8B-B14F-4D97-AF65-F5344CB8AC3E}">
        <p14:creationId xmlns:p14="http://schemas.microsoft.com/office/powerpoint/2010/main" val="3142951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ACA1EBC-49D0-4E81-A7EB-C9675A82FA89}" type="slidenum">
              <a:rPr lang="en-US" altLang="en-US" sz="1200" smtClean="0">
                <a:latin typeface="Arial" panose="020B0604020202020204" pitchFamily="34" charset="0"/>
              </a:rPr>
              <a:pPr/>
              <a:t>53</a:t>
            </a:fld>
            <a:endParaRPr lang="en-US" altLang="en-US" sz="1200" smtClean="0">
              <a:latin typeface="Arial" panose="020B0604020202020204" pitchFamily="34" charset="0"/>
            </a:endParaRPr>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smtClean="0"/>
              <a:t>"His dolor when the shafts of criticism are aimed at him is really pathetic. For one who never had any mercy upon a political opponent, he reveals a tenderness that quails at reproach."(Neilson, 1955, p.347)</a:t>
            </a:r>
          </a:p>
        </p:txBody>
      </p:sp>
    </p:spTree>
    <p:extLst>
      <p:ext uri="{BB962C8B-B14F-4D97-AF65-F5344CB8AC3E}">
        <p14:creationId xmlns:p14="http://schemas.microsoft.com/office/powerpoint/2010/main" val="39592660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65BBA064-E884-45FC-ADF9-F9EF19A5DA60}" type="slidenum">
              <a:rPr lang="en-US" altLang="en-US" sz="1200" smtClean="0">
                <a:latin typeface="Arial" panose="020B0604020202020204" pitchFamily="34" charset="0"/>
              </a:rPr>
              <a:pPr/>
              <a:t>54</a:t>
            </a:fld>
            <a:endParaRPr lang="en-US" altLang="en-US" sz="1200" smtClean="0">
              <a:latin typeface="Arial" panose="020B0604020202020204" pitchFamily="34" charset="0"/>
            </a:endParaRPr>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smtClean="0"/>
              <a:t>"What a champion of the tactics of recrimination he was when he was out of office; but what a sensitive, tender skin he has when shafts of recrimination are aimed at him."(Neilson, 1955, p.351) </a:t>
            </a:r>
          </a:p>
          <a:p>
            <a:pPr eaLnBrk="1" hangingPunct="1"/>
            <a:r>
              <a:rPr lang="en-US" altLang="en-US" smtClean="0"/>
              <a:t/>
            </a:r>
            <a:br>
              <a:rPr lang="en-US" altLang="en-US" smtClean="0"/>
            </a:br>
            <a:r>
              <a:rPr lang="en-US" altLang="en-US" smtClean="0"/>
              <a:t/>
            </a:r>
            <a:br>
              <a:rPr lang="en-US" altLang="en-US" smtClean="0"/>
            </a:br>
            <a:endParaRPr lang="en-US" altLang="en-US" smtClean="0"/>
          </a:p>
        </p:txBody>
      </p:sp>
    </p:spTree>
    <p:extLst>
      <p:ext uri="{BB962C8B-B14F-4D97-AF65-F5344CB8AC3E}">
        <p14:creationId xmlns:p14="http://schemas.microsoft.com/office/powerpoint/2010/main" val="9555552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6806F62B-FB67-43FC-9F2A-C598481A64A8}" type="slidenum">
              <a:rPr lang="en-US" altLang="en-US" sz="1200" smtClean="0">
                <a:latin typeface="Arial" panose="020B0604020202020204" pitchFamily="34" charset="0"/>
              </a:rPr>
              <a:pPr/>
              <a:t>55</a:t>
            </a:fld>
            <a:endParaRPr lang="en-US" altLang="en-US" sz="1200" smtClean="0">
              <a:latin typeface="Arial" panose="020B0604020202020204" pitchFamily="34" charset="0"/>
            </a:endParaRPr>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smtClean="0"/>
              <a:t>This was made quite clear as Winston's war memoirs were published and reviewed. What troubled Neilson most, it seemed, was what he saw as Winston's opportunistic shifts in that which he championed or attacked.</a:t>
            </a:r>
          </a:p>
        </p:txBody>
      </p:sp>
    </p:spTree>
    <p:extLst>
      <p:ext uri="{BB962C8B-B14F-4D97-AF65-F5344CB8AC3E}">
        <p14:creationId xmlns:p14="http://schemas.microsoft.com/office/powerpoint/2010/main" val="777793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F3388C0-044A-4E67-8023-ADD775A354EA}" type="slidenum">
              <a:rPr lang="en-US" altLang="en-US" sz="1200" smtClean="0">
                <a:latin typeface="Arial" panose="020B0604020202020204" pitchFamily="34" charset="0"/>
              </a:rPr>
              <a:pPr/>
              <a:t>56</a:t>
            </a:fld>
            <a:endParaRPr lang="en-US" altLang="en-US" sz="1200" smtClean="0">
              <a:latin typeface="Arial" panose="020B0604020202020204" pitchFamily="34" charset="0"/>
            </a:endParaRPr>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b="1" smtClean="0"/>
              <a:t>As one who never abandoned the struggle to solve "the land question," Neilson could not be faulted for looking upon Churchill as a man with no strong convictions or principles. As Neilson observes: </a:t>
            </a:r>
          </a:p>
        </p:txBody>
      </p:sp>
    </p:spTree>
    <p:extLst>
      <p:ext uri="{BB962C8B-B14F-4D97-AF65-F5344CB8AC3E}">
        <p14:creationId xmlns:p14="http://schemas.microsoft.com/office/powerpoint/2010/main" val="2067901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AB786866-633A-445B-BE40-7D72CBFB4B5B}" type="slidenum">
              <a:rPr lang="en-US" altLang="en-US" sz="1200" smtClean="0">
                <a:latin typeface="Arial" panose="020B0604020202020204" pitchFamily="34" charset="0"/>
              </a:rPr>
              <a:pPr/>
              <a:t>57</a:t>
            </a:fld>
            <a:endParaRPr lang="en-US" altLang="en-US" sz="1200" smtClean="0">
              <a:latin typeface="Arial" panose="020B0604020202020204" pitchFamily="34" charset="0"/>
            </a:endParaRPr>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b="1" smtClean="0"/>
              <a:t>"Not even Gladstone excelled Churchill in delivering homilies upon naughty politicians and their nations. But students of the past wars in this century should be able to conclude by now that moral sentiments expressed by politicians are slippery things. …”</a:t>
            </a:r>
            <a:endParaRPr lang="en-US" altLang="en-US" smtClean="0"/>
          </a:p>
        </p:txBody>
      </p:sp>
    </p:spTree>
    <p:extLst>
      <p:ext uri="{BB962C8B-B14F-4D97-AF65-F5344CB8AC3E}">
        <p14:creationId xmlns:p14="http://schemas.microsoft.com/office/powerpoint/2010/main" val="411996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A63EB921-A343-4A17-A37F-E7684987C056}" type="slidenum">
              <a:rPr lang="en-US" altLang="en-US" sz="1200" smtClean="0">
                <a:latin typeface="Arial" panose="020B0604020202020204" pitchFamily="34" charset="0"/>
              </a:rPr>
              <a:pPr/>
              <a:t>58</a:t>
            </a:fld>
            <a:endParaRPr lang="en-US" altLang="en-US" sz="1200" smtClean="0">
              <a:latin typeface="Arial" panose="020B0604020202020204" pitchFamily="34" charset="0"/>
            </a:endParaRPr>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en-US" b="1" smtClean="0"/>
              <a:t>"Still, it is possible to form a judgment as to why they change so frequently and adapt their morals to fit the circumstances that arise from time to time.“ </a:t>
            </a:r>
            <a:r>
              <a:rPr lang="en-US" altLang="en-US" smtClean="0"/>
              <a:t>(Neilson, 1949, p.201) </a:t>
            </a:r>
          </a:p>
        </p:txBody>
      </p:sp>
    </p:spTree>
    <p:extLst>
      <p:ext uri="{BB962C8B-B14F-4D97-AF65-F5344CB8AC3E}">
        <p14:creationId xmlns:p14="http://schemas.microsoft.com/office/powerpoint/2010/main" val="1357571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674AEA3D-6FA0-4BA8-94D2-6F71307F0A0A}" type="slidenum">
              <a:rPr lang="en-US" altLang="en-US" sz="1200" smtClean="0">
                <a:latin typeface="Arial" panose="020B0604020202020204" pitchFamily="34" charset="0"/>
              </a:rPr>
              <a:pPr/>
              <a:t>59</a:t>
            </a:fld>
            <a:endParaRPr lang="en-US" altLang="en-US" sz="1200" smtClean="0">
              <a:latin typeface="Arial" panose="020B0604020202020204" pitchFamily="34" charset="0"/>
            </a:endParaRPr>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b="1" smtClean="0"/>
              <a:t>Churchill, Francis believed, was getting ahead of the historians by presenting his rationale for decisions he took that were certain to attract criticism in the cooler post-war atmosphere. Neilson felt compelled to respond: </a:t>
            </a:r>
          </a:p>
        </p:txBody>
      </p:sp>
    </p:spTree>
    <p:extLst>
      <p:ext uri="{BB962C8B-B14F-4D97-AF65-F5344CB8AC3E}">
        <p14:creationId xmlns:p14="http://schemas.microsoft.com/office/powerpoint/2010/main" val="262065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F1C93CD-75C3-4DA1-B620-F71EE0B75197}" type="slidenum">
              <a:rPr lang="en-US" altLang="en-US" sz="1200" smtClean="0">
                <a:latin typeface="Arial" panose="020B0604020202020204" pitchFamily="34" charset="0"/>
              </a:rPr>
              <a:pPr/>
              <a:t>6</a:t>
            </a:fld>
            <a:endParaRPr lang="en-US" altLang="en-US" sz="1200" smtClean="0">
              <a:latin typeface="Arial" panose="020B0604020202020204" pitchFamily="34" charset="0"/>
            </a:endParaRPr>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smtClean="0"/>
              <a:t>How did Francis Neilson come to know what he knew about the workings of diplomats and governments?</a:t>
            </a:r>
          </a:p>
        </p:txBody>
      </p:sp>
    </p:spTree>
    <p:extLst>
      <p:ext uri="{BB962C8B-B14F-4D97-AF65-F5344CB8AC3E}">
        <p14:creationId xmlns:p14="http://schemas.microsoft.com/office/powerpoint/2010/main" val="36887414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CD8931C2-5B59-4858-80A1-91FBD3DFE689}" type="slidenum">
              <a:rPr lang="en-US" altLang="en-US" sz="1200" smtClean="0">
                <a:latin typeface="Arial" panose="020B0604020202020204" pitchFamily="34" charset="0"/>
              </a:rPr>
              <a:pPr/>
              <a:t>60</a:t>
            </a:fld>
            <a:endParaRPr lang="en-US" altLang="en-US" sz="1200" smtClean="0">
              <a:latin typeface="Arial" panose="020B0604020202020204" pitchFamily="34" charset="0"/>
            </a:endParaRPr>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smtClean="0"/>
              <a:t>"There are so many passages in this work to which the industrious and well-informed student will take exception that it is difficult to know which one or two should be considered in a critique. But it is essential for the reader to remember that Churchill is not only a protagonist, but one who shows in his work that it was necessary for him to defend his actions. …”</a:t>
            </a:r>
          </a:p>
        </p:txBody>
      </p:sp>
    </p:spTree>
    <p:extLst>
      <p:ext uri="{BB962C8B-B14F-4D97-AF65-F5344CB8AC3E}">
        <p14:creationId xmlns:p14="http://schemas.microsoft.com/office/powerpoint/2010/main" val="1280521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7DF92A4B-EE02-44EE-844D-D6C42F2CC42F}" type="slidenum">
              <a:rPr lang="en-US" altLang="en-US" sz="1200" smtClean="0">
                <a:latin typeface="Arial" panose="020B0604020202020204" pitchFamily="34" charset="0"/>
              </a:rPr>
              <a:pPr/>
              <a:t>61</a:t>
            </a:fld>
            <a:endParaRPr lang="en-US" altLang="en-US" sz="1200" smtClean="0">
              <a:latin typeface="Arial" panose="020B0604020202020204" pitchFamily="34" charset="0"/>
            </a:endParaRPr>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b="1" smtClean="0"/>
              <a:t>“Therefore, many of his recordings should not be accepted as history but as the opinions of a man who has a personal case to present." </a:t>
            </a:r>
            <a:r>
              <a:rPr lang="en-US" altLang="en-US" smtClean="0"/>
              <a:t>(Neilson, 1949, p.202) </a:t>
            </a:r>
          </a:p>
          <a:p>
            <a:pPr eaLnBrk="1" hangingPunct="1"/>
            <a:r>
              <a:rPr lang="en-US" altLang="en-US" smtClean="0"/>
              <a:t/>
            </a:r>
            <a:br>
              <a:rPr lang="en-US" altLang="en-US" smtClean="0"/>
            </a:br>
            <a:r>
              <a:rPr lang="en-US" altLang="en-US" smtClean="0"/>
              <a:t/>
            </a:r>
            <a:br>
              <a:rPr lang="en-US" altLang="en-US" smtClean="0"/>
            </a:br>
            <a:endParaRPr lang="en-US" altLang="en-US" smtClean="0"/>
          </a:p>
        </p:txBody>
      </p:sp>
    </p:spTree>
    <p:extLst>
      <p:ext uri="{BB962C8B-B14F-4D97-AF65-F5344CB8AC3E}">
        <p14:creationId xmlns:p14="http://schemas.microsoft.com/office/powerpoint/2010/main" val="18574611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45ED9EF-EAE4-4FC6-B647-8E6580B56DF5}" type="slidenum">
              <a:rPr lang="en-US" altLang="en-US" sz="1200" smtClean="0">
                <a:latin typeface="Arial" panose="020B0604020202020204" pitchFamily="34" charset="0"/>
              </a:rPr>
              <a:pPr/>
              <a:t>62</a:t>
            </a:fld>
            <a:endParaRPr lang="en-US" altLang="en-US" sz="1200" smtClean="0">
              <a:latin typeface="Arial" panose="020B0604020202020204" pitchFamily="34" charset="0"/>
            </a:endParaRPr>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b="1" smtClean="0"/>
              <a:t>Neilson continued his challenge in a review of the third of Churchill's volumes.</a:t>
            </a:r>
          </a:p>
        </p:txBody>
      </p:sp>
    </p:spTree>
    <p:extLst>
      <p:ext uri="{BB962C8B-B14F-4D97-AF65-F5344CB8AC3E}">
        <p14:creationId xmlns:p14="http://schemas.microsoft.com/office/powerpoint/2010/main" val="17011056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F54739ED-CCAD-415B-992E-EAC17A98FB6D}" type="slidenum">
              <a:rPr lang="en-US" altLang="en-US" sz="1200" smtClean="0">
                <a:latin typeface="Arial" panose="020B0604020202020204" pitchFamily="34" charset="0"/>
              </a:rPr>
              <a:pPr/>
              <a:t>63</a:t>
            </a:fld>
            <a:endParaRPr lang="en-US" altLang="en-US" sz="1200" smtClean="0">
              <a:latin typeface="Arial" panose="020B0604020202020204" pitchFamily="34" charset="0"/>
            </a:endParaRPr>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b="1" smtClean="0"/>
              <a:t>"As autobiography, the volumes are of great value, for they reveal a unique personality who is not afraid to expose many of his defects, and seems to glory in his Jesuitical career.“ </a:t>
            </a:r>
            <a:r>
              <a:rPr lang="en-US" altLang="en-US" smtClean="0"/>
              <a:t>(Neilson, 1950, pp.96-97) </a:t>
            </a:r>
          </a:p>
        </p:txBody>
      </p:sp>
    </p:spTree>
    <p:extLst>
      <p:ext uri="{BB962C8B-B14F-4D97-AF65-F5344CB8AC3E}">
        <p14:creationId xmlns:p14="http://schemas.microsoft.com/office/powerpoint/2010/main" val="11848117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08AF437-017D-4169-BFA9-D148C63151F7}" type="slidenum">
              <a:rPr lang="en-US" altLang="en-US" sz="1200" smtClean="0">
                <a:latin typeface="Arial" panose="020B0604020202020204" pitchFamily="34" charset="0"/>
              </a:rPr>
              <a:pPr/>
              <a:t>64</a:t>
            </a:fld>
            <a:endParaRPr lang="en-US" altLang="en-US" sz="1200" smtClean="0">
              <a:latin typeface="Arial" panose="020B0604020202020204" pitchFamily="34" charset="0"/>
            </a:endParaRPr>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b="1" smtClean="0"/>
              <a:t>At bottom, concludes Neilson, Winston Churchill exhibits all of the traits of the politician and few of the statesman: </a:t>
            </a:r>
          </a:p>
        </p:txBody>
      </p:sp>
    </p:spTree>
    <p:extLst>
      <p:ext uri="{BB962C8B-B14F-4D97-AF65-F5344CB8AC3E}">
        <p14:creationId xmlns:p14="http://schemas.microsoft.com/office/powerpoint/2010/main" val="40192306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CE8EF344-4DCF-4069-9AFD-47F42C1770CA}" type="slidenum">
              <a:rPr lang="en-US" altLang="en-US" sz="1200" smtClean="0">
                <a:latin typeface="Arial" panose="020B0604020202020204" pitchFamily="34" charset="0"/>
              </a:rPr>
              <a:pPr/>
              <a:t>65</a:t>
            </a:fld>
            <a:endParaRPr lang="en-US" altLang="en-US" sz="1200" smtClean="0">
              <a:latin typeface="Arial" panose="020B0604020202020204" pitchFamily="34" charset="0"/>
            </a:endParaRPr>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US" altLang="en-US" b="1" smtClean="0"/>
              <a:t>"Foresight, consistency, and logic are not political attributes, and if any one should doubt this statement, all he has to do to confirm it is to read Churchill's book, 'While England Slept', and 'Step by Step'.“ </a:t>
            </a:r>
            <a:r>
              <a:rPr lang="en-US" altLang="en-US" smtClean="0"/>
              <a:t>(Neilson, 1950, p.108) </a:t>
            </a:r>
          </a:p>
        </p:txBody>
      </p:sp>
    </p:spTree>
    <p:extLst>
      <p:ext uri="{BB962C8B-B14F-4D97-AF65-F5344CB8AC3E}">
        <p14:creationId xmlns:p14="http://schemas.microsoft.com/office/powerpoint/2010/main" val="39737466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7A23E397-C905-4DBD-A4DD-33B507D1E7A0}" type="slidenum">
              <a:rPr lang="en-US" altLang="en-US" sz="1200" smtClean="0">
                <a:latin typeface="Arial" panose="020B0604020202020204" pitchFamily="34" charset="0"/>
              </a:rPr>
              <a:pPr/>
              <a:t>66</a:t>
            </a:fld>
            <a:endParaRPr lang="en-US" altLang="en-US" sz="1200" smtClean="0">
              <a:latin typeface="Arial" panose="020B0604020202020204" pitchFamily="34" charset="0"/>
            </a:endParaRPr>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b="1" smtClean="0"/>
              <a:t>Francis Neilson may have revealed to his close friends why he felt compelled to respond so extensively and for so many years to Churchill's autobiographical memoirs. He surely understood that future historians would closely examine the record and provide dispassionate analysis. </a:t>
            </a:r>
          </a:p>
        </p:txBody>
      </p:sp>
    </p:spTree>
    <p:extLst>
      <p:ext uri="{BB962C8B-B14F-4D97-AF65-F5344CB8AC3E}">
        <p14:creationId xmlns:p14="http://schemas.microsoft.com/office/powerpoint/2010/main" val="14025367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1F0E204A-6FAE-497E-8572-983C80206128}" type="slidenum">
              <a:rPr lang="en-US" altLang="en-US" sz="1200" smtClean="0">
                <a:latin typeface="Arial" panose="020B0604020202020204" pitchFamily="34" charset="0"/>
              </a:rPr>
              <a:pPr/>
              <a:t>67</a:t>
            </a:fld>
            <a:endParaRPr lang="en-US" altLang="en-US" sz="1200" smtClean="0">
              <a:latin typeface="Arial" panose="020B0604020202020204" pitchFamily="34" charset="0"/>
            </a:endParaRPr>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b="1" smtClean="0"/>
              <a:t>In 1954, Neilson produced a stern portrait of the British leader, </a:t>
            </a:r>
            <a:r>
              <a:rPr lang="en-US" altLang="en-US" b="1" i="1" smtClean="0"/>
              <a:t>The Churchill Legend</a:t>
            </a:r>
            <a:r>
              <a:rPr lang="en-US" altLang="en-US" b="1" smtClean="0"/>
              <a:t>, a portrait which remains worth repeating despite the passage of years: </a:t>
            </a:r>
          </a:p>
        </p:txBody>
      </p:sp>
    </p:spTree>
    <p:extLst>
      <p:ext uri="{BB962C8B-B14F-4D97-AF65-F5344CB8AC3E}">
        <p14:creationId xmlns:p14="http://schemas.microsoft.com/office/powerpoint/2010/main" val="24059305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7A082F5B-B92D-460E-82DA-A79506F56218}" type="slidenum">
              <a:rPr lang="en-US" altLang="en-US" sz="1200" smtClean="0">
                <a:latin typeface="Arial" panose="020B0604020202020204" pitchFamily="34" charset="0"/>
              </a:rPr>
              <a:pPr/>
              <a:t>68</a:t>
            </a:fld>
            <a:endParaRPr lang="en-US" altLang="en-US" sz="1200" smtClean="0">
              <a:latin typeface="Arial" panose="020B0604020202020204" pitchFamily="34" charset="0"/>
            </a:endParaRPr>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US" altLang="en-US" b="1" smtClean="0"/>
              <a:t>"Churchill had but one aim; only one desire. In </a:t>
            </a:r>
            <a:r>
              <a:rPr lang="en-US" altLang="en-US" b="1" i="1" smtClean="0"/>
              <a:t>The Grand Alliance</a:t>
            </a:r>
            <a:r>
              <a:rPr lang="en-US" altLang="en-US" b="1" smtClean="0"/>
              <a:t> he states, 'I have only one purpose, the destruction of Hitler, and my life is much simplified thereby'. It is his life that is to be satisfied. England? Europe? Are they merely the arenas that provide the accessories of the conflict? …”</a:t>
            </a:r>
          </a:p>
        </p:txBody>
      </p:sp>
    </p:spTree>
    <p:extLst>
      <p:ext uri="{BB962C8B-B14F-4D97-AF65-F5344CB8AC3E}">
        <p14:creationId xmlns:p14="http://schemas.microsoft.com/office/powerpoint/2010/main" val="21209759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1F8501D9-062E-4A96-BB7B-EECA089325A2}" type="slidenum">
              <a:rPr lang="en-US" altLang="en-US" sz="1200" smtClean="0">
                <a:latin typeface="Arial" panose="020B0604020202020204" pitchFamily="34" charset="0"/>
              </a:rPr>
              <a:pPr/>
              <a:t>69</a:t>
            </a:fld>
            <a:endParaRPr lang="en-US" altLang="en-US" sz="1200" smtClean="0">
              <a:latin typeface="Arial" panose="020B0604020202020204" pitchFamily="34" charset="0"/>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smtClean="0"/>
              <a:t>“His life is to be 'simplified' by throwing the world into chaos again. His purpose is the destruction of one man; and the last chance to maintain the culture of a thousand years must be abandoned because a politician's life is to be 'simplified'.“ </a:t>
            </a:r>
            <a:r>
              <a:rPr lang="en-US" altLang="en-US" smtClean="0"/>
              <a:t>(Neilson, 1954, p.444) </a:t>
            </a:r>
          </a:p>
        </p:txBody>
      </p:sp>
    </p:spTree>
    <p:extLst>
      <p:ext uri="{BB962C8B-B14F-4D97-AF65-F5344CB8AC3E}">
        <p14:creationId xmlns:p14="http://schemas.microsoft.com/office/powerpoint/2010/main" val="75456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C252723F-33EB-4B5F-8344-6E343CAE40D6}" type="slidenum">
              <a:rPr lang="en-US" altLang="en-US" sz="1200" smtClean="0">
                <a:latin typeface="Arial" panose="020B0604020202020204" pitchFamily="34" charset="0"/>
              </a:rPr>
              <a:pPr/>
              <a:t>7</a:t>
            </a:fld>
            <a:endParaRPr lang="en-US" altLang="en-US" sz="1200" smtClean="0">
              <a:latin typeface="Arial" panose="020B0604020202020204" pitchFamily="34" charset="0"/>
            </a:endParaRPr>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smtClean="0"/>
              <a:t>Already by 1915 he had come a long way from his quite humble beginnings in the town of Birkenhead, across the River Mersey from the city of Liverpool.</a:t>
            </a:r>
          </a:p>
        </p:txBody>
      </p:sp>
    </p:spTree>
    <p:extLst>
      <p:ext uri="{BB962C8B-B14F-4D97-AF65-F5344CB8AC3E}">
        <p14:creationId xmlns:p14="http://schemas.microsoft.com/office/powerpoint/2010/main" val="34135877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9FF3FC9E-496B-4F22-B49F-2AE4A5616779}" type="slidenum">
              <a:rPr lang="en-US" altLang="en-US" sz="1200" smtClean="0">
                <a:latin typeface="Arial" panose="020B0604020202020204" pitchFamily="34" charset="0"/>
              </a:rPr>
              <a:pPr/>
              <a:t>70</a:t>
            </a:fld>
            <a:endParaRPr lang="en-US" altLang="en-US" sz="1200" smtClean="0">
              <a:latin typeface="Arial" panose="020B0604020202020204" pitchFamily="34" charset="0"/>
            </a:endParaRPr>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altLang="en-US" b="1" smtClean="0"/>
              <a:t>Neilson took the long view of history. He saw the rise of fascism and the Hitler regime as the inevitable consequence of vengeance rather than shared responsibility for the First World War. He never came to terms with the making of war against noncombatants, to the wholesale destruction of great cities and the physical, artistic and cultural accomplishments of earlier generations. War destroyed much that was, to Neilson, the inheritance of the generations.</a:t>
            </a:r>
          </a:p>
        </p:txBody>
      </p:sp>
    </p:spTree>
    <p:extLst>
      <p:ext uri="{BB962C8B-B14F-4D97-AF65-F5344CB8AC3E}">
        <p14:creationId xmlns:p14="http://schemas.microsoft.com/office/powerpoint/2010/main" val="15512872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A3CAB0E9-6F8D-4C9F-A07E-7DCA20515A65}" type="slidenum">
              <a:rPr lang="en-US" altLang="en-US" sz="1200" smtClean="0">
                <a:latin typeface="Arial" panose="020B0604020202020204" pitchFamily="34" charset="0"/>
              </a:rPr>
              <a:pPr/>
              <a:t>71</a:t>
            </a:fld>
            <a:endParaRPr lang="en-US" altLang="en-US" sz="1200" smtClean="0">
              <a:latin typeface="Arial" panose="020B0604020202020204" pitchFamily="34" charset="0"/>
            </a:endParaRPr>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altLang="en-US" b="1" smtClean="0"/>
              <a:t>When the second global conflict erupted, Neilson committed himself to a daily recording of the events as reported and as his remaining sources in Britain conveyed to him. The first volume of this epic journal</a:t>
            </a:r>
            <a:r>
              <a:rPr lang="en-US" altLang="en-US" smtClean="0"/>
              <a:t> </a:t>
            </a:r>
            <a:r>
              <a:rPr lang="en-US" altLang="en-US" b="1" smtClean="0"/>
              <a:t>was published in 1940, with an introduction by University of Chicago President, Robert M. Hutchins.</a:t>
            </a:r>
          </a:p>
        </p:txBody>
      </p:sp>
    </p:spTree>
    <p:extLst>
      <p:ext uri="{BB962C8B-B14F-4D97-AF65-F5344CB8AC3E}">
        <p14:creationId xmlns:p14="http://schemas.microsoft.com/office/powerpoint/2010/main" val="22523560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F63EB61-3D23-44F9-B3DA-3F40FC7C1AC4}" type="slidenum">
              <a:rPr lang="en-US" altLang="en-US" sz="1200" smtClean="0">
                <a:latin typeface="Arial" panose="020B0604020202020204" pitchFamily="34" charset="0"/>
              </a:rPr>
              <a:pPr/>
              <a:t>72</a:t>
            </a:fld>
            <a:endParaRPr lang="en-US" altLang="en-US" sz="1200" smtClean="0">
              <a:latin typeface="Arial" panose="020B0604020202020204" pitchFamily="34" charset="0"/>
            </a:endParaRPr>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ltLang="en-US" b="1" smtClean="0"/>
              <a:t>One reviewer, a Professor of History at the University of Nebraska, offered this assessment of Neilson's effort: </a:t>
            </a:r>
          </a:p>
        </p:txBody>
      </p:sp>
    </p:spTree>
    <p:extLst>
      <p:ext uri="{BB962C8B-B14F-4D97-AF65-F5344CB8AC3E}">
        <p14:creationId xmlns:p14="http://schemas.microsoft.com/office/powerpoint/2010/main" val="12379505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410CF086-BE9F-46A9-9741-03E8858926A0}" type="slidenum">
              <a:rPr lang="en-US" altLang="en-US" sz="1200" smtClean="0">
                <a:latin typeface="Arial" panose="020B0604020202020204" pitchFamily="34" charset="0"/>
              </a:rPr>
              <a:pPr/>
              <a:t>73</a:t>
            </a:fld>
            <a:endParaRPr lang="en-US" altLang="en-US" sz="1200" smtClean="0">
              <a:latin typeface="Arial" panose="020B0604020202020204" pitchFamily="34" charset="0"/>
            </a:endParaRPr>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US" altLang="en-US" b="1" smtClean="0"/>
              <a:t>"Mr. Neilson's diary from September 1, 1939, to October 31, 1940, gives the reader no new information on the events of the last two years. The book's importance, if any, lies, therefore, in the reflections of the author on these events. …”</a:t>
            </a:r>
          </a:p>
        </p:txBody>
      </p:sp>
    </p:spTree>
    <p:extLst>
      <p:ext uri="{BB962C8B-B14F-4D97-AF65-F5344CB8AC3E}">
        <p14:creationId xmlns:p14="http://schemas.microsoft.com/office/powerpoint/2010/main" val="17309662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7F394243-CAFE-4924-B171-86638D555BCE}" type="slidenum">
              <a:rPr lang="en-US" altLang="en-US" sz="1200" smtClean="0">
                <a:latin typeface="Arial" panose="020B0604020202020204" pitchFamily="34" charset="0"/>
              </a:rPr>
              <a:pPr/>
              <a:t>74</a:t>
            </a:fld>
            <a:endParaRPr lang="en-US" altLang="en-US" sz="1200" smtClean="0">
              <a:latin typeface="Arial" panose="020B0604020202020204" pitchFamily="34" charset="0"/>
            </a:endParaRPr>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US" altLang="en-US" b="1" smtClean="0"/>
              <a:t>"The reflections are those of a disillusioned pacifist who sees nothing but the utter futility of war. They are those of a revisionist publicist (</a:t>
            </a:r>
            <a:r>
              <a:rPr lang="en-US" altLang="en-US" b="1" i="1" smtClean="0"/>
              <a:t>How Diplomats make War</a:t>
            </a:r>
            <a:r>
              <a:rPr lang="en-US" altLang="en-US" b="1" smtClean="0"/>
              <a:t>, 1915) who holds Churchill, France, and Russia responsible for the last war and who is eager to start a revisionist movement for the War of 1939. …”</a:t>
            </a:r>
          </a:p>
        </p:txBody>
      </p:sp>
    </p:spTree>
    <p:extLst>
      <p:ext uri="{BB962C8B-B14F-4D97-AF65-F5344CB8AC3E}">
        <p14:creationId xmlns:p14="http://schemas.microsoft.com/office/powerpoint/2010/main" val="9972434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31A5CAD8-2877-462A-9953-2FAAFFD22FD8}" type="slidenum">
              <a:rPr lang="en-US" altLang="en-US" sz="1200" smtClean="0">
                <a:latin typeface="Arial" panose="020B0604020202020204" pitchFamily="34" charset="0"/>
              </a:rPr>
              <a:pPr/>
              <a:t>75</a:t>
            </a:fld>
            <a:endParaRPr lang="en-US" altLang="en-US" sz="1200" smtClean="0">
              <a:latin typeface="Arial" panose="020B0604020202020204" pitchFamily="34" charset="0"/>
            </a:endParaRPr>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US" altLang="en-US" b="1" smtClean="0"/>
              <a:t>“They seem to be those of a crusader who loves to utter unpopular opinions, but who leaves the reader with the feeling that he would argue with the same fervor on the other side if only it were unpopular.“ </a:t>
            </a:r>
            <a:r>
              <a:rPr lang="en-US" altLang="en-US" smtClean="0"/>
              <a:t>(Winnaker, 1942, pp.340-341) </a:t>
            </a:r>
          </a:p>
        </p:txBody>
      </p:sp>
    </p:spTree>
    <p:extLst>
      <p:ext uri="{BB962C8B-B14F-4D97-AF65-F5344CB8AC3E}">
        <p14:creationId xmlns:p14="http://schemas.microsoft.com/office/powerpoint/2010/main" val="24112913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A6C703E2-B9E5-4A6F-8051-F3DB3FA2213B}" type="slidenum">
              <a:rPr lang="en-US" altLang="en-US" sz="1200" smtClean="0">
                <a:latin typeface="Arial" panose="020B0604020202020204" pitchFamily="34" charset="0"/>
              </a:rPr>
              <a:pPr/>
              <a:t>76</a:t>
            </a:fld>
            <a:endParaRPr lang="en-US" altLang="en-US" sz="1200" smtClean="0">
              <a:latin typeface="Arial" panose="020B0604020202020204" pitchFamily="34" charset="0"/>
            </a:endParaRPr>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US" altLang="en-US" b="1" smtClean="0"/>
              <a:t>The world Francis Neilson hoped would emerge following the end of the Second World War was not to be. He put a good deal of the blame on Winston Churchill for making a deal with the devil Joseph Stalin in a desperate effort to save the British empire. Churchill, he knew, could not plead ignorance: </a:t>
            </a:r>
          </a:p>
        </p:txBody>
      </p:sp>
    </p:spTree>
    <p:extLst>
      <p:ext uri="{BB962C8B-B14F-4D97-AF65-F5344CB8AC3E}">
        <p14:creationId xmlns:p14="http://schemas.microsoft.com/office/powerpoint/2010/main" val="30156603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B5AA39BF-C0A1-409A-9545-790F439E563D}" type="slidenum">
              <a:rPr lang="en-US" altLang="en-US" sz="1200" smtClean="0">
                <a:latin typeface="Arial" panose="020B0604020202020204" pitchFamily="34" charset="0"/>
              </a:rPr>
              <a:pPr/>
              <a:t>77</a:t>
            </a:fld>
            <a:endParaRPr lang="en-US" altLang="en-US" sz="1200" smtClean="0">
              <a:latin typeface="Arial" panose="020B0604020202020204" pitchFamily="34" charset="0"/>
            </a:endParaRPr>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altLang="en-US" b="1" smtClean="0"/>
              <a:t>"He not only knew of the secret treaty made during the First World War with Russia, in which her aims to the west of the Vistula were set down in clear sentences but, as Minister of War, after the Revolution of 1917, he had aided and abetted the counter-revolution…”</a:t>
            </a:r>
          </a:p>
        </p:txBody>
      </p:sp>
    </p:spTree>
    <p:extLst>
      <p:ext uri="{BB962C8B-B14F-4D97-AF65-F5344CB8AC3E}">
        <p14:creationId xmlns:p14="http://schemas.microsoft.com/office/powerpoint/2010/main" val="1214891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D327BBD-87E6-4AAA-8375-CF9A79B70CD7}" type="slidenum">
              <a:rPr lang="en-US" altLang="en-US" sz="1200" smtClean="0">
                <a:latin typeface="Arial" panose="020B0604020202020204" pitchFamily="34" charset="0"/>
              </a:rPr>
              <a:pPr/>
              <a:t>78</a:t>
            </a:fld>
            <a:endParaRPr lang="en-US" altLang="en-US" sz="1200" smtClean="0">
              <a:latin typeface="Arial" panose="020B0604020202020204" pitchFamily="34" charset="0"/>
            </a:endParaRPr>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en-US" b="1" smtClean="0"/>
              <a:t>“If there were one man outside the borders of Russia during World War II, who knew what Russia desired and intended to obtain, if Germany was conquered, it was Churchill.“ </a:t>
            </a:r>
            <a:r>
              <a:rPr lang="en-US" altLang="en-US" smtClean="0"/>
              <a:t>(Neilson, 1955, p.348) </a:t>
            </a:r>
          </a:p>
        </p:txBody>
      </p:sp>
    </p:spTree>
    <p:extLst>
      <p:ext uri="{BB962C8B-B14F-4D97-AF65-F5344CB8AC3E}">
        <p14:creationId xmlns:p14="http://schemas.microsoft.com/office/powerpoint/2010/main" val="11613829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430525E4-B380-47C3-9C35-4400E165832B}" type="slidenum">
              <a:rPr lang="en-US" altLang="en-US" sz="1200" smtClean="0">
                <a:latin typeface="Arial" panose="020B0604020202020204" pitchFamily="34" charset="0"/>
              </a:rPr>
              <a:pPr/>
              <a:t>79</a:t>
            </a:fld>
            <a:endParaRPr lang="en-US" altLang="en-US" sz="1200" smtClean="0">
              <a:latin typeface="Arial" panose="020B0604020202020204" pitchFamily="34" charset="0"/>
            </a:endParaRPr>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US" altLang="en-US" b="1" smtClean="0"/>
              <a:t>Could Russia's westward advance into the heart of Europe have been prevented by mere diplomacy? Neilson in a later passage from the same writing is pragmatic: </a:t>
            </a:r>
          </a:p>
        </p:txBody>
      </p:sp>
    </p:spTree>
    <p:extLst>
      <p:ext uri="{BB962C8B-B14F-4D97-AF65-F5344CB8AC3E}">
        <p14:creationId xmlns:p14="http://schemas.microsoft.com/office/powerpoint/2010/main" val="109241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638997C-DB3F-4D0A-BDCA-C19729B17429}" type="slidenum">
              <a:rPr lang="en-US" altLang="en-US" sz="1200" smtClean="0">
                <a:latin typeface="Arial" panose="020B0604020202020204" pitchFamily="34" charset="0"/>
              </a:rPr>
              <a:pPr/>
              <a:t>8</a:t>
            </a:fld>
            <a:endParaRPr lang="en-US" altLang="en-US" sz="1200" smtClean="0">
              <a:latin typeface="Arial" panose="020B0604020202020204" pitchFamily="34" charset="0"/>
            </a:endParaRPr>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smtClean="0"/>
              <a:t>For someone who developed into a writer of significant talent and energy, he was a poor student and felt confined by formal schooling. He left school in 1881 at age 14 to spend five years apprenticed to an engineering firm. During this time he developed a love of reading and the theatre.</a:t>
            </a:r>
          </a:p>
        </p:txBody>
      </p:sp>
    </p:spTree>
    <p:extLst>
      <p:ext uri="{BB962C8B-B14F-4D97-AF65-F5344CB8AC3E}">
        <p14:creationId xmlns:p14="http://schemas.microsoft.com/office/powerpoint/2010/main" val="42561240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B7BE751D-CBAA-424C-98A4-0A575736210B}" type="slidenum">
              <a:rPr lang="en-US" altLang="en-US" sz="1200" smtClean="0">
                <a:latin typeface="Arial" panose="020B0604020202020204" pitchFamily="34" charset="0"/>
              </a:rPr>
              <a:pPr/>
              <a:t>80</a:t>
            </a:fld>
            <a:endParaRPr lang="en-US" altLang="en-US" sz="1200" smtClean="0">
              <a:latin typeface="Arial" panose="020B0604020202020204" pitchFamily="34" charset="0"/>
            </a:endParaRPr>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en-US" b="1" smtClean="0"/>
              <a:t>"It was a trick of fate, and she -- the merciless jade -- made it impossible for him to play other than an ignominious part in every transaction that was to ensue. For our modern historians and editors to labor under the delusion that, at any time after the retreat of the German armies from Russia, he could have changed the course of events is a notion that vanishes after a moment's consideration.“ </a:t>
            </a:r>
            <a:r>
              <a:rPr lang="en-US" altLang="en-US" smtClean="0"/>
              <a:t>(Neilson, 1955, p.353) </a:t>
            </a:r>
          </a:p>
        </p:txBody>
      </p:sp>
    </p:spTree>
    <p:extLst>
      <p:ext uri="{BB962C8B-B14F-4D97-AF65-F5344CB8AC3E}">
        <p14:creationId xmlns:p14="http://schemas.microsoft.com/office/powerpoint/2010/main" val="19710741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9A6D9288-FA44-45F3-A59D-1CB8CA52375F}" type="slidenum">
              <a:rPr lang="en-US" altLang="en-US" sz="1200" smtClean="0">
                <a:latin typeface="Arial" panose="020B0604020202020204" pitchFamily="34" charset="0"/>
              </a:rPr>
              <a:pPr/>
              <a:t>81</a:t>
            </a:fld>
            <a:endParaRPr lang="en-US" altLang="en-US" sz="1200" smtClean="0">
              <a:latin typeface="Arial" panose="020B0604020202020204" pitchFamily="34" charset="0"/>
            </a:endParaRPr>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altLang="en-US" b="1" smtClean="0"/>
              <a:t>Nevertheless, Neilson joined with those who felt for the people whose expectation of liberation was betrayed. </a:t>
            </a:r>
          </a:p>
        </p:txBody>
      </p:sp>
    </p:spTree>
    <p:extLst>
      <p:ext uri="{BB962C8B-B14F-4D97-AF65-F5344CB8AC3E}">
        <p14:creationId xmlns:p14="http://schemas.microsoft.com/office/powerpoint/2010/main" val="18768691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372E56C5-B490-43B3-AC8E-35B0A5E4AE78}" type="slidenum">
              <a:rPr lang="en-US" altLang="en-US" sz="1200" smtClean="0">
                <a:latin typeface="Arial" panose="020B0604020202020204" pitchFamily="34" charset="0"/>
              </a:rPr>
              <a:pPr/>
              <a:t>82</a:t>
            </a:fld>
            <a:endParaRPr lang="en-US" altLang="en-US" sz="1200" smtClean="0">
              <a:latin typeface="Arial" panose="020B0604020202020204" pitchFamily="34" charset="0"/>
            </a:endParaRPr>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en-US" b="1" smtClean="0"/>
              <a:t>The French and Dutch were liberated with much destruction of their cities.</a:t>
            </a:r>
          </a:p>
        </p:txBody>
      </p:sp>
    </p:spTree>
    <p:extLst>
      <p:ext uri="{BB962C8B-B14F-4D97-AF65-F5344CB8AC3E}">
        <p14:creationId xmlns:p14="http://schemas.microsoft.com/office/powerpoint/2010/main" val="3290457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CD0B1C27-5246-451A-9918-26603A88FE57}" type="slidenum">
              <a:rPr lang="en-US" altLang="en-US" sz="1200" smtClean="0">
                <a:latin typeface="Arial" panose="020B0604020202020204" pitchFamily="34" charset="0"/>
              </a:rPr>
              <a:pPr/>
              <a:t>83</a:t>
            </a:fld>
            <a:endParaRPr lang="en-US" altLang="en-US" sz="1200" smtClean="0">
              <a:latin typeface="Arial" panose="020B0604020202020204" pitchFamily="34" charset="0"/>
            </a:endParaRPr>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en-US" b="1" smtClean="0"/>
              <a:t>The Italians were purged of their fascist aspirations and then liberated from German occupation, but the potential for democracy to find a home in Italy was severely threatened by the country’s communists.</a:t>
            </a:r>
          </a:p>
        </p:txBody>
      </p:sp>
    </p:spTree>
    <p:extLst>
      <p:ext uri="{BB962C8B-B14F-4D97-AF65-F5344CB8AC3E}">
        <p14:creationId xmlns:p14="http://schemas.microsoft.com/office/powerpoint/2010/main" val="35281331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779C7850-CCC2-4318-9C5A-997764B4AF17}" type="slidenum">
              <a:rPr lang="en-US" altLang="en-US" sz="1200" smtClean="0">
                <a:latin typeface="Arial" panose="020B0604020202020204" pitchFamily="34" charset="0"/>
              </a:rPr>
              <a:pPr/>
              <a:t>84</a:t>
            </a:fld>
            <a:endParaRPr lang="en-US" altLang="en-US" sz="1200" smtClean="0">
              <a:latin typeface="Arial" panose="020B0604020202020204" pitchFamily="34" charset="0"/>
            </a:endParaRPr>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US" altLang="en-US" b="1" smtClean="0"/>
              <a:t>And, what about the future of the people of Poland, of Czechoslovakia, Austria, Hungary, Rumania, Albania, Bulgaria, or the Baltic states? The future looked bleak to Neilson: </a:t>
            </a:r>
          </a:p>
        </p:txBody>
      </p:sp>
    </p:spTree>
    <p:extLst>
      <p:ext uri="{BB962C8B-B14F-4D97-AF65-F5344CB8AC3E}">
        <p14:creationId xmlns:p14="http://schemas.microsoft.com/office/powerpoint/2010/main" val="20617742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82D24C3C-E83E-4F69-8F3C-5B00D0AB9863}" type="slidenum">
              <a:rPr lang="en-US" altLang="en-US" sz="1200" smtClean="0">
                <a:latin typeface="Arial" panose="020B0604020202020204" pitchFamily="34" charset="0"/>
              </a:rPr>
              <a:pPr/>
              <a:t>85</a:t>
            </a:fld>
            <a:endParaRPr lang="en-US" altLang="en-US" sz="1200" smtClean="0">
              <a:latin typeface="Arial" panose="020B0604020202020204" pitchFamily="34" charset="0"/>
            </a:endParaRPr>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US" altLang="en-US" b="1" smtClean="0"/>
              <a:t>"The Europe of twenty years ago no longer exists; even the Europe of Clemenceau, Lloyd George, and Woodrow Wilson is gone. And instead of peace and disarmament, we have crushing burdens of taxation, and a foreboding future with the prospect of the hydrogen bomb. …”</a:t>
            </a:r>
          </a:p>
        </p:txBody>
      </p:sp>
    </p:spTree>
    <p:extLst>
      <p:ext uri="{BB962C8B-B14F-4D97-AF65-F5344CB8AC3E}">
        <p14:creationId xmlns:p14="http://schemas.microsoft.com/office/powerpoint/2010/main" val="24121416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A6D0E0BD-0B2D-4657-A35F-1D871A8C3FED}" type="slidenum">
              <a:rPr lang="en-US" altLang="en-US" sz="1200" smtClean="0">
                <a:latin typeface="Arial" panose="020B0604020202020204" pitchFamily="34" charset="0"/>
              </a:rPr>
              <a:pPr/>
              <a:t>86</a:t>
            </a:fld>
            <a:endParaRPr lang="en-US" altLang="en-US" sz="1200" smtClean="0">
              <a:latin typeface="Arial" panose="020B0604020202020204" pitchFamily="34" charset="0"/>
            </a:endParaRPr>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r>
              <a:rPr lang="en-US" altLang="en-US" b="1" smtClean="0"/>
              <a:t>“Is it any wonder that some of the experts are now devising plans for us to live like rats in cellars and underground shelters?“ </a:t>
            </a:r>
            <a:r>
              <a:rPr lang="en-US" altLang="en-US" smtClean="0"/>
              <a:t>(Neilson, 1955, p.354) </a:t>
            </a:r>
          </a:p>
        </p:txBody>
      </p:sp>
    </p:spTree>
    <p:extLst>
      <p:ext uri="{BB962C8B-B14F-4D97-AF65-F5344CB8AC3E}">
        <p14:creationId xmlns:p14="http://schemas.microsoft.com/office/powerpoint/2010/main" val="19654581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5A91E5A6-2EE3-4C41-85D2-B71110B701BD}" type="slidenum">
              <a:rPr lang="en-US" altLang="en-US" sz="1200" smtClean="0">
                <a:latin typeface="Arial" panose="020B0604020202020204" pitchFamily="34" charset="0"/>
              </a:rPr>
              <a:pPr/>
              <a:t>87</a:t>
            </a:fld>
            <a:endParaRPr lang="en-US" altLang="en-US" sz="1200" smtClean="0">
              <a:latin typeface="Arial" panose="020B0604020202020204" pitchFamily="34" charset="0"/>
            </a:endParaRPr>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en-US" b="1" smtClean="0"/>
              <a:t>Winston Churchill outlived Francis Neilson by four years. His life and the times in which he lived have been the subject of countless books, conferences, documentaries, and feature films.</a:t>
            </a:r>
          </a:p>
        </p:txBody>
      </p:sp>
    </p:spTree>
    <p:extLst>
      <p:ext uri="{BB962C8B-B14F-4D97-AF65-F5344CB8AC3E}">
        <p14:creationId xmlns:p14="http://schemas.microsoft.com/office/powerpoint/2010/main" val="23059827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9F228342-8AFF-4856-9036-965D7453CD8A}" type="slidenum">
              <a:rPr lang="en-US" altLang="en-US" sz="1200" smtClean="0">
                <a:latin typeface="Arial" panose="020B0604020202020204" pitchFamily="34" charset="0"/>
              </a:rPr>
              <a:pPr/>
              <a:t>88</a:t>
            </a:fld>
            <a:endParaRPr lang="en-US" altLang="en-US" sz="1200" smtClean="0">
              <a:latin typeface="Arial" panose="020B0604020202020204" pitchFamily="34" charset="0"/>
            </a:endParaRPr>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US" altLang="en-US" b="1" smtClean="0"/>
              <a:t>Neilson continued to write, producing a long list of thoughtful, provocative books. As Neilson's contemporaries died off, the memory of his challenging intellect and his passion for justice disappeared from public awareness.</a:t>
            </a:r>
          </a:p>
        </p:txBody>
      </p:sp>
    </p:spTree>
    <p:extLst>
      <p:ext uri="{BB962C8B-B14F-4D97-AF65-F5344CB8AC3E}">
        <p14:creationId xmlns:p14="http://schemas.microsoft.com/office/powerpoint/2010/main" val="10822350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DE87287A-9D51-4919-93F9-1F966C87100B}" type="slidenum">
              <a:rPr lang="en-US" altLang="en-US" sz="1200" smtClean="0">
                <a:latin typeface="Arial" panose="020B0604020202020204" pitchFamily="34" charset="0"/>
              </a:rPr>
              <a:pPr/>
              <a:t>89</a:t>
            </a:fld>
            <a:endParaRPr lang="en-US" altLang="en-US" sz="1200" smtClean="0">
              <a:latin typeface="Arial" panose="020B0604020202020204" pitchFamily="34" charset="0"/>
            </a:endParaRPr>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US" altLang="en-US" b="1" smtClean="0"/>
              <a:t>There is irony in the fact that the positions taken on "the land question" by a young Winston Churchill are reprinted and quoted far more often today than the extensive writings on the subject produced by Francis Neilson. Neilson would not be surprised by this. He understood the fleeting nature of fame and notoriety.</a:t>
            </a:r>
          </a:p>
        </p:txBody>
      </p:sp>
    </p:spTree>
    <p:extLst>
      <p:ext uri="{BB962C8B-B14F-4D97-AF65-F5344CB8AC3E}">
        <p14:creationId xmlns:p14="http://schemas.microsoft.com/office/powerpoint/2010/main" val="372811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2451CC3B-493A-490F-8EC2-EAF97F20DD93}" type="slidenum">
              <a:rPr lang="en-US" altLang="en-US" sz="1200" smtClean="0">
                <a:latin typeface="Arial" panose="020B0604020202020204" pitchFamily="34" charset="0"/>
              </a:rPr>
              <a:pPr/>
              <a:t>9</a:t>
            </a:fld>
            <a:endParaRPr lang="en-US" altLang="en-US" sz="1200" smtClean="0">
              <a:latin typeface="Arial" panose="020B0604020202020204" pitchFamily="34" charset="0"/>
            </a:endParaRPr>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smtClean="0"/>
              <a:t>His interest in the political realm was nurtured by his father.</a:t>
            </a:r>
          </a:p>
        </p:txBody>
      </p:sp>
    </p:spTree>
    <p:extLst>
      <p:ext uri="{BB962C8B-B14F-4D97-AF65-F5344CB8AC3E}">
        <p14:creationId xmlns:p14="http://schemas.microsoft.com/office/powerpoint/2010/main" val="33536987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AC27065E-A1A5-417B-A011-39C81E29F42E}" type="slidenum">
              <a:rPr lang="en-US" altLang="en-US" sz="1200" smtClean="0">
                <a:latin typeface="Arial" panose="020B0604020202020204" pitchFamily="34" charset="0"/>
              </a:rPr>
              <a:pPr/>
              <a:t>90</a:t>
            </a:fld>
            <a:endParaRPr lang="en-US" altLang="en-US" sz="1200" smtClean="0">
              <a:latin typeface="Arial" panose="020B0604020202020204" pitchFamily="34" charset="0"/>
            </a:endParaRPr>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US" altLang="en-US" b="1" smtClean="0"/>
              <a:t>However, thanks to funds bequeathed by Francis Neilson in his will, the American Journal of Economics and Sociology has remained as an important source of academic treatment of important social, political and economic issues. </a:t>
            </a:r>
          </a:p>
        </p:txBody>
      </p:sp>
    </p:spTree>
    <p:extLst>
      <p:ext uri="{BB962C8B-B14F-4D97-AF65-F5344CB8AC3E}">
        <p14:creationId xmlns:p14="http://schemas.microsoft.com/office/powerpoint/2010/main" val="1580526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2400">
                <a:solidFill>
                  <a:schemeClr val="tx1"/>
                </a:solidFill>
                <a:latin typeface="Rockwell" pitchFamily="18" charset="0"/>
              </a:defRPr>
            </a:lvl1pPr>
            <a:lvl2pPr marL="742950" indent="-285750">
              <a:defRPr sz="2400">
                <a:solidFill>
                  <a:schemeClr val="tx1"/>
                </a:solidFill>
                <a:latin typeface="Rockwell" pitchFamily="18" charset="0"/>
              </a:defRPr>
            </a:lvl2pPr>
            <a:lvl3pPr marL="1143000" indent="-228600">
              <a:defRPr sz="2400">
                <a:solidFill>
                  <a:schemeClr val="tx1"/>
                </a:solidFill>
                <a:latin typeface="Rockwell" pitchFamily="18" charset="0"/>
              </a:defRPr>
            </a:lvl3pPr>
            <a:lvl4pPr marL="1600200" indent="-228600">
              <a:defRPr sz="2400">
                <a:solidFill>
                  <a:schemeClr val="tx1"/>
                </a:solidFill>
                <a:latin typeface="Rockwell" pitchFamily="18" charset="0"/>
              </a:defRPr>
            </a:lvl4pPr>
            <a:lvl5pPr marL="2057400" indent="-228600">
              <a:defRPr sz="2400">
                <a:solidFill>
                  <a:schemeClr val="tx1"/>
                </a:solidFill>
                <a:latin typeface="Rockwell" pitchFamily="18" charset="0"/>
              </a:defRPr>
            </a:lvl5pPr>
            <a:lvl6pPr marL="2514600" indent="-228600" eaLnBrk="0" fontAlgn="base" hangingPunct="0">
              <a:spcBef>
                <a:spcPct val="0"/>
              </a:spcBef>
              <a:spcAft>
                <a:spcPct val="0"/>
              </a:spcAft>
              <a:defRPr sz="2400">
                <a:solidFill>
                  <a:schemeClr val="tx1"/>
                </a:solidFill>
                <a:latin typeface="Rockwell" pitchFamily="18" charset="0"/>
              </a:defRPr>
            </a:lvl6pPr>
            <a:lvl7pPr marL="2971800" indent="-228600" eaLnBrk="0" fontAlgn="base" hangingPunct="0">
              <a:spcBef>
                <a:spcPct val="0"/>
              </a:spcBef>
              <a:spcAft>
                <a:spcPct val="0"/>
              </a:spcAft>
              <a:defRPr sz="2400">
                <a:solidFill>
                  <a:schemeClr val="tx1"/>
                </a:solidFill>
                <a:latin typeface="Rockwell" pitchFamily="18" charset="0"/>
              </a:defRPr>
            </a:lvl7pPr>
            <a:lvl8pPr marL="3429000" indent="-228600" eaLnBrk="0" fontAlgn="base" hangingPunct="0">
              <a:spcBef>
                <a:spcPct val="0"/>
              </a:spcBef>
              <a:spcAft>
                <a:spcPct val="0"/>
              </a:spcAft>
              <a:defRPr sz="2400">
                <a:solidFill>
                  <a:schemeClr val="tx1"/>
                </a:solidFill>
                <a:latin typeface="Rockwell" pitchFamily="18" charset="0"/>
              </a:defRPr>
            </a:lvl8pPr>
            <a:lvl9pPr marL="3886200" indent="-228600" eaLnBrk="0" fontAlgn="base" hangingPunct="0">
              <a:spcBef>
                <a:spcPct val="0"/>
              </a:spcBef>
              <a:spcAft>
                <a:spcPct val="0"/>
              </a:spcAft>
              <a:defRPr sz="2400">
                <a:solidFill>
                  <a:schemeClr val="tx1"/>
                </a:solidFill>
                <a:latin typeface="Rockwell" pitchFamily="18" charset="0"/>
              </a:defRPr>
            </a:lvl9pPr>
          </a:lstStyle>
          <a:p>
            <a:fld id="{F1B41B2D-6F71-465B-8737-F6DAB4152382}" type="slidenum">
              <a:rPr lang="en-US" altLang="en-US" sz="1200" smtClean="0">
                <a:latin typeface="Arial" panose="020B0604020202020204" pitchFamily="34" charset="0"/>
              </a:rPr>
              <a:pPr/>
              <a:t>91</a:t>
            </a:fld>
            <a:endParaRPr lang="en-US" altLang="en-US" sz="1200" smtClean="0">
              <a:latin typeface="Arial" panose="020B0604020202020204" pitchFamily="34" charset="0"/>
            </a:endParaRPr>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US" altLang="en-US" smtClean="0"/>
              <a:t>The End</a:t>
            </a:r>
          </a:p>
        </p:txBody>
      </p:sp>
    </p:spTree>
    <p:extLst>
      <p:ext uri="{BB962C8B-B14F-4D97-AF65-F5344CB8AC3E}">
        <p14:creationId xmlns:p14="http://schemas.microsoft.com/office/powerpoint/2010/main" val="1121617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73138"/>
            <a:ext cx="6858000" cy="2068512"/>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121025"/>
            <a:ext cx="6858000" cy="14351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124252-3C68-4027-8A6D-200DD933DA54}" type="slidenum">
              <a:rPr lang="en-US" altLang="en-US"/>
              <a:pPr>
                <a:defRPr/>
              </a:pPr>
              <a:t>‹#›</a:t>
            </a:fld>
            <a:endParaRPr lang="en-US" altLang="en-US"/>
          </a:p>
        </p:txBody>
      </p:sp>
    </p:spTree>
    <p:extLst>
      <p:ext uri="{BB962C8B-B14F-4D97-AF65-F5344CB8AC3E}">
        <p14:creationId xmlns:p14="http://schemas.microsoft.com/office/powerpoint/2010/main" val="790931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C5012BD-CFDF-49C4-B0DF-AF1C8AD5062F}" type="slidenum">
              <a:rPr lang="en-US" altLang="en-US"/>
              <a:pPr>
                <a:defRPr/>
              </a:pPr>
              <a:t>‹#›</a:t>
            </a:fld>
            <a:endParaRPr lang="en-US" altLang="en-US"/>
          </a:p>
        </p:txBody>
      </p:sp>
    </p:spTree>
    <p:extLst>
      <p:ext uri="{BB962C8B-B14F-4D97-AF65-F5344CB8AC3E}">
        <p14:creationId xmlns:p14="http://schemas.microsoft.com/office/powerpoint/2010/main" val="4244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070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070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BB859BE-0620-4A96-87EB-61A2611CCCAC}" type="slidenum">
              <a:rPr lang="en-US" altLang="en-US"/>
              <a:pPr>
                <a:defRPr/>
              </a:pPr>
              <a:t>‹#›</a:t>
            </a:fld>
            <a:endParaRPr lang="en-US" altLang="en-US"/>
          </a:p>
        </p:txBody>
      </p:sp>
    </p:spTree>
    <p:extLst>
      <p:ext uri="{BB962C8B-B14F-4D97-AF65-F5344CB8AC3E}">
        <p14:creationId xmlns:p14="http://schemas.microsoft.com/office/powerpoint/2010/main" val="289206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BEA23F1-D1B6-4042-8C98-5B8B39845B1F}" type="slidenum">
              <a:rPr lang="en-US" altLang="en-US"/>
              <a:pPr>
                <a:defRPr/>
              </a:pPr>
              <a:t>‹#›</a:t>
            </a:fld>
            <a:endParaRPr lang="en-US" altLang="en-US"/>
          </a:p>
        </p:txBody>
      </p:sp>
    </p:spTree>
    <p:extLst>
      <p:ext uri="{BB962C8B-B14F-4D97-AF65-F5344CB8AC3E}">
        <p14:creationId xmlns:p14="http://schemas.microsoft.com/office/powerpoint/2010/main" val="3592439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81138"/>
            <a:ext cx="7886700" cy="2473325"/>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978275"/>
            <a:ext cx="7886700" cy="1300163"/>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EDB3F2E-1179-4A14-869B-874E6A7C5A10}" type="slidenum">
              <a:rPr lang="en-US" altLang="en-US"/>
              <a:pPr>
                <a:defRPr/>
              </a:pPr>
              <a:t>‹#›</a:t>
            </a:fld>
            <a:endParaRPr lang="en-US" altLang="en-US"/>
          </a:p>
        </p:txBody>
      </p:sp>
    </p:spTree>
    <p:extLst>
      <p:ext uri="{BB962C8B-B14F-4D97-AF65-F5344CB8AC3E}">
        <p14:creationId xmlns:p14="http://schemas.microsoft.com/office/powerpoint/2010/main" val="3049814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87475"/>
            <a:ext cx="4038600" cy="3921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87475"/>
            <a:ext cx="4038600" cy="3921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84A4136-54AA-4150-8A69-82E0F3C115C0}" type="slidenum">
              <a:rPr lang="en-US" altLang="en-US"/>
              <a:pPr>
                <a:defRPr/>
              </a:pPr>
              <a:t>‹#›</a:t>
            </a:fld>
            <a:endParaRPr lang="en-US" altLang="en-US"/>
          </a:p>
        </p:txBody>
      </p:sp>
    </p:spTree>
    <p:extLst>
      <p:ext uri="{BB962C8B-B14F-4D97-AF65-F5344CB8AC3E}">
        <p14:creationId xmlns:p14="http://schemas.microsoft.com/office/powerpoint/2010/main" val="169633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15913"/>
            <a:ext cx="7886700" cy="11493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457325"/>
            <a:ext cx="3868737" cy="7143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171700"/>
            <a:ext cx="3868737" cy="3192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457325"/>
            <a:ext cx="3887788" cy="7143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171700"/>
            <a:ext cx="3887788" cy="3192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2C677AC-DCBB-4180-8FAC-41BC8FDA52C3}" type="slidenum">
              <a:rPr lang="en-US" altLang="en-US"/>
              <a:pPr>
                <a:defRPr/>
              </a:pPr>
              <a:t>‹#›</a:t>
            </a:fld>
            <a:endParaRPr lang="en-US" altLang="en-US"/>
          </a:p>
        </p:txBody>
      </p:sp>
    </p:spTree>
    <p:extLst>
      <p:ext uri="{BB962C8B-B14F-4D97-AF65-F5344CB8AC3E}">
        <p14:creationId xmlns:p14="http://schemas.microsoft.com/office/powerpoint/2010/main" val="351414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AB494AD-1BBF-4C5D-93CE-C9CAFEDABE29}" type="slidenum">
              <a:rPr lang="en-US" altLang="en-US"/>
              <a:pPr>
                <a:defRPr/>
              </a:pPr>
              <a:t>‹#›</a:t>
            </a:fld>
            <a:endParaRPr lang="en-US" altLang="en-US"/>
          </a:p>
        </p:txBody>
      </p:sp>
    </p:spTree>
    <p:extLst>
      <p:ext uri="{BB962C8B-B14F-4D97-AF65-F5344CB8AC3E}">
        <p14:creationId xmlns:p14="http://schemas.microsoft.com/office/powerpoint/2010/main" val="278575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4BFD735-1915-496A-8B86-7F713FC618C6}" type="slidenum">
              <a:rPr lang="en-US" altLang="en-US"/>
              <a:pPr>
                <a:defRPr/>
              </a:pPr>
              <a:t>‹#›</a:t>
            </a:fld>
            <a:endParaRPr lang="en-US" altLang="en-US"/>
          </a:p>
        </p:txBody>
      </p:sp>
    </p:spTree>
    <p:extLst>
      <p:ext uri="{BB962C8B-B14F-4D97-AF65-F5344CB8AC3E}">
        <p14:creationId xmlns:p14="http://schemas.microsoft.com/office/powerpoint/2010/main" val="173863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96875"/>
            <a:ext cx="2949575" cy="1385888"/>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855663"/>
            <a:ext cx="4629150" cy="42243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782763"/>
            <a:ext cx="2949575" cy="330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A47F78E-FCD6-43F7-A266-597D3622A062}" type="slidenum">
              <a:rPr lang="en-US" altLang="en-US"/>
              <a:pPr>
                <a:defRPr/>
              </a:pPr>
              <a:t>‹#›</a:t>
            </a:fld>
            <a:endParaRPr lang="en-US" altLang="en-US"/>
          </a:p>
        </p:txBody>
      </p:sp>
    </p:spTree>
    <p:extLst>
      <p:ext uri="{BB962C8B-B14F-4D97-AF65-F5344CB8AC3E}">
        <p14:creationId xmlns:p14="http://schemas.microsoft.com/office/powerpoint/2010/main" val="3259443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96875"/>
            <a:ext cx="2949575" cy="1385888"/>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855663"/>
            <a:ext cx="4629150" cy="42243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782763"/>
            <a:ext cx="2949575" cy="330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115F2AB-585D-4627-8FFF-B660626220AF}" type="slidenum">
              <a:rPr lang="en-US" altLang="en-US"/>
              <a:pPr>
                <a:defRPr/>
              </a:pPr>
              <a:t>‹#›</a:t>
            </a:fld>
            <a:endParaRPr lang="en-US" altLang="en-US"/>
          </a:p>
        </p:txBody>
      </p:sp>
    </p:spTree>
    <p:extLst>
      <p:ext uri="{BB962C8B-B14F-4D97-AF65-F5344CB8AC3E}">
        <p14:creationId xmlns:p14="http://schemas.microsoft.com/office/powerpoint/2010/main" val="311163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38125"/>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87475"/>
            <a:ext cx="8229600"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5411788"/>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5411788"/>
            <a:ext cx="2895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5411788"/>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EB7B7930-60A6-4FD5-BF63-A1CDEA4790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photograph_neilson-franc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895600"/>
            <a:ext cx="22574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1"/>
          <p:cNvSpPr txBox="1">
            <a:spLocks noChangeArrowheads="1"/>
          </p:cNvSpPr>
          <p:nvPr/>
        </p:nvSpPr>
        <p:spPr bwMode="auto">
          <a:xfrm>
            <a:off x="1752600" y="685800"/>
            <a:ext cx="5562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Rockwell" pitchFamily="18" charset="0"/>
              </a:rPr>
              <a:t>Francis Neilson: Pacifist, Georgist and Churchill Revisionist</a:t>
            </a: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Will Liss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09600"/>
            <a:ext cx="39909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191000" y="1189038"/>
            <a:ext cx="4191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"Uneducated though he had been, the father was a cultured man, a Liberal of the old school. His library had practically all the speeches and pamphlets of Cobden and Bright that were the product of the campaigns for the repeal of the corn laws, the campaigns that helped to end the 'Hungry Forties'."</a:t>
            </a:r>
          </a:p>
        </p:txBody>
      </p:sp>
      <p:pic>
        <p:nvPicPr>
          <p:cNvPr id="23555" name="Picture 3" descr="photograph_lissner-w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17675"/>
            <a:ext cx="27781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descr="5572456-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754063"/>
            <a:ext cx="3379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Image result for john stuart m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769938"/>
            <a:ext cx="43053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1900_lrg_full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il_340x2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267200" y="1914525"/>
            <a:ext cx="4267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 spent the free time that unemployment afforded him in the Boylston Street Library, reading every work it contained on socialism."</a:t>
            </a:r>
          </a:p>
        </p:txBody>
      </p:sp>
      <p:pic>
        <p:nvPicPr>
          <p:cNvPr id="31747" name="Picture 3" descr="photograph_lissner-w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51000"/>
            <a:ext cx="27781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Socialist-League-Manifesto-18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228600"/>
            <a:ext cx="2524125"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7" descr="unionism_and_socialism__eugene_debes__appeal_to_reason__july16__1904_%282%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2771775"/>
            <a:ext cx="248761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unionism_and_socialism__eugene_debs__1904_%282%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2798763"/>
            <a:ext cx="1800225"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descr="Image result for british socialists early 1900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5413" y="2782888"/>
            <a:ext cx="17970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1" descr="Image result for british socialists early 1900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9763" y="250825"/>
            <a:ext cx="181292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3" descr="Image result for british socialists early 1900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188" y="247650"/>
            <a:ext cx="17970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descr="Image result for cooper union, new york city, 188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72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Image result for henry geo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66800"/>
            <a:ext cx="1143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Image result for henry george, progress and pover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038" y="1066800"/>
            <a:ext cx="2576512"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8" descr="Image result for henry george, progress and pover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8575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147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819400" y="4114800"/>
            <a:ext cx="372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latin typeface="Rockwell" pitchFamily="18" charset="0"/>
              </a:rPr>
              <a:t>Written by</a:t>
            </a:r>
          </a:p>
          <a:p>
            <a:pPr algn="ctr">
              <a:spcBef>
                <a:spcPct val="0"/>
              </a:spcBef>
              <a:buFontTx/>
              <a:buNone/>
            </a:pPr>
            <a:r>
              <a:rPr lang="en-US" altLang="en-US" sz="2400" b="1">
                <a:latin typeface="Rockwell" pitchFamily="18" charset="0"/>
              </a:rPr>
              <a:t>Edward J. Dodson, M.L.A.</a:t>
            </a:r>
          </a:p>
        </p:txBody>
      </p:sp>
      <p:pic>
        <p:nvPicPr>
          <p:cNvPr id="5123" name="Picture 3" descr="photograph_neilson-franc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838200"/>
            <a:ext cx="22574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empire_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descr="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387475"/>
            <a:ext cx="301783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http://blogs.londonmet.ac.uk/tuc-library/files/2016/04/IMG_0619-690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533400"/>
            <a:ext cx="321945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Image result for Francis Neil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1182688"/>
            <a:ext cx="21336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Image result for winston churchill 19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463" y="1220788"/>
            <a:ext cx="241300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2cf738db589d1970a326048470bbf0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63525"/>
            <a:ext cx="40925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WashHerald-Aug13-1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470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hotograph_lissner-w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51000"/>
            <a:ext cx="27781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4419600" y="1320800"/>
            <a:ext cx="39624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 resigned his seat in Parliament, retired from his position in his party, and quitted England for the United States, where he foreswore his allegiance to the Crown and became an American citizen. He was through with politics."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5550" y="-7724775"/>
            <a:ext cx="4908550" cy="35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5" descr="slum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057400" y="990600"/>
            <a:ext cx="52578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"Up to 1914, up to the outbreak of the first world war, British politics were based on something like principle. At any rate, the issues were plain and the ordinary man could understand them. The conflict was between reform and privilege. The progressive party stood for reform and the other party stood in defense of privilege, and even worse, in favor of reaction."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12873419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792163"/>
            <a:ext cx="4046537"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886200" y="1651000"/>
            <a:ext cx="4114800"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"I know not any statesman monarchial or republican, in Europe who has my sympathy; and, for the past twenty-five years, I have been remarkably consistent in my impartiality in this matter. …”</a:t>
            </a:r>
          </a:p>
        </p:txBody>
      </p:sp>
      <p:pic>
        <p:nvPicPr>
          <p:cNvPr id="60419" name="Picture 3" descr="12873419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17675"/>
            <a:ext cx="26384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3" descr="2Q=="/>
          <p:cNvSpPr>
            <a:spLocks noChangeAspect="1" noChangeArrowheads="1"/>
          </p:cNvSpPr>
          <p:nvPr/>
        </p:nvSpPr>
        <p:spPr bwMode="auto">
          <a:xfrm>
            <a:off x="3294063" y="3619500"/>
            <a:ext cx="23717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Rockwell" pitchFamily="18" charset="0"/>
            </a:endParaRPr>
          </a:p>
        </p:txBody>
      </p:sp>
      <p:sp>
        <p:nvSpPr>
          <p:cNvPr id="7171" name="AutoShape 5" descr="2Q=="/>
          <p:cNvSpPr>
            <a:spLocks noChangeAspect="1" noChangeArrowheads="1"/>
          </p:cNvSpPr>
          <p:nvPr/>
        </p:nvSpPr>
        <p:spPr bwMode="auto">
          <a:xfrm>
            <a:off x="3386138" y="1346200"/>
            <a:ext cx="23717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Rockwell" pitchFamily="18" charset="0"/>
            </a:endParaRPr>
          </a:p>
        </p:txBody>
      </p:sp>
      <p:pic>
        <p:nvPicPr>
          <p:cNvPr id="7172" name="Picture 8" descr="Image result for world war 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52646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Image result for francis neilson, how diplomats make 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09600"/>
            <a:ext cx="24574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953000" y="1914525"/>
            <a:ext cx="3200400" cy="197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 I have found but one, Sir Henry Campbell-Bannerman, who was worth saying a good word for.”</a:t>
            </a:r>
          </a:p>
        </p:txBody>
      </p:sp>
      <p:pic>
        <p:nvPicPr>
          <p:cNvPr id="62467" name="Picture 3" descr="12873419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19238"/>
            <a:ext cx="26384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age result for henry campbell bann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14400"/>
            <a:ext cx="30051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Winston_Churchill_1874_-_1965_Q1133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33718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886200" y="1849438"/>
            <a:ext cx="4876800" cy="261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"Shortly after the Boer War, he was pointed out to me in a Manchester hotel; I think it must have been after he crossed the floor of the House -- about the time he deserted the Tories and joined the Liberal party."</a:t>
            </a:r>
          </a:p>
        </p:txBody>
      </p:sp>
      <p:pic>
        <p:nvPicPr>
          <p:cNvPr id="68611" name="Picture 3" descr="7104494-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17675"/>
            <a:ext cx="2332038"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Image result for The Mirrors of Downing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2595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6" descr="Image result for harold begb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27100"/>
            <a:ext cx="2809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962400" y="1782763"/>
            <a:ext cx="464820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"From his youth up Mr. Churchill has loved with all his heart, with all his mind, with all his soul, and will all his strength, three things -- war, politics, and himself. …”</a:t>
            </a:r>
          </a:p>
        </p:txBody>
      </p:sp>
      <p:pic>
        <p:nvPicPr>
          <p:cNvPr id="72707" name="Picture 4" descr="Image result for The Mirrors of Downing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1225"/>
            <a:ext cx="2595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343400" y="1254125"/>
            <a:ext cx="41148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“He loved war for its dangers, he loves politics for the same reason, and himself he has always loved for the knowledge that his mind is dangerous - dangerous to his enemies, dangerous to his friends, dangerous to himself. …”</a:t>
            </a:r>
          </a:p>
        </p:txBody>
      </p:sp>
      <p:pic>
        <p:nvPicPr>
          <p:cNvPr id="74755" name="Picture 4" descr="Image result for The Mirrors of Downing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57250"/>
            <a:ext cx="2595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4419600" y="1914525"/>
            <a:ext cx="3505200" cy="197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 can think of no man I have ever met who would so quickly and so bitterly eat his heart out in Paradise."</a:t>
            </a:r>
          </a:p>
        </p:txBody>
      </p:sp>
      <p:pic>
        <p:nvPicPr>
          <p:cNvPr id="76803" name="Picture 4" descr="Image result for The Mirrors of Downing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2595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9" descr="File:The mirrors of Downing street; some political reflections (1921) (14779086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9600"/>
            <a:ext cx="32908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93725"/>
            <a:ext cx="86868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Image result for german surrender 19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23955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8" descr="Image result for german surrender 19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8538" y="1600200"/>
            <a:ext cx="4794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3" descr="Screen-Shot-2015-03-05-at-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14" descr="51R-tWw9Rp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235325"/>
            <a:ext cx="17795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15" descr="1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613" y="3235325"/>
            <a:ext cx="1770062"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16" descr="19405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235325"/>
            <a:ext cx="183038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c4588df9e679085a6d5be43738e975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lusitania_sinking_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30200"/>
            <a:ext cx="418782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50th-anniversary-of-winston-churchill-death-17-6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SM_U-21_%28Austria-Hungary%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Image result for sinking of the lusit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50958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fisher_jo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30200"/>
            <a:ext cx="4953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93725"/>
            <a:ext cx="3878263"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572000" y="1189038"/>
            <a:ext cx="3886200"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"There was great confidence in the remarkable speed of the vessel, and a general feeling approaching boastfulness among the ship's officers, Cunard officials and others that the </a:t>
            </a:r>
            <a:r>
              <a:rPr lang="en-US" altLang="en-US" sz="2400" b="1" i="1">
                <a:latin typeface="Rockwell" pitchFamily="18" charset="0"/>
              </a:rPr>
              <a:t>Lusitania</a:t>
            </a:r>
            <a:r>
              <a:rPr lang="en-US" altLang="en-US" sz="2400" b="1">
                <a:latin typeface="Rockwell" pitchFamily="18" charset="0"/>
              </a:rPr>
              <a:t> could run away from any possible assailant."</a:t>
            </a:r>
          </a:p>
        </p:txBody>
      </p:sp>
      <p:pic>
        <p:nvPicPr>
          <p:cNvPr id="99331" name="Picture 3"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19238"/>
            <a:ext cx="233838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6054254016_b8b10192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810000" y="990600"/>
            <a:ext cx="4572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"Governments will look after their own interests; but with people it is different, for no Government will do anything really worth while for them unless they keep clearly in view all those factors which have caused so much suffering and death, and firmly decide to rid themselves of pernicious systems which ferment wars.”</a:t>
            </a:r>
          </a:p>
        </p:txBody>
      </p:sp>
      <p:pic>
        <p:nvPicPr>
          <p:cNvPr id="11267" name="Picture 3" descr="photograph_neilson-franc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82763"/>
            <a:ext cx="2433638"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lusitania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product_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0" y="304800"/>
            <a:ext cx="20923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4" descr="Image result for sinking of the lusita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825" y="304800"/>
            <a:ext cx="1749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6" descr="Image result for sinking of the lusitan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4800"/>
            <a:ext cx="18351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895600"/>
            <a:ext cx="17795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1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9550" y="2897188"/>
            <a:ext cx="18478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4" descr="Image result for sinking of the lusitan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2325" y="2895600"/>
            <a:ext cx="19272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92163"/>
            <a:ext cx="4535488"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4343400" y="1782763"/>
            <a:ext cx="4191000" cy="261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"His dolor when the shafts of criticism are aimed at him is really pathetic. For one who never had any mercy upon a political opponent, he reveals a tenderness that quails at reproach. …"</a:t>
            </a:r>
          </a:p>
        </p:txBody>
      </p:sp>
      <p:pic>
        <p:nvPicPr>
          <p:cNvPr id="109571"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84325"/>
            <a:ext cx="29162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4876800" y="1782763"/>
            <a:ext cx="3657600"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"What a champion of the tactics of recrimination he was when he was out of office; but what a sensitive, tender skin he has when shafts of recrimination are aimed at him."</a:t>
            </a:r>
          </a:p>
        </p:txBody>
      </p:sp>
      <p:pic>
        <p:nvPicPr>
          <p:cNvPr id="111619"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82763"/>
            <a:ext cx="29162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Churchill_History_WWII_6v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4407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93725"/>
            <a:ext cx="466566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17675"/>
            <a:ext cx="246221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ChangeArrowheads="1"/>
          </p:cNvSpPr>
          <p:nvPr/>
        </p:nvSpPr>
        <p:spPr bwMode="auto">
          <a:xfrm>
            <a:off x="3733800" y="1447800"/>
            <a:ext cx="4724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"Not even Gladstone excelled Churchill in delivering homilies upon naughty politicians and their nations. But students of the past wars in this century should be able to conclude by now that moral sentiments expressed by politicians are slippery things.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17675"/>
            <a:ext cx="246221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ChangeArrowheads="1"/>
          </p:cNvSpPr>
          <p:nvPr/>
        </p:nvSpPr>
        <p:spPr bwMode="auto">
          <a:xfrm>
            <a:off x="3733800" y="1828800"/>
            <a:ext cx="47244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"Still, it is possible to form a judgment as to why they change so frequently and adapt their morals to fit the circumstances that arise from time to time."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93725"/>
            <a:ext cx="466566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l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288"/>
            <a:ext cx="822960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2638"/>
            <a:ext cx="21336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ChangeArrowheads="1"/>
          </p:cNvSpPr>
          <p:nvPr/>
        </p:nvSpPr>
        <p:spPr bwMode="auto">
          <a:xfrm>
            <a:off x="3352800" y="727075"/>
            <a:ext cx="51054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"There are so many passages in this work to which the industrious and well-informed student will take exception that it is difficult to know which one or two should be considered in a critique. But it is essential for the reader to remember that Churchill is not only a protagonist, but one who shows in his work that it was necessary for him to defend his actions.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51000"/>
            <a:ext cx="246221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p:cNvSpPr>
            <a:spLocks noChangeArrowheads="1"/>
          </p:cNvSpPr>
          <p:nvPr/>
        </p:nvSpPr>
        <p:spPr bwMode="auto">
          <a:xfrm>
            <a:off x="4267200" y="1782763"/>
            <a:ext cx="3886200" cy="1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“Therefore, many of his recordings should not be accepted as history but as the opinions of a man who has a personal case to present."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17675"/>
            <a:ext cx="246221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descr="255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58838"/>
            <a:ext cx="315595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4648200" y="1651000"/>
            <a:ext cx="3810000"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"As autobiography, the volumes are of great value, for they reveal a unique personality who is not afraid to expose many of his defects, and seems to glory in his Jesuitical career."</a:t>
            </a:r>
          </a:p>
        </p:txBody>
      </p:sp>
      <p:pic>
        <p:nvPicPr>
          <p:cNvPr id="130051"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82763"/>
            <a:ext cx="2462213"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winston-church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4724400" y="1254125"/>
            <a:ext cx="37338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"Foresight, consistency, and logic are not political attributes, and if any one should doubt this statement, all he has to do to confirm it is to read Churchill's book, 'While England Slept', and 'Step by Step'."</a:t>
            </a:r>
          </a:p>
        </p:txBody>
      </p:sp>
      <p:pic>
        <p:nvPicPr>
          <p:cNvPr id="134147"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82763"/>
            <a:ext cx="2462213"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5" descr="Last-Lion-e14110415463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219868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7" descr="churchill-paul-johnson-hardcover-cover-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5325"/>
            <a:ext cx="20669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11" descr="Church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0"/>
            <a:ext cx="24765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13" descr="519-De4tPP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1788" y="2574925"/>
            <a:ext cx="2582862"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15" descr="181441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235325"/>
            <a:ext cx="24384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17" descr="16040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9725" y="0"/>
            <a:ext cx="24542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18" descr="51O7ej8ED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05075"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Picture 20" descr="0856832659-170x2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3235325"/>
            <a:ext cx="20907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41o0Td78rS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0200"/>
            <a:ext cx="39814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4114800" y="1387475"/>
            <a:ext cx="44958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"Churchill had but one aim; only one desire. In </a:t>
            </a:r>
            <a:r>
              <a:rPr lang="en-US" altLang="en-US" sz="2400" b="1" i="1">
                <a:latin typeface="Rockwell" pitchFamily="18" charset="0"/>
              </a:rPr>
              <a:t>The Grand Alliance</a:t>
            </a:r>
            <a:r>
              <a:rPr lang="en-US" altLang="en-US" sz="2400" b="1">
                <a:latin typeface="Rockwell" pitchFamily="18" charset="0"/>
              </a:rPr>
              <a:t> he states, 'I have only one purpose, the destruction of Hitler, and my life is much simplified thereby'. It is his life that is to be satisfied. England? Europe? Are they merely the arenas that provide the accessories of the conflict? …”</a:t>
            </a:r>
          </a:p>
        </p:txBody>
      </p:sp>
      <p:pic>
        <p:nvPicPr>
          <p:cNvPr id="140291"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14525"/>
            <a:ext cx="246221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4191000" y="1452563"/>
            <a:ext cx="4267200"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“His life is to be 'simplified' by throwing the world into chaos again. His purpose is the destruction of one man; and the last chance to maintain the culture of a thousand years must be abandoned because a politician's life is to be 'simplified'."</a:t>
            </a:r>
          </a:p>
        </p:txBody>
      </p:sp>
      <p:pic>
        <p:nvPicPr>
          <p:cNvPr id="142339"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14525"/>
            <a:ext cx="246221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Cheshire,%20Birkenhead,%20Grange%20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06438"/>
            <a:ext cx="8077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descr="6da11d311b0472a7c3045b6e0221d5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3" descr="H4024-L69553132_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45720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4" descr="Image result for Francis Neilson, The Tragedy of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406525"/>
            <a:ext cx="2095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4024-L69553132_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00200"/>
            <a:ext cx="40386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4" descr="Image result for Francis Neilson, The Tragedy of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503363"/>
            <a:ext cx="2095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2819400" y="1320800"/>
            <a:ext cx="41148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"Mr. Neilson's diary from September 1, 1939, to October 31, 1940, gives the reader no new information on the events of the last two years. The book's importance, if any, lies, therefore, in the reflections of the author on these events.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2362200" y="1057275"/>
            <a:ext cx="48006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“The reflections are those of a disillusioned pacifist who sees nothing but the utter futility of war. They are those of a revisionist publicist (</a:t>
            </a:r>
            <a:r>
              <a:rPr lang="en-US" altLang="en-US" sz="2400" b="1" i="1">
                <a:latin typeface="Rockwell" pitchFamily="18" charset="0"/>
              </a:rPr>
              <a:t>How Diplomats make War</a:t>
            </a:r>
            <a:r>
              <a:rPr lang="en-US" altLang="en-US" sz="2400" b="1">
                <a:latin typeface="Rockwell" pitchFamily="18" charset="0"/>
              </a:rPr>
              <a:t>, 1915) who holds Churchill, France, and Russia responsible for the last war and who is eager to start a revisionist movement for the War of 1939.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2590800" y="1584325"/>
            <a:ext cx="4419600"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“They seem to be those of a crusader who loves to utter unpopular opinions, but who leaves the reader with the feeling that he would argue with the same fervor on the other side if only it were unpopular."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descr="churchill-sta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4013"/>
            <a:ext cx="84582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4876800" y="792163"/>
            <a:ext cx="373380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"He not only knew of the secret treaty made during the First World War with Russia, in which her aims to the west of the Vistula were set down in clear sentences but, as Minister of War, after the Revolution of 1917, he had aided and abetted the counter-revolution…”</a:t>
            </a:r>
          </a:p>
        </p:txBody>
      </p:sp>
      <p:pic>
        <p:nvPicPr>
          <p:cNvPr id="158723"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17675"/>
            <a:ext cx="246221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3962400" y="1717675"/>
            <a:ext cx="4495800"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“If there were one man outside the borders of Russia during World War II, who knew what Russia desired and intended to obtain, if Germany was conquered, it was Churchill."</a:t>
            </a:r>
          </a:p>
        </p:txBody>
      </p:sp>
      <p:pic>
        <p:nvPicPr>
          <p:cNvPr id="160771"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82763"/>
            <a:ext cx="2462213"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5" descr="a-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071907close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4613"/>
            <a:ext cx="68580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505200" y="858838"/>
            <a:ext cx="5181600" cy="451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"It was a trick of fate, and she -- the merciless jade -- made it impossible for him to play other than an ignominious part in every transaction that was to ensue. For our modern historians and editors to labor under the delusion that, at any time after the retreat of the German armies from Russia, he could have changed the course of events is a notion that vanishes after a moment's consideration."</a:t>
            </a:r>
          </a:p>
        </p:txBody>
      </p:sp>
      <p:pic>
        <p:nvPicPr>
          <p:cNvPr id="164867"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58963"/>
            <a:ext cx="206375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descr="Photo-le-molay-littry-4-1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3"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dob-photosnotinbook-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3" descr="02_1945_i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4114800" y="1452563"/>
            <a:ext cx="46482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"The Europe of twenty years ago no longer exists; even the Europe of Clemenceau, Lloyd George, and Woodrow Wilson is gone. And instead of peace and disarmament, we have crushing burdens of taxation, and a foreboding future with the prospect of the hydrogen bomb. …”</a:t>
            </a:r>
          </a:p>
        </p:txBody>
      </p:sp>
      <p:pic>
        <p:nvPicPr>
          <p:cNvPr id="175107"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49438"/>
            <a:ext cx="2462213"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4800600" y="1651000"/>
            <a:ext cx="350520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“Is it any wonder that some of the experts are now devising plans for us to live like rats in cellars and underground shelters?"</a:t>
            </a:r>
          </a:p>
        </p:txBody>
      </p:sp>
      <p:pic>
        <p:nvPicPr>
          <p:cNvPr id="177155" name="Picture 3" descr="photograph_neilson-francis-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51000"/>
            <a:ext cx="246221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churchill_fune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5" descr="41X%2ByH2c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04800"/>
            <a:ext cx="21955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1" name="Picture 8" descr="Image result for Francis Neil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3" y="268288"/>
            <a:ext cx="1989137"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10" descr="Image result for Francis Neil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268288"/>
            <a:ext cx="197008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12" descr="Image result for Francis Neil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2138" y="304800"/>
            <a:ext cx="17589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4" name="Picture 14" descr="Image result for Francis Neils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3550" y="3200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16"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 y="3200400"/>
            <a:ext cx="1719263"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6" name="Picture 14" descr="415zrHVVOj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8113" y="3214688"/>
            <a:ext cx="198437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7" name="Picture 18" descr="Image result for Francis Neil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182938"/>
            <a:ext cx="260985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3" descr="churchill%20peoples_r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61963"/>
            <a:ext cx="40513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commit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Image result for American Journal of Economics and Soc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33400"/>
            <a:ext cx="62769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5" descr="Image result for Francis Neil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762000"/>
            <a:ext cx="21463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7" descr="Image result for francis neil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777875"/>
            <a:ext cx="24765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Box 2"/>
          <p:cNvSpPr txBox="1">
            <a:spLocks noChangeArrowheads="1"/>
          </p:cNvSpPr>
          <p:nvPr/>
        </p:nvSpPr>
        <p:spPr bwMode="auto">
          <a:xfrm>
            <a:off x="3810000" y="4876800"/>
            <a:ext cx="1235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Rockwell" pitchFamily="18" charset="0"/>
              </a:rPr>
              <a:t>The End</a:t>
            </a:r>
          </a:p>
        </p:txBody>
      </p:sp>
    </p:spTree>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5186</Words>
  <Application>Microsoft Office PowerPoint</Application>
  <PresentationFormat>Custom</PresentationFormat>
  <Paragraphs>217</Paragraphs>
  <Slides>91</Slides>
  <Notes>91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Rockwell</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Owner</cp:lastModifiedBy>
  <cp:revision>24</cp:revision>
  <dcterms:created xsi:type="dcterms:W3CDTF">2015-03-24T22:30:43Z</dcterms:created>
  <dcterms:modified xsi:type="dcterms:W3CDTF">2018-01-30T23:17:33Z</dcterms:modified>
</cp:coreProperties>
</file>