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2"/>
  </p:notesMasterIdLst>
  <p:sldIdLst>
    <p:sldId id="697"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69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2" autoAdjust="0"/>
    <p:restoredTop sz="64191" autoAdjust="0"/>
  </p:normalViewPr>
  <p:slideViewPr>
    <p:cSldViewPr>
      <p:cViewPr varScale="1">
        <p:scale>
          <a:sx n="49" d="100"/>
          <a:sy n="49" d="100"/>
        </p:scale>
        <p:origin x="709"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AA2AED0-D8E9-41AB-B146-7D3C0575A84B}" type="slidenum">
              <a:rPr lang="en-US" altLang="en-US"/>
              <a:pPr>
                <a:defRPr/>
              </a:pPr>
              <a:t>‹#›</a:t>
            </a:fld>
            <a:endParaRPr lang="en-US" altLang="en-US"/>
          </a:p>
        </p:txBody>
      </p:sp>
    </p:spTree>
    <p:extLst>
      <p:ext uri="{BB962C8B-B14F-4D97-AF65-F5344CB8AC3E}">
        <p14:creationId xmlns:p14="http://schemas.microsoft.com/office/powerpoint/2010/main" val="3803300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375A48-AEE4-47F7-AA9D-4EA68D8BCEA8}" type="slidenum">
              <a:rPr lang="en-US" altLang="en-US" smtClean="0"/>
              <a:pPr/>
              <a:t>1</a:t>
            </a:fld>
            <a:endParaRPr lang="en-US" alt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92611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F928F0-3FDB-4264-B0E2-590BA4A08B31}" type="slidenum">
              <a:rPr lang="en-US" altLang="en-US" smtClean="0">
                <a:solidFill>
                  <a:srgbClr val="000000"/>
                </a:solidFill>
              </a:rPr>
              <a:pPr/>
              <a:t>10</a:t>
            </a:fld>
            <a:endParaRPr lang="en-US" altLang="en-US" smtClean="0">
              <a:solidFill>
                <a:srgbClr val="000000"/>
              </a:solidFill>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b="1" smtClean="0"/>
              <a:t>Capital goods require continuous infusion of labor and new capital goods to maintain both use value and exchange value.</a:t>
            </a:r>
          </a:p>
        </p:txBody>
      </p:sp>
    </p:spTree>
    <p:extLst>
      <p:ext uri="{BB962C8B-B14F-4D97-AF65-F5344CB8AC3E}">
        <p14:creationId xmlns:p14="http://schemas.microsoft.com/office/powerpoint/2010/main" val="205747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FBE145-7BFD-4810-BB22-721E82EAF36D}" type="slidenum">
              <a:rPr lang="en-US" altLang="en-US" smtClean="0">
                <a:solidFill>
                  <a:srgbClr val="000000"/>
                </a:solidFill>
              </a:rPr>
              <a:pPr/>
              <a:t>11</a:t>
            </a:fld>
            <a:endParaRPr lang="en-US" altLang="en-US" smtClean="0">
              <a:solidFill>
                <a:srgbClr val="000000"/>
              </a:solidFill>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b="1" smtClean="0"/>
              <a:t>Now, what about credit markets? The demand or and supply of credit is also quite sensitive to the price mechanism.</a:t>
            </a:r>
          </a:p>
          <a:p>
            <a:pPr eaLnBrk="1" hangingPunct="1"/>
            <a:endParaRPr lang="en-US" altLang="en-US" sz="1400" b="1" smtClean="0"/>
          </a:p>
          <a:p>
            <a:pPr eaLnBrk="1" hangingPunct="1"/>
            <a:r>
              <a:rPr lang="en-US" altLang="en-US" smtClean="0"/>
              <a:t> </a:t>
            </a:r>
          </a:p>
        </p:txBody>
      </p:sp>
    </p:spTree>
    <p:extLst>
      <p:ext uri="{BB962C8B-B14F-4D97-AF65-F5344CB8AC3E}">
        <p14:creationId xmlns:p14="http://schemas.microsoft.com/office/powerpoint/2010/main" val="57114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6A9606-3CA2-417C-BD38-06F042E8D54C}" type="slidenum">
              <a:rPr lang="en-US" altLang="en-US" smtClean="0">
                <a:solidFill>
                  <a:srgbClr val="000000"/>
                </a:solidFill>
              </a:rPr>
              <a:pPr/>
              <a:t>12</a:t>
            </a:fld>
            <a:endParaRPr lang="en-US" altLang="en-US" smtClean="0">
              <a:solidFill>
                <a:srgbClr val="000000"/>
              </a:solidFill>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b="1" smtClean="0"/>
              <a:t>Deregulation of credit markets expanded access to credit and competition among credit providers – at least initially. Credit is normally competitively priced for risk – when the actual risk is analyzed and disclosed to lenders and investors or when other, generally political, considerations are not involved. An unforeseen consequence of financial deregulation has been a dramatic consolidation of the banking sector.</a:t>
            </a:r>
            <a:endParaRPr lang="en-US" altLang="en-US" smtClean="0"/>
          </a:p>
        </p:txBody>
      </p:sp>
    </p:spTree>
    <p:extLst>
      <p:ext uri="{BB962C8B-B14F-4D97-AF65-F5344CB8AC3E}">
        <p14:creationId xmlns:p14="http://schemas.microsoft.com/office/powerpoint/2010/main" val="306801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48A5F8-3B07-4E5D-A6E7-9487B375623E}" type="slidenum">
              <a:rPr lang="en-US" altLang="en-US" smtClean="0">
                <a:solidFill>
                  <a:srgbClr val="000000"/>
                </a:solidFill>
              </a:rPr>
              <a:pPr/>
              <a:t>13</a:t>
            </a:fld>
            <a:endParaRPr lang="en-US" altLang="en-US" smtClean="0">
              <a:solidFill>
                <a:srgbClr val="000000"/>
              </a:solidFill>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b="1" smtClean="0"/>
              <a:t>Credit markets are also subjected to considerable fraud and predatory lending practices. Unfulfilled is the need for greater financial literacy in response to the complexity of newer financial instruments.</a:t>
            </a:r>
          </a:p>
          <a:p>
            <a:pPr eaLnBrk="1" hangingPunct="1"/>
            <a:endParaRPr lang="en-US" altLang="en-US" sz="1400" b="1" smtClean="0"/>
          </a:p>
          <a:p>
            <a:pPr eaLnBrk="1" hangingPunct="1"/>
            <a:r>
              <a:rPr lang="en-US" altLang="en-US" smtClean="0"/>
              <a:t> </a:t>
            </a:r>
          </a:p>
        </p:txBody>
      </p:sp>
    </p:spTree>
    <p:extLst>
      <p:ext uri="{BB962C8B-B14F-4D97-AF65-F5344CB8AC3E}">
        <p14:creationId xmlns:p14="http://schemas.microsoft.com/office/powerpoint/2010/main" val="1803420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7BDCCC-F972-4709-BD9A-5C7D06EAE53A}" type="slidenum">
              <a:rPr lang="en-US" altLang="en-US" smtClean="0">
                <a:solidFill>
                  <a:srgbClr val="000000"/>
                </a:solidFill>
              </a:rPr>
              <a:pPr/>
              <a:t>14</a:t>
            </a:fld>
            <a:endParaRPr lang="en-US" altLang="en-US" smtClean="0">
              <a:solidFill>
                <a:srgbClr val="000000"/>
              </a:solidFill>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b="1" smtClean="0"/>
              <a:t>Where neo-classical economic theory fails – and fails miserably – is with its attempted application to land markets. This is arguably the reason why the first generation of economists were compelled to remove land as a distinct factor of production. What economists could not explain away is that the supply of land is perfectly </a:t>
            </a:r>
            <a:r>
              <a:rPr lang="en-US" altLang="en-US" b="1" i="1" smtClean="0">
                <a:solidFill>
                  <a:srgbClr val="CCFF33"/>
                </a:solidFill>
              </a:rPr>
              <a:t>inelastic</a:t>
            </a:r>
            <a:r>
              <a:rPr lang="en-US" altLang="en-US" b="1" smtClean="0"/>
              <a:t>, which means the supply is inherently insensitive to changes in price. In fact, rising land prices signal land owners to hold land idle in anticipation of even higher price gains.  </a:t>
            </a:r>
          </a:p>
          <a:p>
            <a:pPr eaLnBrk="1" hangingPunct="1"/>
            <a:endParaRPr lang="en-US" altLang="en-US" b="1" smtClean="0"/>
          </a:p>
        </p:txBody>
      </p:sp>
    </p:spTree>
    <p:extLst>
      <p:ext uri="{BB962C8B-B14F-4D97-AF65-F5344CB8AC3E}">
        <p14:creationId xmlns:p14="http://schemas.microsoft.com/office/powerpoint/2010/main" val="167649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D897F2-5045-46B1-8B61-24E24FA34751}" type="slidenum">
              <a:rPr lang="en-US" altLang="en-US" smtClean="0">
                <a:solidFill>
                  <a:srgbClr val="000000"/>
                </a:solidFill>
              </a:rPr>
              <a:pPr/>
              <a:t>15</a:t>
            </a:fld>
            <a:endParaRPr lang="en-US" altLang="en-US" smtClean="0">
              <a:solidFill>
                <a:srgbClr val="000000"/>
              </a:solidFill>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b="1" smtClean="0"/>
              <a:t>One of the early leading teachers of the new economics, Frank Knight, attempted to justify the merger of land with capital goods for purposes of analysis. In 1956, he wrote:</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572510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5D7A1-71A7-4336-9165-CFAE6F574D49}" type="slidenum">
              <a:rPr lang="en-US" altLang="en-US" smtClean="0">
                <a:solidFill>
                  <a:srgbClr val="000000"/>
                </a:solidFill>
              </a:rPr>
              <a:pPr/>
              <a:t>16</a:t>
            </a:fld>
            <a:endParaRPr lang="en-US" altLang="en-US" smtClean="0">
              <a:solidFill>
                <a:srgbClr val="000000"/>
              </a:solidFill>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b="1" smtClean="0"/>
              <a:t>“Land is capital merely; defined in any realistic way, it presents an infinite variety of conditions as to maintenance and replacement requirements, and possibilities of increase in supply, as does any other general class of capital instruments.” </a:t>
            </a:r>
          </a:p>
          <a:p>
            <a:pPr eaLnBrk="1" hangingPunct="1"/>
            <a:endParaRPr lang="en-US" altLang="en-US" b="1" smtClean="0"/>
          </a:p>
        </p:txBody>
      </p:sp>
    </p:spTree>
    <p:extLst>
      <p:ext uri="{BB962C8B-B14F-4D97-AF65-F5344CB8AC3E}">
        <p14:creationId xmlns:p14="http://schemas.microsoft.com/office/powerpoint/2010/main" val="354580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13566E-051F-4C6C-AD8F-D5E3B33D5A10}" type="slidenum">
              <a:rPr lang="en-US" altLang="en-US" smtClean="0">
                <a:solidFill>
                  <a:srgbClr val="000000"/>
                </a:solidFill>
              </a:rPr>
              <a:pPr/>
              <a:t>17</a:t>
            </a:fld>
            <a:endParaRPr lang="en-US" altLang="en-US" smtClean="0">
              <a:solidFill>
                <a:srgbClr val="000000"/>
              </a:solidFill>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b="1" smtClean="0"/>
              <a:t>Uniquely, however, land – as explained before, includes all of nature. And, nature has aas a zero production cost in terms of labor and capital goods. Its supply is fixed, although the potential usefulness of land can change over time as a result of natural processes and technological advances.</a:t>
            </a:r>
          </a:p>
          <a:p>
            <a:pPr eaLnBrk="1" hangingPunct="1"/>
            <a:endParaRPr lang="en-US" altLang="en-US" b="1" smtClean="0"/>
          </a:p>
        </p:txBody>
      </p:sp>
    </p:spTree>
    <p:extLst>
      <p:ext uri="{BB962C8B-B14F-4D97-AF65-F5344CB8AC3E}">
        <p14:creationId xmlns:p14="http://schemas.microsoft.com/office/powerpoint/2010/main" val="252100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7667BD-225A-4C28-AA39-37F406CBCD16}" type="slidenum">
              <a:rPr lang="en-US" altLang="en-US" smtClean="0">
                <a:solidFill>
                  <a:srgbClr val="000000"/>
                </a:solidFill>
              </a:rPr>
              <a:pPr/>
              <a:t>18</a:t>
            </a:fld>
            <a:endParaRPr lang="en-US" altLang="en-US" smtClean="0">
              <a:solidFill>
                <a:srgbClr val="000000"/>
              </a:solidFill>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b="1" smtClean="0"/>
              <a:t>In fairness to Frank Knight and other economists, it must be acknowledged that there is a degree of substitution between locations that have relatively similar advantages. This makes it seem that the supply of land is actually elastic and, therefore, responsive to changes in the market price being offered. The argument would be stronger if the land and natural resources of the United States (and virtually every other country) was more widely owned and less of it held idle when there is much higher potential productive use.</a:t>
            </a:r>
          </a:p>
          <a:p>
            <a:pPr eaLnBrk="1" hangingPunct="1"/>
            <a:endParaRPr lang="en-US" altLang="en-US" b="1" smtClean="0"/>
          </a:p>
        </p:txBody>
      </p:sp>
    </p:spTree>
    <p:extLst>
      <p:ext uri="{BB962C8B-B14F-4D97-AF65-F5344CB8AC3E}">
        <p14:creationId xmlns:p14="http://schemas.microsoft.com/office/powerpoint/2010/main" val="206376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D18037-597F-4F16-93E9-308CF95F57EF}" type="slidenum">
              <a:rPr lang="en-US" altLang="en-US" smtClean="0">
                <a:solidFill>
                  <a:srgbClr val="000000"/>
                </a:solidFill>
              </a:rPr>
              <a:pPr/>
              <a:t>19</a:t>
            </a:fld>
            <a:endParaRPr lang="en-US" altLang="en-US" smtClean="0">
              <a:solidFill>
                <a:srgbClr val="000000"/>
              </a:solidFill>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b="1" smtClean="0"/>
              <a:t>Getting back to the economics of land markets and the problem with the neo-classical assertion that price clears land markets in the same way price clears markets for labor, capital goods and credit, what follows is a graphical look at what makes land markets so different.</a:t>
            </a:r>
          </a:p>
        </p:txBody>
      </p:sp>
    </p:spTree>
    <p:extLst>
      <p:ext uri="{BB962C8B-B14F-4D97-AF65-F5344CB8AC3E}">
        <p14:creationId xmlns:p14="http://schemas.microsoft.com/office/powerpoint/2010/main" val="38669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082E6B-88A2-4330-8567-3D8F17A90DD3}" type="slidenum">
              <a:rPr lang="en-US" altLang="en-US" smtClean="0">
                <a:solidFill>
                  <a:srgbClr val="000000"/>
                </a:solidFill>
              </a:rPr>
              <a:pPr/>
              <a:t>2</a:t>
            </a:fld>
            <a:endParaRPr lang="en-US" altLang="en-US" smtClean="0">
              <a:solidFill>
                <a:srgbClr val="000000"/>
              </a:solidFill>
            </a:endParaRPr>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91312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76FFFC-5E25-4385-B8D2-36F8BDCB4BC3}" type="slidenum">
              <a:rPr lang="en-US" altLang="en-US" smtClean="0">
                <a:solidFill>
                  <a:srgbClr val="000000"/>
                </a:solidFill>
              </a:rPr>
              <a:pPr/>
              <a:t>20</a:t>
            </a:fld>
            <a:endParaRPr lang="en-US" altLang="en-US" smtClean="0">
              <a:solidFill>
                <a:srgbClr val="000000"/>
              </a:solidFill>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b="1" smtClean="0"/>
              <a:t>Now, let’s take a look at the supply of land that is actually available to be brought into production. In this graph, the total supply of land in a region – without regard to topographic or other natural characteristics, or to the degree of societal organization – is indicated by the curve labeled S1.</a:t>
            </a:r>
          </a:p>
        </p:txBody>
      </p:sp>
    </p:spTree>
    <p:extLst>
      <p:ext uri="{BB962C8B-B14F-4D97-AF65-F5344CB8AC3E}">
        <p14:creationId xmlns:p14="http://schemas.microsoft.com/office/powerpoint/2010/main" val="368028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E19A48-8F43-4F93-85C0-D1DF2470664A}" type="slidenum">
              <a:rPr lang="en-US" altLang="en-US" smtClean="0">
                <a:solidFill>
                  <a:srgbClr val="000000"/>
                </a:solidFill>
              </a:rPr>
              <a:pPr/>
              <a:t>21</a:t>
            </a:fld>
            <a:endParaRPr lang="en-US" altLang="en-US" smtClean="0">
              <a:solidFill>
                <a:srgbClr val="000000"/>
              </a:solidFill>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b="1" smtClean="0"/>
              <a:t>In our world, not all the land area of any region is available for development. A portion cannot – at least with the current technologies available – be productively utilized for reasons of topography, being subject to frequent flooding, potential for earthquakes, etc. The quantity lost to the total supply is reflected by the distance between supply curves S1 and S2.</a:t>
            </a:r>
          </a:p>
        </p:txBody>
      </p:sp>
    </p:spTree>
    <p:extLst>
      <p:ext uri="{BB962C8B-B14F-4D97-AF65-F5344CB8AC3E}">
        <p14:creationId xmlns:p14="http://schemas.microsoft.com/office/powerpoint/2010/main" val="2729151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425EA0-3DA5-4636-B7CF-8185617B1287}" type="slidenum">
              <a:rPr lang="en-US" altLang="en-US" smtClean="0">
                <a:solidFill>
                  <a:srgbClr val="000000"/>
                </a:solidFill>
              </a:rPr>
              <a:pPr/>
              <a:t>22</a:t>
            </a:fld>
            <a:endParaRPr lang="en-US" altLang="en-US" smtClean="0">
              <a:solidFill>
                <a:srgbClr val="000000"/>
              </a:solidFill>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b="1" smtClean="0"/>
              <a:t>Then, there are lands a community allocates for parks, recreation, animal preserves, wetlands, etc. In our hypothetical example, the amount of land removed from developable supply is the difference between S1 and S3.</a:t>
            </a:r>
          </a:p>
        </p:txBody>
      </p:sp>
    </p:spTree>
    <p:extLst>
      <p:ext uri="{BB962C8B-B14F-4D97-AF65-F5344CB8AC3E}">
        <p14:creationId xmlns:p14="http://schemas.microsoft.com/office/powerpoint/2010/main" val="336384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5B9E74-F092-4CBB-99A6-0AC94CAD7D8F}" type="slidenum">
              <a:rPr lang="en-US" altLang="en-US" smtClean="0">
                <a:solidFill>
                  <a:srgbClr val="000000"/>
                </a:solidFill>
              </a:rPr>
              <a:pPr/>
              <a:t>23</a:t>
            </a:fld>
            <a:endParaRPr lang="en-US" altLang="en-US" smtClean="0">
              <a:solidFill>
                <a:srgbClr val="000000"/>
              </a:solidFill>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b="1" smtClean="0"/>
              <a:t>Every community also allocates locations in the community for governmental buildings and other public purposes, airports, highways, railway lines, and other public agency uses. Adding this amount of land to the total removed from supply brings us down to the supply curve S4. Thus, only half of the total supply of land is available for private development – for purchase and sale or for lease under market conditions.</a:t>
            </a:r>
          </a:p>
        </p:txBody>
      </p:sp>
    </p:spTree>
    <p:extLst>
      <p:ext uri="{BB962C8B-B14F-4D97-AF65-F5344CB8AC3E}">
        <p14:creationId xmlns:p14="http://schemas.microsoft.com/office/powerpoint/2010/main" val="657764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414046-4188-4D36-B7E0-4FD1BC6926B4}" type="slidenum">
              <a:rPr lang="en-US" altLang="en-US" smtClean="0">
                <a:solidFill>
                  <a:srgbClr val="000000"/>
                </a:solidFill>
              </a:rPr>
              <a:pPr/>
              <a:t>24</a:t>
            </a:fld>
            <a:endParaRPr lang="en-US" altLang="en-US" smtClean="0">
              <a:solidFill>
                <a:srgbClr val="000000"/>
              </a:solidFill>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b="1" smtClean="0"/>
              <a:t>Now, at that point, a somewhat strange-looking supply cure (S5) appears. The curve is leaning to the left, which is an indication that even as the price for locations is rising the quantity of land potentially available for development is falling. The reason is that the expectation of even higher prices is an incentive for owners of land to withdraw their landholders from the market.</a:t>
            </a:r>
          </a:p>
          <a:p>
            <a:pPr eaLnBrk="1" hangingPunct="1"/>
            <a:endParaRPr lang="en-US" altLang="en-US" b="1" smtClean="0"/>
          </a:p>
        </p:txBody>
      </p:sp>
    </p:spTree>
    <p:extLst>
      <p:ext uri="{BB962C8B-B14F-4D97-AF65-F5344CB8AC3E}">
        <p14:creationId xmlns:p14="http://schemas.microsoft.com/office/powerpoint/2010/main" val="2404370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CF2F9A-3844-4740-A24C-15B28747F929}" type="slidenum">
              <a:rPr lang="en-US" altLang="en-US" smtClean="0">
                <a:solidFill>
                  <a:srgbClr val="000000"/>
                </a:solidFill>
              </a:rPr>
              <a:pPr/>
              <a:t>25</a:t>
            </a:fld>
            <a:endParaRPr lang="en-US" altLang="en-US" smtClean="0">
              <a:solidFill>
                <a:srgbClr val="000000"/>
              </a:solidFill>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b="1" smtClean="0"/>
              <a:t>On the general subject of speculation, Frank Knight expresses the widely-taught view by economics professors that: </a:t>
            </a:r>
          </a:p>
          <a:p>
            <a:pPr eaLnBrk="1" hangingPunct="1"/>
            <a:endParaRPr lang="en-US" altLang="en-US" b="1" smtClean="0"/>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1913008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B713BE-6A47-481D-AFF5-A692FD83ED6D}" type="slidenum">
              <a:rPr lang="en-US" altLang="en-US" smtClean="0">
                <a:solidFill>
                  <a:srgbClr val="000000"/>
                </a:solidFill>
              </a:rPr>
              <a:pPr/>
              <a:t>26</a:t>
            </a:fld>
            <a:endParaRPr lang="en-US" altLang="en-US" smtClean="0">
              <a:solidFill>
                <a:srgbClr val="000000"/>
              </a:solidFill>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b="1" smtClean="0"/>
              <a:t>“All markets are speculative and, in fact, approach the character of an ideal market more or less in proportion to the degree that they are explicitly and effectively speculative, i.e., to the degree in which there is organized speculation.”</a:t>
            </a:r>
          </a:p>
        </p:txBody>
      </p:sp>
    </p:spTree>
    <p:extLst>
      <p:ext uri="{BB962C8B-B14F-4D97-AF65-F5344CB8AC3E}">
        <p14:creationId xmlns:p14="http://schemas.microsoft.com/office/powerpoint/2010/main" val="74439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05F9BC-20B8-44CA-ABA6-A24E109A73D9}" type="slidenum">
              <a:rPr lang="en-US" altLang="en-US" smtClean="0">
                <a:solidFill>
                  <a:srgbClr val="000000"/>
                </a:solidFill>
              </a:rPr>
              <a:pPr/>
              <a:t>27</a:t>
            </a:fld>
            <a:endParaRPr lang="en-US" altLang="en-US" smtClean="0">
              <a:solidFill>
                <a:srgbClr val="000000"/>
              </a:solidFill>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b="1" smtClean="0"/>
              <a:t>The problem with Knight’s analysis is that he does not consider the societal consequences of hoarding nature for speculative gain. The one market where speculation does not affect the general population is the market for “collectibles,” such as art work or antiques or classic automobiles.</a:t>
            </a:r>
          </a:p>
          <a:p>
            <a:pPr eaLnBrk="1" hangingPunct="1"/>
            <a:endParaRPr lang="en-US" altLang="en-US" b="1" smtClean="0"/>
          </a:p>
        </p:txBody>
      </p:sp>
    </p:spTree>
    <p:extLst>
      <p:ext uri="{BB962C8B-B14F-4D97-AF65-F5344CB8AC3E}">
        <p14:creationId xmlns:p14="http://schemas.microsoft.com/office/powerpoint/2010/main" val="586792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C3788B-2667-490F-8F88-6F01FCDD6BA9}" type="slidenum">
              <a:rPr lang="en-US" altLang="en-US" smtClean="0">
                <a:solidFill>
                  <a:srgbClr val="000000"/>
                </a:solidFill>
              </a:rPr>
              <a:pPr/>
              <a:t>28</a:t>
            </a:fld>
            <a:endParaRPr lang="en-US" altLang="en-US" smtClean="0">
              <a:solidFill>
                <a:srgbClr val="000000"/>
              </a:solidFill>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b="1" smtClean="0"/>
              <a:t>Speculation in the markets for financial instruments is another area where the consequences of risk-taking are sometimes imposed on the general population. </a:t>
            </a:r>
            <a:endParaRPr lang="en-US" altLang="en-US" smtClean="0"/>
          </a:p>
        </p:txBody>
      </p:sp>
    </p:spTree>
    <p:extLst>
      <p:ext uri="{BB962C8B-B14F-4D97-AF65-F5344CB8AC3E}">
        <p14:creationId xmlns:p14="http://schemas.microsoft.com/office/powerpoint/2010/main" val="1626299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B4B621-2B4D-49E5-BDF6-CB53EF58B948}" type="slidenum">
              <a:rPr lang="en-US" altLang="en-US" smtClean="0">
                <a:solidFill>
                  <a:srgbClr val="000000"/>
                </a:solidFill>
              </a:rPr>
              <a:pPr/>
              <a:t>29</a:t>
            </a:fld>
            <a:endParaRPr lang="en-US" altLang="en-US" smtClean="0">
              <a:solidFill>
                <a:srgbClr val="000000"/>
              </a:solidFill>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b="1" smtClean="0"/>
              <a:t>In this age of global, interconnected financial markets the portion of available financial reserves allocated to market speculation is huge. In this way, financial speculation draws funds away from the investment in capital goods production and real economic growth.</a:t>
            </a:r>
            <a:endParaRPr lang="en-US" altLang="en-US" smtClean="0"/>
          </a:p>
        </p:txBody>
      </p:sp>
    </p:spTree>
    <p:extLst>
      <p:ext uri="{BB962C8B-B14F-4D97-AF65-F5344CB8AC3E}">
        <p14:creationId xmlns:p14="http://schemas.microsoft.com/office/powerpoint/2010/main" val="296957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17989D-E0C4-4682-A1E2-003A80AA3F8E}" type="slidenum">
              <a:rPr lang="en-US" altLang="en-US" smtClean="0">
                <a:solidFill>
                  <a:srgbClr val="000000"/>
                </a:solidFill>
              </a:rPr>
              <a:pPr/>
              <a:t>3</a:t>
            </a:fld>
            <a:endParaRPr lang="en-US" altLang="en-US" smtClean="0">
              <a:solidFill>
                <a:srgbClr val="000000"/>
              </a:solidFill>
            </a:endParaRPr>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b="1" smtClean="0"/>
              <a:t>Already during Henry George’s lifetime, the political economy he worked to refine was under attack by the European-trained economists, such as Richard Ely, who sought influence and status within government and corporate circles.</a:t>
            </a:r>
          </a:p>
          <a:p>
            <a:pPr eaLnBrk="1" hangingPunct="1"/>
            <a:endParaRPr lang="en-US" altLang="en-US" b="1" smtClean="0"/>
          </a:p>
          <a:p>
            <a:pPr eaLnBrk="1" hangingPunct="1"/>
            <a:r>
              <a:rPr lang="en-US" altLang="en-US" b="1" smtClean="0"/>
              <a:t> </a:t>
            </a:r>
          </a:p>
        </p:txBody>
      </p:sp>
    </p:spTree>
    <p:extLst>
      <p:ext uri="{BB962C8B-B14F-4D97-AF65-F5344CB8AC3E}">
        <p14:creationId xmlns:p14="http://schemas.microsoft.com/office/powerpoint/2010/main" val="3405214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71728C-2CE2-481A-A7C6-FE3FF9B1E306}" type="slidenum">
              <a:rPr lang="en-US" altLang="en-US" smtClean="0"/>
              <a:pPr/>
              <a:t>30</a:t>
            </a:fld>
            <a:endParaRPr lang="en-US" alt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b="1" smtClean="0"/>
              <a:t>Let’s now take a look at  the root cause of economic depressions.</a:t>
            </a:r>
          </a:p>
        </p:txBody>
      </p:sp>
    </p:spTree>
    <p:extLst>
      <p:ext uri="{BB962C8B-B14F-4D97-AF65-F5344CB8AC3E}">
        <p14:creationId xmlns:p14="http://schemas.microsoft.com/office/powerpoint/2010/main" val="65922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40521F-11F1-423A-86FA-386A92611349}" type="slidenum">
              <a:rPr lang="en-US" altLang="en-US" smtClean="0">
                <a:solidFill>
                  <a:srgbClr val="000000"/>
                </a:solidFill>
              </a:rPr>
              <a:pPr/>
              <a:t>4</a:t>
            </a:fld>
            <a:endParaRPr lang="en-US" altLang="en-US" smtClean="0">
              <a:solidFill>
                <a:srgbClr val="000000"/>
              </a:solidFill>
            </a:endParaRPr>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b="1" smtClean="0"/>
              <a:t>The focus of the economist’s research and writing was far different than that of his predecessors and contemporary political economists. An important theoretical question economists wanted to explore was whether price clears all markets.</a:t>
            </a:r>
          </a:p>
          <a:p>
            <a:pPr eaLnBrk="1" hangingPunct="1"/>
            <a:endParaRPr lang="en-US" altLang="en-US" b="1" smtClean="0"/>
          </a:p>
        </p:txBody>
      </p:sp>
    </p:spTree>
    <p:extLst>
      <p:ext uri="{BB962C8B-B14F-4D97-AF65-F5344CB8AC3E}">
        <p14:creationId xmlns:p14="http://schemas.microsoft.com/office/powerpoint/2010/main" val="74494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CF2EB2-6607-40A8-A936-C66FA6470AE5}" type="slidenum">
              <a:rPr lang="en-US" altLang="en-US" smtClean="0">
                <a:solidFill>
                  <a:srgbClr val="000000"/>
                </a:solidFill>
              </a:rPr>
              <a:pPr/>
              <a:t>5</a:t>
            </a:fld>
            <a:endParaRPr lang="en-US" altLang="en-US" smtClean="0">
              <a:solidFill>
                <a:srgbClr val="000000"/>
              </a:solidFill>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altLang="en-US" b="1" smtClean="0"/>
              <a:t>This graphical illustration of how price clears markets conveys the assertion that those who supply a good or service and those who demand a good or service will agree on a price for a given quantity. Where the supply and demand curves intersect is the point of equilibrium. An expansion of these relationships to the larger economy is the basis for general equilibrium analysis.</a:t>
            </a:r>
          </a:p>
          <a:p>
            <a:pPr eaLnBrk="1" hangingPunct="1"/>
            <a:endParaRPr lang="en-US" altLang="en-US" b="1" smtClean="0"/>
          </a:p>
        </p:txBody>
      </p:sp>
    </p:spTree>
    <p:extLst>
      <p:ext uri="{BB962C8B-B14F-4D97-AF65-F5344CB8AC3E}">
        <p14:creationId xmlns:p14="http://schemas.microsoft.com/office/powerpoint/2010/main" val="414263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C4AE6B-558E-4362-894B-7C35E7B3C312}" type="slidenum">
              <a:rPr lang="en-US" altLang="en-US" smtClean="0">
                <a:solidFill>
                  <a:srgbClr val="000000"/>
                </a:solidFill>
              </a:rPr>
              <a:pPr/>
              <a:t>6</a:t>
            </a:fld>
            <a:endParaRPr lang="en-US" altLang="en-US" smtClean="0">
              <a:solidFill>
                <a:srgbClr val="000000"/>
              </a:solidFill>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b="1" smtClean="0"/>
              <a:t>Many of the European-trained economists embraced a simplified neo-classical theory of markets, asserting that price serves as a market-clearing function for all factors of production and that markets always return to general equilibrium, where price is high enough to satisfy those who bring supply to market and low enough to satisfy those willing to pay for any good or service.</a:t>
            </a:r>
          </a:p>
          <a:p>
            <a:pPr eaLnBrk="1" hangingPunct="1"/>
            <a:endParaRPr lang="en-US" altLang="en-US" b="1" smtClean="0"/>
          </a:p>
        </p:txBody>
      </p:sp>
    </p:spTree>
    <p:extLst>
      <p:ext uri="{BB962C8B-B14F-4D97-AF65-F5344CB8AC3E}">
        <p14:creationId xmlns:p14="http://schemas.microsoft.com/office/powerpoint/2010/main" val="362196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95712A-3901-405C-9E17-452620841E02}" type="slidenum">
              <a:rPr lang="en-US" altLang="en-US" smtClean="0">
                <a:solidFill>
                  <a:srgbClr val="000000"/>
                </a:solidFill>
              </a:rPr>
              <a:pPr/>
              <a:t>7</a:t>
            </a:fld>
            <a:endParaRPr lang="en-US" altLang="en-US" smtClean="0">
              <a:solidFill>
                <a:srgbClr val="000000"/>
              </a:solidFill>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b="1" smtClean="0"/>
              <a:t>Neo-classical theory accurately describes labor market dynamics because labor, in the aggregate and as a factor of production is quite sensitive to changes in the price offered in return for labor. Moreover, most people must continue to offer their services in exchange for compensation even as the wages they are offered are being forced down by market conditions.</a:t>
            </a:r>
          </a:p>
        </p:txBody>
      </p:sp>
    </p:spTree>
    <p:extLst>
      <p:ext uri="{BB962C8B-B14F-4D97-AF65-F5344CB8AC3E}">
        <p14:creationId xmlns:p14="http://schemas.microsoft.com/office/powerpoint/2010/main" val="346262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5DD54F-7F9A-4DCC-8F99-564B45E8C180}" type="slidenum">
              <a:rPr lang="en-US" altLang="en-US" smtClean="0">
                <a:solidFill>
                  <a:srgbClr val="000000"/>
                </a:solidFill>
              </a:rPr>
              <a:pPr/>
              <a:t>8</a:t>
            </a:fld>
            <a:endParaRPr lang="en-US" altLang="en-US" smtClean="0">
              <a:solidFill>
                <a:srgbClr val="000000"/>
              </a:solidFill>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b="1" smtClean="0"/>
              <a:t>Survival requires that the majority of us continue to produce wealth – or provide services -- without pause. Wages (what the effort of our labor produces) must be at least subsistence level or there is no incentive to actually labor. </a:t>
            </a:r>
          </a:p>
          <a:p>
            <a:pPr eaLnBrk="1" hangingPunct="1"/>
            <a:endParaRPr lang="en-US" altLang="en-US" b="1" smtClean="0"/>
          </a:p>
        </p:txBody>
      </p:sp>
    </p:spTree>
    <p:extLst>
      <p:ext uri="{BB962C8B-B14F-4D97-AF65-F5344CB8AC3E}">
        <p14:creationId xmlns:p14="http://schemas.microsoft.com/office/powerpoint/2010/main" val="297932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2171DA-7D01-41C5-96B5-4BAAAE37CF5F}" type="slidenum">
              <a:rPr lang="en-US" altLang="en-US" smtClean="0">
                <a:solidFill>
                  <a:srgbClr val="000000"/>
                </a:solidFill>
              </a:rPr>
              <a:pPr/>
              <a:t>9</a:t>
            </a:fld>
            <a:endParaRPr lang="en-US" altLang="en-US" smtClean="0">
              <a:solidFill>
                <a:srgbClr val="000000"/>
              </a:solidFill>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b="1" smtClean="0"/>
              <a:t>The same is true for the markets for capital goods, which are also sensitive to the price mechanism. Equipment, buildings, etc. all depreciate over time and suffer loss in “functional utility” as well as exchange value. </a:t>
            </a:r>
          </a:p>
        </p:txBody>
      </p:sp>
    </p:spTree>
    <p:extLst>
      <p:ext uri="{BB962C8B-B14F-4D97-AF65-F5344CB8AC3E}">
        <p14:creationId xmlns:p14="http://schemas.microsoft.com/office/powerpoint/2010/main" val="76867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2BEE18-B10D-46DB-B7A6-3CE0401E548C}" type="slidenum">
              <a:rPr lang="en-US" altLang="en-US"/>
              <a:pPr>
                <a:defRPr/>
              </a:pPr>
              <a:t>‹#›</a:t>
            </a:fld>
            <a:endParaRPr lang="en-US" altLang="en-US"/>
          </a:p>
        </p:txBody>
      </p:sp>
    </p:spTree>
    <p:extLst>
      <p:ext uri="{BB962C8B-B14F-4D97-AF65-F5344CB8AC3E}">
        <p14:creationId xmlns:p14="http://schemas.microsoft.com/office/powerpoint/2010/main" val="2058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57CDCD-3C29-4859-9554-EB233AAAC0DD}" type="slidenum">
              <a:rPr lang="en-US" altLang="en-US"/>
              <a:pPr>
                <a:defRPr/>
              </a:pPr>
              <a:t>‹#›</a:t>
            </a:fld>
            <a:endParaRPr lang="en-US" altLang="en-US"/>
          </a:p>
        </p:txBody>
      </p:sp>
    </p:spTree>
    <p:extLst>
      <p:ext uri="{BB962C8B-B14F-4D97-AF65-F5344CB8AC3E}">
        <p14:creationId xmlns:p14="http://schemas.microsoft.com/office/powerpoint/2010/main" val="89712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CD7BF5-248A-4557-9500-94A1FDBA5455}" type="slidenum">
              <a:rPr lang="en-US" altLang="en-US"/>
              <a:pPr>
                <a:defRPr/>
              </a:pPr>
              <a:t>‹#›</a:t>
            </a:fld>
            <a:endParaRPr lang="en-US" altLang="en-US"/>
          </a:p>
        </p:txBody>
      </p:sp>
    </p:spTree>
    <p:extLst>
      <p:ext uri="{BB962C8B-B14F-4D97-AF65-F5344CB8AC3E}">
        <p14:creationId xmlns:p14="http://schemas.microsoft.com/office/powerpoint/2010/main" val="241454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5E23ECE-A1EA-42C4-B64D-CDBE35CF1905}" type="slidenum">
              <a:rPr lang="en-US" altLang="en-US"/>
              <a:pPr>
                <a:defRPr/>
              </a:pPr>
              <a:t>‹#›</a:t>
            </a:fld>
            <a:endParaRPr lang="en-US" altLang="en-US"/>
          </a:p>
        </p:txBody>
      </p:sp>
    </p:spTree>
    <p:extLst>
      <p:ext uri="{BB962C8B-B14F-4D97-AF65-F5344CB8AC3E}">
        <p14:creationId xmlns:p14="http://schemas.microsoft.com/office/powerpoint/2010/main" val="3725995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E1C51D42-03E6-4101-9667-B9A6AAB00EA7}" type="slidenum">
              <a:rPr lang="en-US" altLang="en-US"/>
              <a:pPr>
                <a:defRPr/>
              </a:pPr>
              <a:t>‹#›</a:t>
            </a:fld>
            <a:endParaRPr lang="en-US" altLang="en-US"/>
          </a:p>
        </p:txBody>
      </p:sp>
    </p:spTree>
    <p:extLst>
      <p:ext uri="{BB962C8B-B14F-4D97-AF65-F5344CB8AC3E}">
        <p14:creationId xmlns:p14="http://schemas.microsoft.com/office/powerpoint/2010/main" val="258618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018845-59C2-48B7-AB43-4771ED2DA8B8}" type="slidenum">
              <a:rPr lang="en-US" altLang="en-US"/>
              <a:pPr>
                <a:defRPr/>
              </a:pPr>
              <a:t>‹#›</a:t>
            </a:fld>
            <a:endParaRPr lang="en-US" altLang="en-US"/>
          </a:p>
        </p:txBody>
      </p:sp>
    </p:spTree>
    <p:extLst>
      <p:ext uri="{BB962C8B-B14F-4D97-AF65-F5344CB8AC3E}">
        <p14:creationId xmlns:p14="http://schemas.microsoft.com/office/powerpoint/2010/main" val="287602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6EB07A-BB98-4C5E-BC13-91CAD8A658CD}" type="slidenum">
              <a:rPr lang="en-US" altLang="en-US"/>
              <a:pPr>
                <a:defRPr/>
              </a:pPr>
              <a:t>‹#›</a:t>
            </a:fld>
            <a:endParaRPr lang="en-US" altLang="en-US"/>
          </a:p>
        </p:txBody>
      </p:sp>
    </p:spTree>
    <p:extLst>
      <p:ext uri="{BB962C8B-B14F-4D97-AF65-F5344CB8AC3E}">
        <p14:creationId xmlns:p14="http://schemas.microsoft.com/office/powerpoint/2010/main" val="221664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8D6249-3DF0-4C05-A567-92D2566A3BE3}" type="slidenum">
              <a:rPr lang="en-US" altLang="en-US"/>
              <a:pPr>
                <a:defRPr/>
              </a:pPr>
              <a:t>‹#›</a:t>
            </a:fld>
            <a:endParaRPr lang="en-US" altLang="en-US"/>
          </a:p>
        </p:txBody>
      </p:sp>
    </p:spTree>
    <p:extLst>
      <p:ext uri="{BB962C8B-B14F-4D97-AF65-F5344CB8AC3E}">
        <p14:creationId xmlns:p14="http://schemas.microsoft.com/office/powerpoint/2010/main" val="237291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622672-3D81-410A-BAE7-846B55288DCF}" type="slidenum">
              <a:rPr lang="en-US" altLang="en-US"/>
              <a:pPr>
                <a:defRPr/>
              </a:pPr>
              <a:t>‹#›</a:t>
            </a:fld>
            <a:endParaRPr lang="en-US" altLang="en-US"/>
          </a:p>
        </p:txBody>
      </p:sp>
    </p:spTree>
    <p:extLst>
      <p:ext uri="{BB962C8B-B14F-4D97-AF65-F5344CB8AC3E}">
        <p14:creationId xmlns:p14="http://schemas.microsoft.com/office/powerpoint/2010/main" val="292093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5A79E7-B7D9-40B8-91DF-047C4FFFEF0D}" type="slidenum">
              <a:rPr lang="en-US" altLang="en-US"/>
              <a:pPr>
                <a:defRPr/>
              </a:pPr>
              <a:t>‹#›</a:t>
            </a:fld>
            <a:endParaRPr lang="en-US" altLang="en-US"/>
          </a:p>
        </p:txBody>
      </p:sp>
    </p:spTree>
    <p:extLst>
      <p:ext uri="{BB962C8B-B14F-4D97-AF65-F5344CB8AC3E}">
        <p14:creationId xmlns:p14="http://schemas.microsoft.com/office/powerpoint/2010/main" val="379278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9851895-BDB7-4E04-B864-E190CAA72B89}" type="slidenum">
              <a:rPr lang="en-US" altLang="en-US"/>
              <a:pPr>
                <a:defRPr/>
              </a:pPr>
              <a:t>‹#›</a:t>
            </a:fld>
            <a:endParaRPr lang="en-US" altLang="en-US"/>
          </a:p>
        </p:txBody>
      </p:sp>
    </p:spTree>
    <p:extLst>
      <p:ext uri="{BB962C8B-B14F-4D97-AF65-F5344CB8AC3E}">
        <p14:creationId xmlns:p14="http://schemas.microsoft.com/office/powerpoint/2010/main" val="127847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B1F428-F4D7-46A3-B192-C2788717C4F9}" type="slidenum">
              <a:rPr lang="en-US" altLang="en-US"/>
              <a:pPr>
                <a:defRPr/>
              </a:pPr>
              <a:t>‹#›</a:t>
            </a:fld>
            <a:endParaRPr lang="en-US" altLang="en-US"/>
          </a:p>
        </p:txBody>
      </p:sp>
    </p:spTree>
    <p:extLst>
      <p:ext uri="{BB962C8B-B14F-4D97-AF65-F5344CB8AC3E}">
        <p14:creationId xmlns:p14="http://schemas.microsoft.com/office/powerpoint/2010/main" val="403324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06BDE3-CFE8-4284-90D1-76BC642B0E85}" type="slidenum">
              <a:rPr lang="en-US" altLang="en-US"/>
              <a:pPr>
                <a:defRPr/>
              </a:pPr>
              <a:t>‹#›</a:t>
            </a:fld>
            <a:endParaRPr lang="en-US" altLang="en-US"/>
          </a:p>
        </p:txBody>
      </p:sp>
    </p:spTree>
    <p:extLst>
      <p:ext uri="{BB962C8B-B14F-4D97-AF65-F5344CB8AC3E}">
        <p14:creationId xmlns:p14="http://schemas.microsoft.com/office/powerpoint/2010/main" val="106940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0156FBF-DBF8-4A8B-8029-B086E0CEB0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en/8/8c/Supply-demand-equilibrium.sv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descr="ANd9GcTOzVraGMXuNmC4DX5lYZtvoi2BdQQklXf8RCUfsUCiLq6hVJsj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3330575"/>
            <a:ext cx="35115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5" descr="ANd9GcRRhrWx84ASACdcsqgRWdo3nKNomPtW8_zhLJ0S7stk30KDnxyJ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0"/>
            <a:ext cx="4211637"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7" descr="ANd9GcRtnzcjbFzlmSz9h2FCOWXbl3VgVYoHdxVA_y8bLX-SPREv2O0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3370263"/>
            <a:ext cx="4103687"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9" descr="ANd9GcR9J7NRDtMzZmENU2KsiOkZIx2G7oYjlN8VIPIaC1POkiUuAPN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93236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1" descr="ANd9GcQZW8uvuoPn0KXz-cjBzK1U_5TPhLLw9GkUKafsTYYPWpSliJ3Ad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7563"/>
            <a:ext cx="26225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900113" y="620713"/>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CREDIT MARKETS</a:t>
            </a:r>
          </a:p>
        </p:txBody>
      </p:sp>
      <p:pic>
        <p:nvPicPr>
          <p:cNvPr id="26627" name="Picture 6" descr="supplyanddem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33766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7"/>
          <p:cNvSpPr txBox="1">
            <a:spLocks noChangeArrowheads="1"/>
          </p:cNvSpPr>
          <p:nvPr/>
        </p:nvSpPr>
        <p:spPr bwMode="auto">
          <a:xfrm>
            <a:off x="611188" y="2276475"/>
            <a:ext cx="2889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P</a:t>
            </a:r>
          </a:p>
          <a:p>
            <a:pPr algn="ctr" eaLnBrk="1" hangingPunct="1">
              <a:spcBef>
                <a:spcPct val="0"/>
              </a:spcBef>
              <a:buFontTx/>
              <a:buNone/>
            </a:pPr>
            <a:r>
              <a:rPr lang="en-US" altLang="en-US" sz="1600">
                <a:solidFill>
                  <a:srgbClr val="000000"/>
                </a:solidFill>
              </a:rPr>
              <a:t>R</a:t>
            </a:r>
          </a:p>
          <a:p>
            <a:pPr algn="ctr" eaLnBrk="1" hangingPunct="1">
              <a:spcBef>
                <a:spcPct val="0"/>
              </a:spcBef>
              <a:buFontTx/>
              <a:buNone/>
            </a:pPr>
            <a:r>
              <a:rPr lang="en-US" altLang="en-US" sz="1600">
                <a:solidFill>
                  <a:srgbClr val="000000"/>
                </a:solidFill>
              </a:rPr>
              <a:t>I</a:t>
            </a:r>
          </a:p>
          <a:p>
            <a:pPr algn="ctr" eaLnBrk="1" hangingPunct="1">
              <a:spcBef>
                <a:spcPct val="0"/>
              </a:spcBef>
              <a:buFontTx/>
              <a:buNone/>
            </a:pPr>
            <a:r>
              <a:rPr lang="en-US" altLang="en-US" sz="1600">
                <a:solidFill>
                  <a:srgbClr val="000000"/>
                </a:solidFill>
              </a:rPr>
              <a:t>C</a:t>
            </a:r>
          </a:p>
          <a:p>
            <a:pPr algn="ctr" eaLnBrk="1" hangingPunct="1">
              <a:spcBef>
                <a:spcPct val="0"/>
              </a:spcBef>
              <a:buFontTx/>
              <a:buNone/>
            </a:pPr>
            <a:r>
              <a:rPr lang="en-US" altLang="en-US" sz="1600">
                <a:solidFill>
                  <a:srgbClr val="000000"/>
                </a:solidFill>
              </a:rPr>
              <a:t>E</a:t>
            </a:r>
          </a:p>
        </p:txBody>
      </p:sp>
      <p:sp>
        <p:nvSpPr>
          <p:cNvPr id="26629" name="Text Box 8"/>
          <p:cNvSpPr txBox="1">
            <a:spLocks noChangeArrowheads="1"/>
          </p:cNvSpPr>
          <p:nvPr/>
        </p:nvSpPr>
        <p:spPr bwMode="auto">
          <a:xfrm>
            <a:off x="2268538" y="4941888"/>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rPr>
              <a:t>QUANTITY</a:t>
            </a:r>
          </a:p>
        </p:txBody>
      </p:sp>
      <p:sp>
        <p:nvSpPr>
          <p:cNvPr id="26630" name="Text Box 9"/>
          <p:cNvSpPr txBox="1">
            <a:spLocks noChangeArrowheads="1"/>
          </p:cNvSpPr>
          <p:nvPr/>
        </p:nvSpPr>
        <p:spPr bwMode="auto">
          <a:xfrm>
            <a:off x="3779838" y="2060575"/>
            <a:ext cx="792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Supply curve</a:t>
            </a:r>
          </a:p>
        </p:txBody>
      </p:sp>
      <p:sp>
        <p:nvSpPr>
          <p:cNvPr id="26631" name="Text Box 10"/>
          <p:cNvSpPr txBox="1">
            <a:spLocks noChangeArrowheads="1"/>
          </p:cNvSpPr>
          <p:nvPr/>
        </p:nvSpPr>
        <p:spPr bwMode="auto">
          <a:xfrm>
            <a:off x="1908175" y="1773238"/>
            <a:ext cx="9350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Demand curve</a:t>
            </a:r>
          </a:p>
        </p:txBody>
      </p:sp>
      <p:sp>
        <p:nvSpPr>
          <p:cNvPr id="26632" name="Text Box 11"/>
          <p:cNvSpPr txBox="1">
            <a:spLocks noChangeArrowheads="1"/>
          </p:cNvSpPr>
          <p:nvPr/>
        </p:nvSpPr>
        <p:spPr bwMode="auto">
          <a:xfrm>
            <a:off x="3132138" y="32845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e</a:t>
            </a:r>
          </a:p>
        </p:txBody>
      </p:sp>
      <p:pic>
        <p:nvPicPr>
          <p:cNvPr id="26633" name="Picture 15" descr="ANd9GcTbuE8F2abyxK8TVlvViiGlf5GL7j1P6jIILF0llNSV9CLxdsLrk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549275"/>
            <a:ext cx="26114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7" descr="ANd9GcQv_XTD0PXO75bmYWb3cgplszadoCIiCO9lMyk-c45cEFaHdEO-w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492375"/>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23" descr="ANd9GcR24HidTxoTeTaZXnw0fTBIrNea2YN93I5ypdaxL3h67TldCJSPY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221163"/>
            <a:ext cx="2592388"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ANd9GcTbuE8F2abyxK8TVlvViiGlf5GL7j1P6jIILF0llNSV9CLxdsLr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773238"/>
            <a:ext cx="4195762"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1" descr="cre_risk_servi_n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73238"/>
            <a:ext cx="431006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Subprime%20Meltdown%20Rolls%20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1" name="Text Box 5"/>
          <p:cNvSpPr txBox="1">
            <a:spLocks noChangeArrowheads="1"/>
          </p:cNvSpPr>
          <p:nvPr/>
        </p:nvSpPr>
        <p:spPr bwMode="auto">
          <a:xfrm>
            <a:off x="1403350" y="549275"/>
            <a:ext cx="6769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PRICE MECHANISM DOES NOT OPERATE WHERE </a:t>
            </a:r>
            <a:r>
              <a:rPr lang="en-US" altLang="en-US" sz="2400" b="1">
                <a:solidFill>
                  <a:srgbClr val="333399"/>
                </a:solidFill>
                <a:latin typeface="Rockwell" pitchFamily="18" charset="0"/>
              </a:rPr>
              <a:t>LAND</a:t>
            </a:r>
            <a:r>
              <a:rPr lang="en-US" altLang="en-US" sz="2400" b="1">
                <a:solidFill>
                  <a:srgbClr val="000000"/>
                </a:solidFill>
                <a:latin typeface="Rockwell" pitchFamily="18" charset="0"/>
              </a:rPr>
              <a:t> (I.E., NATURE) IS THE FACTOR OF PRODUCTION</a:t>
            </a:r>
          </a:p>
        </p:txBody>
      </p:sp>
      <p:pic>
        <p:nvPicPr>
          <p:cNvPr id="32772" name="Picture 15" descr="oilpricequatitycur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60575"/>
            <a:ext cx="489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4819" name="Picture 7" descr="mat-black-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8" descr="kn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60350"/>
            <a:ext cx="38846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9"/>
          <p:cNvSpPr txBox="1">
            <a:spLocks noChangeArrowheads="1"/>
          </p:cNvSpPr>
          <p:nvPr/>
        </p:nvSpPr>
        <p:spPr bwMode="auto">
          <a:xfrm>
            <a:off x="1116013" y="3716338"/>
            <a:ext cx="259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Frank H. Knight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7" name="Text Box 4"/>
          <p:cNvSpPr txBox="1">
            <a:spLocks noChangeArrowheads="1"/>
          </p:cNvSpPr>
          <p:nvPr/>
        </p:nvSpPr>
        <p:spPr bwMode="auto">
          <a:xfrm>
            <a:off x="4211638" y="1125538"/>
            <a:ext cx="44640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“Land is capital merely; defined in any realistic way, it presents an infinite variety of conditions as to maintenance and replacement requirements, and possibilities of increase in supply, as does any other general class of capital instruments.”</a:t>
            </a:r>
            <a:r>
              <a:rPr lang="en-US" altLang="en-US" sz="2400">
                <a:solidFill>
                  <a:srgbClr val="000000"/>
                </a:solidFill>
              </a:rPr>
              <a:t> </a:t>
            </a:r>
          </a:p>
        </p:txBody>
      </p:sp>
      <p:sp>
        <p:nvSpPr>
          <p:cNvPr id="36868" name="Text Box 8"/>
          <p:cNvSpPr txBox="1">
            <a:spLocks noChangeArrowheads="1"/>
          </p:cNvSpPr>
          <p:nvPr/>
        </p:nvSpPr>
        <p:spPr bwMode="auto">
          <a:xfrm>
            <a:off x="592138" y="5875338"/>
            <a:ext cx="7580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Frank H. Knight, </a:t>
            </a:r>
            <a:r>
              <a:rPr lang="en-US" altLang="en-US" sz="2000" b="1" i="1">
                <a:solidFill>
                  <a:srgbClr val="000000"/>
                </a:solidFill>
                <a:latin typeface="Rockwell" pitchFamily="18" charset="0"/>
              </a:rPr>
              <a:t>On the History and Method of Economics</a:t>
            </a:r>
            <a:r>
              <a:rPr lang="en-US" altLang="en-US" sz="2000" b="1">
                <a:solidFill>
                  <a:srgbClr val="000000"/>
                </a:solidFill>
                <a:latin typeface="Rockwell" pitchFamily="18" charset="0"/>
              </a:rPr>
              <a:t>, 1956, p.54.</a:t>
            </a:r>
          </a:p>
        </p:txBody>
      </p:sp>
      <p:pic>
        <p:nvPicPr>
          <p:cNvPr id="36869" name="Picture 10" descr="k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41438"/>
            <a:ext cx="226695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8915" name="Picture 7" descr="ANd9GcTLGOoHzm1yunahwdAn5iT6j-KNAHVBm1nXE-2Vuyp1799TyG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0963" name="Picture 7" descr="ANd9GcSMMj2MMc0fx8idjjuMBaR2qjB6bVUf6tsOfxQ_XE9cSRIYze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3011" name="Picture 5" descr="ANd9GcRL-E0cEQ7S8Wk235ziPZyTMGC9YFi0CZc62N6DMgVJCRZC5sso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000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539750" y="765175"/>
            <a:ext cx="81708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11</a:t>
            </a:r>
          </a:p>
        </p:txBody>
      </p:sp>
      <p:sp>
        <p:nvSpPr>
          <p:cNvPr id="8196" name="Text Box 4"/>
          <p:cNvSpPr txBox="1">
            <a:spLocks noChangeArrowheads="1"/>
          </p:cNvSpPr>
          <p:nvPr/>
        </p:nvSpPr>
        <p:spPr bwMode="auto">
          <a:xfrm>
            <a:off x="611188" y="1484313"/>
            <a:ext cx="81708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Neoclassical Economic Theory</a:t>
            </a:r>
          </a:p>
          <a:p>
            <a:pPr algn="ctr" eaLnBrk="1" hangingPunct="1">
              <a:spcBef>
                <a:spcPct val="0"/>
              </a:spcBef>
              <a:buFontTx/>
              <a:buNone/>
            </a:pPr>
            <a:r>
              <a:rPr lang="en-US" altLang="en-US" sz="3600" b="1">
                <a:solidFill>
                  <a:srgbClr val="FFFFFF"/>
                </a:solidFill>
                <a:latin typeface="Rockwell" pitchFamily="18" charset="0"/>
              </a:rPr>
              <a:t>and Holes in the Price Mechanism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059" name="Text Box 5"/>
          <p:cNvSpPr txBox="1">
            <a:spLocks noChangeArrowheads="1"/>
          </p:cNvSpPr>
          <p:nvPr/>
        </p:nvSpPr>
        <p:spPr bwMode="auto">
          <a:xfrm>
            <a:off x="1403350" y="620713"/>
            <a:ext cx="6769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NOT ALL LAND IS AVAILABLE FOR USE IN THE PRODUCTION OF GOODS (I.E., OF WEALTH)</a:t>
            </a:r>
          </a:p>
        </p:txBody>
      </p:sp>
      <p:sp>
        <p:nvSpPr>
          <p:cNvPr id="45060" name="Line 1141"/>
          <p:cNvSpPr>
            <a:spLocks noChangeShapeType="1"/>
          </p:cNvSpPr>
          <p:nvPr/>
        </p:nvSpPr>
        <p:spPr bwMode="auto">
          <a:xfrm>
            <a:off x="1908175" y="2924175"/>
            <a:ext cx="0" cy="3097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Line 1142"/>
          <p:cNvSpPr>
            <a:spLocks noChangeShapeType="1"/>
          </p:cNvSpPr>
          <p:nvPr/>
        </p:nvSpPr>
        <p:spPr bwMode="auto">
          <a:xfrm>
            <a:off x="1908175" y="6021388"/>
            <a:ext cx="4248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Line 1144"/>
          <p:cNvSpPr>
            <a:spLocks noChangeShapeType="1"/>
          </p:cNvSpPr>
          <p:nvPr/>
        </p:nvSpPr>
        <p:spPr bwMode="auto">
          <a:xfrm>
            <a:off x="39957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Line 1145"/>
          <p:cNvSpPr>
            <a:spLocks noChangeShapeType="1"/>
          </p:cNvSpPr>
          <p:nvPr/>
        </p:nvSpPr>
        <p:spPr bwMode="auto">
          <a:xfrm flipH="1" flipV="1">
            <a:off x="3132138" y="2924175"/>
            <a:ext cx="576262" cy="2809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Line 1146"/>
          <p:cNvSpPr>
            <a:spLocks noChangeShapeType="1"/>
          </p:cNvSpPr>
          <p:nvPr/>
        </p:nvSpPr>
        <p:spPr bwMode="auto">
          <a:xfrm flipV="1">
            <a:off x="46434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Line 1149"/>
          <p:cNvSpPr>
            <a:spLocks noChangeShapeType="1"/>
          </p:cNvSpPr>
          <p:nvPr/>
        </p:nvSpPr>
        <p:spPr bwMode="auto">
          <a:xfrm flipV="1">
            <a:off x="5219700"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Line 1150"/>
          <p:cNvSpPr>
            <a:spLocks noChangeShapeType="1"/>
          </p:cNvSpPr>
          <p:nvPr/>
        </p:nvSpPr>
        <p:spPr bwMode="auto">
          <a:xfrm>
            <a:off x="608488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Text Box 1151"/>
          <p:cNvSpPr txBox="1">
            <a:spLocks noChangeArrowheads="1"/>
          </p:cNvSpPr>
          <p:nvPr/>
        </p:nvSpPr>
        <p:spPr bwMode="auto">
          <a:xfrm>
            <a:off x="2843213" y="2565400"/>
            <a:ext cx="525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45068" name="Text Box 1152"/>
          <p:cNvSpPr txBox="1">
            <a:spLocks noChangeArrowheads="1"/>
          </p:cNvSpPr>
          <p:nvPr/>
        </p:nvSpPr>
        <p:spPr bwMode="auto">
          <a:xfrm>
            <a:off x="3759200" y="251301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45069" name="Text Box 1153"/>
          <p:cNvSpPr txBox="1">
            <a:spLocks noChangeArrowheads="1"/>
          </p:cNvSpPr>
          <p:nvPr/>
        </p:nvSpPr>
        <p:spPr bwMode="auto">
          <a:xfrm>
            <a:off x="4427538" y="2439988"/>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45070" name="Text Box 1154"/>
          <p:cNvSpPr txBox="1">
            <a:spLocks noChangeArrowheads="1"/>
          </p:cNvSpPr>
          <p:nvPr/>
        </p:nvSpPr>
        <p:spPr bwMode="auto">
          <a:xfrm>
            <a:off x="5056188"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45071" name="Text Box 1155"/>
          <p:cNvSpPr txBox="1">
            <a:spLocks noChangeArrowheads="1"/>
          </p:cNvSpPr>
          <p:nvPr/>
        </p:nvSpPr>
        <p:spPr bwMode="auto">
          <a:xfrm>
            <a:off x="5992813"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0000"/>
                </a:solidFill>
              </a:rPr>
              <a:t>S</a:t>
            </a:r>
            <a:r>
              <a:rPr lang="en-US" altLang="en-US" sz="1200" b="1">
                <a:solidFill>
                  <a:srgbClr val="990000"/>
                </a:solidFill>
              </a:rPr>
              <a:t>1</a:t>
            </a:r>
          </a:p>
        </p:txBody>
      </p:sp>
      <p:sp>
        <p:nvSpPr>
          <p:cNvPr id="45072" name="Text Box 1156"/>
          <p:cNvSpPr txBox="1">
            <a:spLocks noChangeArrowheads="1"/>
          </p:cNvSpPr>
          <p:nvPr/>
        </p:nvSpPr>
        <p:spPr bwMode="auto">
          <a:xfrm>
            <a:off x="3348038" y="5661025"/>
            <a:ext cx="420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45073" name="Text Box 1157"/>
          <p:cNvSpPr txBox="1">
            <a:spLocks noChangeArrowheads="1"/>
          </p:cNvSpPr>
          <p:nvPr/>
        </p:nvSpPr>
        <p:spPr bwMode="auto">
          <a:xfrm>
            <a:off x="38322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45074" name="Text Box 1158"/>
          <p:cNvSpPr txBox="1">
            <a:spLocks noChangeArrowheads="1"/>
          </p:cNvSpPr>
          <p:nvPr/>
        </p:nvSpPr>
        <p:spPr bwMode="auto">
          <a:xfrm>
            <a:off x="4427538" y="5681663"/>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45075" name="Text Box 1159"/>
          <p:cNvSpPr txBox="1">
            <a:spLocks noChangeArrowheads="1"/>
          </p:cNvSpPr>
          <p:nvPr/>
        </p:nvSpPr>
        <p:spPr bwMode="auto">
          <a:xfrm>
            <a:off x="51276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45076" name="Text Box 1160"/>
          <p:cNvSpPr txBox="1">
            <a:spLocks noChangeArrowheads="1"/>
          </p:cNvSpPr>
          <p:nvPr/>
        </p:nvSpPr>
        <p:spPr bwMode="auto">
          <a:xfrm>
            <a:off x="5867400" y="56610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0000"/>
                </a:solidFill>
              </a:rPr>
              <a:t>S</a:t>
            </a:r>
            <a:r>
              <a:rPr lang="en-US" altLang="en-US" sz="1200" b="1">
                <a:solidFill>
                  <a:srgbClr val="990000"/>
                </a:solidFill>
              </a:rPr>
              <a:t>1</a:t>
            </a:r>
          </a:p>
        </p:txBody>
      </p:sp>
      <p:sp>
        <p:nvSpPr>
          <p:cNvPr id="45077" name="Text Box 1161"/>
          <p:cNvSpPr txBox="1">
            <a:spLocks noChangeArrowheads="1"/>
          </p:cNvSpPr>
          <p:nvPr/>
        </p:nvSpPr>
        <p:spPr bwMode="auto">
          <a:xfrm>
            <a:off x="1401763" y="3571875"/>
            <a:ext cx="3127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000000"/>
                </a:solidFill>
              </a:rPr>
              <a:t>P</a:t>
            </a:r>
          </a:p>
          <a:p>
            <a:pPr algn="ctr" eaLnBrk="1" hangingPunct="1">
              <a:spcBef>
                <a:spcPct val="0"/>
              </a:spcBef>
              <a:buFontTx/>
              <a:buNone/>
            </a:pPr>
            <a:r>
              <a:rPr lang="en-US" altLang="en-US" sz="1400">
                <a:solidFill>
                  <a:srgbClr val="000000"/>
                </a:solidFill>
              </a:rPr>
              <a:t>R</a:t>
            </a:r>
          </a:p>
          <a:p>
            <a:pPr algn="ctr" eaLnBrk="1" hangingPunct="1">
              <a:spcBef>
                <a:spcPct val="0"/>
              </a:spcBef>
              <a:buFontTx/>
              <a:buNone/>
            </a:pPr>
            <a:r>
              <a:rPr lang="en-US" altLang="en-US" sz="1400">
                <a:solidFill>
                  <a:srgbClr val="000000"/>
                </a:solidFill>
              </a:rPr>
              <a:t>I</a:t>
            </a:r>
          </a:p>
          <a:p>
            <a:pPr algn="ctr" eaLnBrk="1" hangingPunct="1">
              <a:spcBef>
                <a:spcPct val="0"/>
              </a:spcBef>
              <a:buFontTx/>
              <a:buNone/>
            </a:pPr>
            <a:r>
              <a:rPr lang="en-US" altLang="en-US" sz="1400">
                <a:solidFill>
                  <a:srgbClr val="000000"/>
                </a:solidFill>
              </a:rPr>
              <a:t>C</a:t>
            </a:r>
          </a:p>
          <a:p>
            <a:pPr algn="ctr" eaLnBrk="1" hangingPunct="1">
              <a:spcBef>
                <a:spcPct val="0"/>
              </a:spcBef>
              <a:buFontTx/>
              <a:buNone/>
            </a:pPr>
            <a:r>
              <a:rPr lang="en-US" altLang="en-US" sz="1400">
                <a:solidFill>
                  <a:srgbClr val="000000"/>
                </a:solidFill>
              </a:rPr>
              <a:t>E</a:t>
            </a:r>
          </a:p>
        </p:txBody>
      </p:sp>
      <p:sp>
        <p:nvSpPr>
          <p:cNvPr id="45078" name="Text Box 1162"/>
          <p:cNvSpPr txBox="1">
            <a:spLocks noChangeArrowheads="1"/>
          </p:cNvSpPr>
          <p:nvPr/>
        </p:nvSpPr>
        <p:spPr bwMode="auto">
          <a:xfrm>
            <a:off x="3635375" y="6143625"/>
            <a:ext cx="1082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rPr>
              <a:t>QUANTITY</a:t>
            </a:r>
          </a:p>
        </p:txBody>
      </p:sp>
      <p:sp>
        <p:nvSpPr>
          <p:cNvPr id="45079" name="Text Box 1163"/>
          <p:cNvSpPr txBox="1">
            <a:spLocks noChangeArrowheads="1"/>
          </p:cNvSpPr>
          <p:nvPr/>
        </p:nvSpPr>
        <p:spPr bwMode="auto">
          <a:xfrm>
            <a:off x="6732588" y="3068638"/>
            <a:ext cx="20161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r>
              <a:rPr lang="en-US" altLang="en-US" sz="1800">
                <a:solidFill>
                  <a:srgbClr val="000000"/>
                </a:solidFill>
              </a:rPr>
              <a:t> = Total supply of land in a region without regard to topographic, other natural characteristics and societal organization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07" name="Text Box 4"/>
          <p:cNvSpPr txBox="1">
            <a:spLocks noChangeArrowheads="1"/>
          </p:cNvSpPr>
          <p:nvPr/>
        </p:nvSpPr>
        <p:spPr bwMode="auto">
          <a:xfrm>
            <a:off x="1331913" y="620713"/>
            <a:ext cx="6769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ANOTHER 10-15% OF THE TOTAL SUPPLY OF LAND IS NOT AVAILABLE FOR ADDITIONAL REASONS</a:t>
            </a:r>
          </a:p>
        </p:txBody>
      </p:sp>
      <p:sp>
        <p:nvSpPr>
          <p:cNvPr id="47108" name="Line 5"/>
          <p:cNvSpPr>
            <a:spLocks noChangeShapeType="1"/>
          </p:cNvSpPr>
          <p:nvPr/>
        </p:nvSpPr>
        <p:spPr bwMode="auto">
          <a:xfrm>
            <a:off x="1908175" y="2924175"/>
            <a:ext cx="0" cy="3097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6"/>
          <p:cNvSpPr>
            <a:spLocks noChangeShapeType="1"/>
          </p:cNvSpPr>
          <p:nvPr/>
        </p:nvSpPr>
        <p:spPr bwMode="auto">
          <a:xfrm>
            <a:off x="1908175" y="6021388"/>
            <a:ext cx="4248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7"/>
          <p:cNvSpPr>
            <a:spLocks noChangeShapeType="1"/>
          </p:cNvSpPr>
          <p:nvPr/>
        </p:nvSpPr>
        <p:spPr bwMode="auto">
          <a:xfrm>
            <a:off x="39957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8"/>
          <p:cNvSpPr>
            <a:spLocks noChangeShapeType="1"/>
          </p:cNvSpPr>
          <p:nvPr/>
        </p:nvSpPr>
        <p:spPr bwMode="auto">
          <a:xfrm flipH="1" flipV="1">
            <a:off x="3132138" y="2924175"/>
            <a:ext cx="576262" cy="2809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9"/>
          <p:cNvSpPr>
            <a:spLocks noChangeShapeType="1"/>
          </p:cNvSpPr>
          <p:nvPr/>
        </p:nvSpPr>
        <p:spPr bwMode="auto">
          <a:xfrm flipV="1">
            <a:off x="46434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Line 10"/>
          <p:cNvSpPr>
            <a:spLocks noChangeShapeType="1"/>
          </p:cNvSpPr>
          <p:nvPr/>
        </p:nvSpPr>
        <p:spPr bwMode="auto">
          <a:xfrm flipV="1">
            <a:off x="5219700"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11"/>
          <p:cNvSpPr>
            <a:spLocks noChangeShapeType="1"/>
          </p:cNvSpPr>
          <p:nvPr/>
        </p:nvSpPr>
        <p:spPr bwMode="auto">
          <a:xfrm>
            <a:off x="608488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Text Box 12"/>
          <p:cNvSpPr txBox="1">
            <a:spLocks noChangeArrowheads="1"/>
          </p:cNvSpPr>
          <p:nvPr/>
        </p:nvSpPr>
        <p:spPr bwMode="auto">
          <a:xfrm>
            <a:off x="2843213" y="2565400"/>
            <a:ext cx="525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47116" name="Text Box 13"/>
          <p:cNvSpPr txBox="1">
            <a:spLocks noChangeArrowheads="1"/>
          </p:cNvSpPr>
          <p:nvPr/>
        </p:nvSpPr>
        <p:spPr bwMode="auto">
          <a:xfrm>
            <a:off x="3779838" y="242093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47117" name="Text Box 14"/>
          <p:cNvSpPr txBox="1">
            <a:spLocks noChangeArrowheads="1"/>
          </p:cNvSpPr>
          <p:nvPr/>
        </p:nvSpPr>
        <p:spPr bwMode="auto">
          <a:xfrm>
            <a:off x="4427538" y="2439988"/>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47118" name="Text Box 15"/>
          <p:cNvSpPr txBox="1">
            <a:spLocks noChangeArrowheads="1"/>
          </p:cNvSpPr>
          <p:nvPr/>
        </p:nvSpPr>
        <p:spPr bwMode="auto">
          <a:xfrm>
            <a:off x="5056188"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990000"/>
                </a:solidFill>
              </a:rPr>
              <a:t>S</a:t>
            </a:r>
            <a:r>
              <a:rPr lang="en-US" altLang="en-US" sz="1200">
                <a:solidFill>
                  <a:srgbClr val="990000"/>
                </a:solidFill>
              </a:rPr>
              <a:t>2</a:t>
            </a:r>
          </a:p>
        </p:txBody>
      </p:sp>
      <p:sp>
        <p:nvSpPr>
          <p:cNvPr id="47119" name="Text Box 16"/>
          <p:cNvSpPr txBox="1">
            <a:spLocks noChangeArrowheads="1"/>
          </p:cNvSpPr>
          <p:nvPr/>
        </p:nvSpPr>
        <p:spPr bwMode="auto">
          <a:xfrm>
            <a:off x="5992813"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47120" name="Text Box 17"/>
          <p:cNvSpPr txBox="1">
            <a:spLocks noChangeArrowheads="1"/>
          </p:cNvSpPr>
          <p:nvPr/>
        </p:nvSpPr>
        <p:spPr bwMode="auto">
          <a:xfrm>
            <a:off x="3348038" y="5661025"/>
            <a:ext cx="420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47121" name="Text Box 18"/>
          <p:cNvSpPr txBox="1">
            <a:spLocks noChangeArrowheads="1"/>
          </p:cNvSpPr>
          <p:nvPr/>
        </p:nvSpPr>
        <p:spPr bwMode="auto">
          <a:xfrm>
            <a:off x="38322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47122" name="Text Box 19"/>
          <p:cNvSpPr txBox="1">
            <a:spLocks noChangeArrowheads="1"/>
          </p:cNvSpPr>
          <p:nvPr/>
        </p:nvSpPr>
        <p:spPr bwMode="auto">
          <a:xfrm>
            <a:off x="4427538" y="5681663"/>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47123" name="Text Box 20"/>
          <p:cNvSpPr txBox="1">
            <a:spLocks noChangeArrowheads="1"/>
          </p:cNvSpPr>
          <p:nvPr/>
        </p:nvSpPr>
        <p:spPr bwMode="auto">
          <a:xfrm>
            <a:off x="51276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990000"/>
                </a:solidFill>
              </a:rPr>
              <a:t>S</a:t>
            </a:r>
            <a:r>
              <a:rPr lang="en-US" altLang="en-US" sz="1200">
                <a:solidFill>
                  <a:srgbClr val="990000"/>
                </a:solidFill>
              </a:rPr>
              <a:t>2</a:t>
            </a:r>
          </a:p>
        </p:txBody>
      </p:sp>
      <p:sp>
        <p:nvSpPr>
          <p:cNvPr id="47124" name="Text Box 21"/>
          <p:cNvSpPr txBox="1">
            <a:spLocks noChangeArrowheads="1"/>
          </p:cNvSpPr>
          <p:nvPr/>
        </p:nvSpPr>
        <p:spPr bwMode="auto">
          <a:xfrm>
            <a:off x="5867400" y="56610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47125" name="Text Box 22"/>
          <p:cNvSpPr txBox="1">
            <a:spLocks noChangeArrowheads="1"/>
          </p:cNvSpPr>
          <p:nvPr/>
        </p:nvSpPr>
        <p:spPr bwMode="auto">
          <a:xfrm>
            <a:off x="1401763" y="3571875"/>
            <a:ext cx="3127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000000"/>
                </a:solidFill>
              </a:rPr>
              <a:t>P</a:t>
            </a:r>
          </a:p>
          <a:p>
            <a:pPr algn="ctr" eaLnBrk="1" hangingPunct="1">
              <a:spcBef>
                <a:spcPct val="0"/>
              </a:spcBef>
              <a:buFontTx/>
              <a:buNone/>
            </a:pPr>
            <a:r>
              <a:rPr lang="en-US" altLang="en-US" sz="1400">
                <a:solidFill>
                  <a:srgbClr val="000000"/>
                </a:solidFill>
              </a:rPr>
              <a:t>R</a:t>
            </a:r>
          </a:p>
          <a:p>
            <a:pPr algn="ctr" eaLnBrk="1" hangingPunct="1">
              <a:spcBef>
                <a:spcPct val="0"/>
              </a:spcBef>
              <a:buFontTx/>
              <a:buNone/>
            </a:pPr>
            <a:r>
              <a:rPr lang="en-US" altLang="en-US" sz="1400">
                <a:solidFill>
                  <a:srgbClr val="000000"/>
                </a:solidFill>
              </a:rPr>
              <a:t>I</a:t>
            </a:r>
          </a:p>
          <a:p>
            <a:pPr algn="ctr" eaLnBrk="1" hangingPunct="1">
              <a:spcBef>
                <a:spcPct val="0"/>
              </a:spcBef>
              <a:buFontTx/>
              <a:buNone/>
            </a:pPr>
            <a:r>
              <a:rPr lang="en-US" altLang="en-US" sz="1400">
                <a:solidFill>
                  <a:srgbClr val="000000"/>
                </a:solidFill>
              </a:rPr>
              <a:t>C</a:t>
            </a:r>
          </a:p>
          <a:p>
            <a:pPr algn="ctr" eaLnBrk="1" hangingPunct="1">
              <a:spcBef>
                <a:spcPct val="0"/>
              </a:spcBef>
              <a:buFontTx/>
              <a:buNone/>
            </a:pPr>
            <a:r>
              <a:rPr lang="en-US" altLang="en-US" sz="1400">
                <a:solidFill>
                  <a:srgbClr val="000000"/>
                </a:solidFill>
              </a:rPr>
              <a:t>E</a:t>
            </a:r>
          </a:p>
        </p:txBody>
      </p:sp>
      <p:sp>
        <p:nvSpPr>
          <p:cNvPr id="47126" name="Text Box 23"/>
          <p:cNvSpPr txBox="1">
            <a:spLocks noChangeArrowheads="1"/>
          </p:cNvSpPr>
          <p:nvPr/>
        </p:nvSpPr>
        <p:spPr bwMode="auto">
          <a:xfrm>
            <a:off x="3563938" y="6237288"/>
            <a:ext cx="1082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rPr>
              <a:t>QUANTITY</a:t>
            </a:r>
          </a:p>
        </p:txBody>
      </p:sp>
      <p:sp>
        <p:nvSpPr>
          <p:cNvPr id="47127" name="Text Box 24"/>
          <p:cNvSpPr txBox="1">
            <a:spLocks noChangeArrowheads="1"/>
          </p:cNvSpPr>
          <p:nvPr/>
        </p:nvSpPr>
        <p:spPr bwMode="auto">
          <a:xfrm>
            <a:off x="6732588" y="2636838"/>
            <a:ext cx="22320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0000"/>
                </a:solidFill>
              </a:rPr>
              <a:t>S</a:t>
            </a:r>
            <a:r>
              <a:rPr lang="en-US" altLang="en-US" sz="1200" b="1">
                <a:solidFill>
                  <a:srgbClr val="000000"/>
                </a:solidFill>
              </a:rPr>
              <a:t>2</a:t>
            </a:r>
            <a:r>
              <a:rPr lang="en-US" altLang="en-US" sz="1800" b="1">
                <a:solidFill>
                  <a:srgbClr val="000000"/>
                </a:solidFill>
              </a:rPr>
              <a:t> = Total supply, less land that cannot be productively utilized for reasons of topography, being subject to frequent flooding, potential for earthquakes, etc. etc.</a:t>
            </a:r>
          </a:p>
        </p:txBody>
      </p:sp>
      <p:sp>
        <p:nvSpPr>
          <p:cNvPr id="47128" name="Text Box 26"/>
          <p:cNvSpPr txBox="1">
            <a:spLocks noChangeArrowheads="1"/>
          </p:cNvSpPr>
          <p:nvPr/>
        </p:nvSpPr>
        <p:spPr bwMode="auto">
          <a:xfrm>
            <a:off x="5219700" y="6165850"/>
            <a:ext cx="99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Verdana" panose="020B0604030504040204" pitchFamily="34" charset="0"/>
              </a:rPr>
              <a:t>..……..</a:t>
            </a:r>
          </a:p>
        </p:txBody>
      </p:sp>
      <p:pic>
        <p:nvPicPr>
          <p:cNvPr id="47129" name="Picture 29"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781300"/>
            <a:ext cx="7191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55" name="Text Box 4"/>
          <p:cNvSpPr txBox="1">
            <a:spLocks noChangeArrowheads="1"/>
          </p:cNvSpPr>
          <p:nvPr/>
        </p:nvSpPr>
        <p:spPr bwMode="auto">
          <a:xfrm>
            <a:off x="1258888" y="476250"/>
            <a:ext cx="6769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COMMUNITIES THEN MAKE CONSCIOUS DECISIONS TO SET ASIDE ADDITIONAL LAND</a:t>
            </a:r>
          </a:p>
        </p:txBody>
      </p:sp>
      <p:sp>
        <p:nvSpPr>
          <p:cNvPr id="49156" name="Line 5"/>
          <p:cNvSpPr>
            <a:spLocks noChangeShapeType="1"/>
          </p:cNvSpPr>
          <p:nvPr/>
        </p:nvSpPr>
        <p:spPr bwMode="auto">
          <a:xfrm>
            <a:off x="1908175" y="2924175"/>
            <a:ext cx="0" cy="3097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7" name="Line 6"/>
          <p:cNvSpPr>
            <a:spLocks noChangeShapeType="1"/>
          </p:cNvSpPr>
          <p:nvPr/>
        </p:nvSpPr>
        <p:spPr bwMode="auto">
          <a:xfrm>
            <a:off x="1908175" y="6021388"/>
            <a:ext cx="4248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Line 7"/>
          <p:cNvSpPr>
            <a:spLocks noChangeShapeType="1"/>
          </p:cNvSpPr>
          <p:nvPr/>
        </p:nvSpPr>
        <p:spPr bwMode="auto">
          <a:xfrm>
            <a:off x="39957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Line 8"/>
          <p:cNvSpPr>
            <a:spLocks noChangeShapeType="1"/>
          </p:cNvSpPr>
          <p:nvPr/>
        </p:nvSpPr>
        <p:spPr bwMode="auto">
          <a:xfrm flipH="1" flipV="1">
            <a:off x="3132138" y="2924175"/>
            <a:ext cx="576262" cy="2809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Line 9"/>
          <p:cNvSpPr>
            <a:spLocks noChangeShapeType="1"/>
          </p:cNvSpPr>
          <p:nvPr/>
        </p:nvSpPr>
        <p:spPr bwMode="auto">
          <a:xfrm flipV="1">
            <a:off x="46434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10"/>
          <p:cNvSpPr>
            <a:spLocks noChangeShapeType="1"/>
          </p:cNvSpPr>
          <p:nvPr/>
        </p:nvSpPr>
        <p:spPr bwMode="auto">
          <a:xfrm flipV="1">
            <a:off x="5219700"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Line 11"/>
          <p:cNvSpPr>
            <a:spLocks noChangeShapeType="1"/>
          </p:cNvSpPr>
          <p:nvPr/>
        </p:nvSpPr>
        <p:spPr bwMode="auto">
          <a:xfrm>
            <a:off x="608488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Text Box 12"/>
          <p:cNvSpPr txBox="1">
            <a:spLocks noChangeArrowheads="1"/>
          </p:cNvSpPr>
          <p:nvPr/>
        </p:nvSpPr>
        <p:spPr bwMode="auto">
          <a:xfrm>
            <a:off x="2843213" y="2565400"/>
            <a:ext cx="525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49164" name="Text Box 13"/>
          <p:cNvSpPr txBox="1">
            <a:spLocks noChangeArrowheads="1"/>
          </p:cNvSpPr>
          <p:nvPr/>
        </p:nvSpPr>
        <p:spPr bwMode="auto">
          <a:xfrm>
            <a:off x="3759200" y="251301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49165" name="Text Box 14"/>
          <p:cNvSpPr txBox="1">
            <a:spLocks noChangeArrowheads="1"/>
          </p:cNvSpPr>
          <p:nvPr/>
        </p:nvSpPr>
        <p:spPr bwMode="auto">
          <a:xfrm>
            <a:off x="4427538" y="2439988"/>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49166" name="Text Box 15"/>
          <p:cNvSpPr txBox="1">
            <a:spLocks noChangeArrowheads="1"/>
          </p:cNvSpPr>
          <p:nvPr/>
        </p:nvSpPr>
        <p:spPr bwMode="auto">
          <a:xfrm>
            <a:off x="5056188"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49167" name="Text Box 16"/>
          <p:cNvSpPr txBox="1">
            <a:spLocks noChangeArrowheads="1"/>
          </p:cNvSpPr>
          <p:nvPr/>
        </p:nvSpPr>
        <p:spPr bwMode="auto">
          <a:xfrm>
            <a:off x="5992813"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49168" name="Text Box 17"/>
          <p:cNvSpPr txBox="1">
            <a:spLocks noChangeArrowheads="1"/>
          </p:cNvSpPr>
          <p:nvPr/>
        </p:nvSpPr>
        <p:spPr bwMode="auto">
          <a:xfrm>
            <a:off x="3348038" y="5661025"/>
            <a:ext cx="420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49169" name="Text Box 18"/>
          <p:cNvSpPr txBox="1">
            <a:spLocks noChangeArrowheads="1"/>
          </p:cNvSpPr>
          <p:nvPr/>
        </p:nvSpPr>
        <p:spPr bwMode="auto">
          <a:xfrm>
            <a:off x="38322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49170" name="Text Box 19"/>
          <p:cNvSpPr txBox="1">
            <a:spLocks noChangeArrowheads="1"/>
          </p:cNvSpPr>
          <p:nvPr/>
        </p:nvSpPr>
        <p:spPr bwMode="auto">
          <a:xfrm>
            <a:off x="4427538" y="5681663"/>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49171" name="Text Box 20"/>
          <p:cNvSpPr txBox="1">
            <a:spLocks noChangeArrowheads="1"/>
          </p:cNvSpPr>
          <p:nvPr/>
        </p:nvSpPr>
        <p:spPr bwMode="auto">
          <a:xfrm>
            <a:off x="51276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49172" name="Text Box 21"/>
          <p:cNvSpPr txBox="1">
            <a:spLocks noChangeArrowheads="1"/>
          </p:cNvSpPr>
          <p:nvPr/>
        </p:nvSpPr>
        <p:spPr bwMode="auto">
          <a:xfrm>
            <a:off x="5867400" y="56610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49173" name="Text Box 22"/>
          <p:cNvSpPr txBox="1">
            <a:spLocks noChangeArrowheads="1"/>
          </p:cNvSpPr>
          <p:nvPr/>
        </p:nvSpPr>
        <p:spPr bwMode="auto">
          <a:xfrm>
            <a:off x="1401763" y="3571875"/>
            <a:ext cx="3127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000000"/>
                </a:solidFill>
              </a:rPr>
              <a:t>P</a:t>
            </a:r>
          </a:p>
          <a:p>
            <a:pPr algn="ctr" eaLnBrk="1" hangingPunct="1">
              <a:spcBef>
                <a:spcPct val="0"/>
              </a:spcBef>
              <a:buFontTx/>
              <a:buNone/>
            </a:pPr>
            <a:r>
              <a:rPr lang="en-US" altLang="en-US" sz="1400">
                <a:solidFill>
                  <a:srgbClr val="000000"/>
                </a:solidFill>
              </a:rPr>
              <a:t>R</a:t>
            </a:r>
          </a:p>
          <a:p>
            <a:pPr algn="ctr" eaLnBrk="1" hangingPunct="1">
              <a:spcBef>
                <a:spcPct val="0"/>
              </a:spcBef>
              <a:buFontTx/>
              <a:buNone/>
            </a:pPr>
            <a:r>
              <a:rPr lang="en-US" altLang="en-US" sz="1400">
                <a:solidFill>
                  <a:srgbClr val="000000"/>
                </a:solidFill>
              </a:rPr>
              <a:t>I</a:t>
            </a:r>
          </a:p>
          <a:p>
            <a:pPr algn="ctr" eaLnBrk="1" hangingPunct="1">
              <a:spcBef>
                <a:spcPct val="0"/>
              </a:spcBef>
              <a:buFontTx/>
              <a:buNone/>
            </a:pPr>
            <a:r>
              <a:rPr lang="en-US" altLang="en-US" sz="1400">
                <a:solidFill>
                  <a:srgbClr val="000000"/>
                </a:solidFill>
              </a:rPr>
              <a:t>C</a:t>
            </a:r>
          </a:p>
          <a:p>
            <a:pPr algn="ctr" eaLnBrk="1" hangingPunct="1">
              <a:spcBef>
                <a:spcPct val="0"/>
              </a:spcBef>
              <a:buFontTx/>
              <a:buNone/>
            </a:pPr>
            <a:r>
              <a:rPr lang="en-US" altLang="en-US" sz="1400">
                <a:solidFill>
                  <a:srgbClr val="000000"/>
                </a:solidFill>
              </a:rPr>
              <a:t>E</a:t>
            </a:r>
          </a:p>
        </p:txBody>
      </p:sp>
      <p:sp>
        <p:nvSpPr>
          <p:cNvPr id="49174" name="Text Box 23"/>
          <p:cNvSpPr txBox="1">
            <a:spLocks noChangeArrowheads="1"/>
          </p:cNvSpPr>
          <p:nvPr/>
        </p:nvSpPr>
        <p:spPr bwMode="auto">
          <a:xfrm>
            <a:off x="2771775" y="6237288"/>
            <a:ext cx="109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rPr>
              <a:t>QUANTITY</a:t>
            </a:r>
          </a:p>
        </p:txBody>
      </p:sp>
      <p:sp>
        <p:nvSpPr>
          <p:cNvPr id="49175" name="Text Box 24"/>
          <p:cNvSpPr txBox="1">
            <a:spLocks noChangeArrowheads="1"/>
          </p:cNvSpPr>
          <p:nvPr/>
        </p:nvSpPr>
        <p:spPr bwMode="auto">
          <a:xfrm>
            <a:off x="6588125" y="2728913"/>
            <a:ext cx="2160588"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r>
              <a:rPr lang="en-US" altLang="en-US" sz="1800">
                <a:solidFill>
                  <a:srgbClr val="000000"/>
                </a:solidFill>
              </a:rPr>
              <a:t> =  S</a:t>
            </a:r>
            <a:r>
              <a:rPr lang="en-US" altLang="en-US" sz="1200">
                <a:solidFill>
                  <a:srgbClr val="000000"/>
                </a:solidFill>
              </a:rPr>
              <a:t>2</a:t>
            </a:r>
            <a:r>
              <a:rPr lang="en-US" altLang="en-US" sz="1800">
                <a:solidFill>
                  <a:srgbClr val="000000"/>
                </a:solidFill>
              </a:rPr>
              <a:t>, less land allocated for parks, recreation, animal preserves, wetlands, etc.</a:t>
            </a:r>
          </a:p>
        </p:txBody>
      </p:sp>
      <p:sp>
        <p:nvSpPr>
          <p:cNvPr id="49176" name="Text Box 27"/>
          <p:cNvSpPr txBox="1">
            <a:spLocks noChangeArrowheads="1"/>
          </p:cNvSpPr>
          <p:nvPr/>
        </p:nvSpPr>
        <p:spPr bwMode="auto">
          <a:xfrm>
            <a:off x="4643438" y="616585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Verdana" panose="020B0604030504040204" pitchFamily="34" charset="0"/>
              </a:rPr>
              <a:t>………………</a:t>
            </a:r>
          </a:p>
        </p:txBody>
      </p:sp>
      <p:pic>
        <p:nvPicPr>
          <p:cNvPr id="49177" name="Picture 30"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852738"/>
            <a:ext cx="7191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8" name="Picture 31"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852738"/>
            <a:ext cx="5032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3" name="Text Box 4"/>
          <p:cNvSpPr txBox="1">
            <a:spLocks noChangeArrowheads="1"/>
          </p:cNvSpPr>
          <p:nvPr/>
        </p:nvSpPr>
        <p:spPr bwMode="auto">
          <a:xfrm>
            <a:off x="1403350" y="549275"/>
            <a:ext cx="6769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PUBLIC GOODS AND SERVICES COMMAND ADDITIONAL LAND WITHIN A COMMUNITY</a:t>
            </a:r>
          </a:p>
        </p:txBody>
      </p:sp>
      <p:sp>
        <p:nvSpPr>
          <p:cNvPr id="51204" name="Line 5"/>
          <p:cNvSpPr>
            <a:spLocks noChangeShapeType="1"/>
          </p:cNvSpPr>
          <p:nvPr/>
        </p:nvSpPr>
        <p:spPr bwMode="auto">
          <a:xfrm>
            <a:off x="1908175" y="2924175"/>
            <a:ext cx="0" cy="3097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Line 6"/>
          <p:cNvSpPr>
            <a:spLocks noChangeShapeType="1"/>
          </p:cNvSpPr>
          <p:nvPr/>
        </p:nvSpPr>
        <p:spPr bwMode="auto">
          <a:xfrm>
            <a:off x="1908175" y="6021388"/>
            <a:ext cx="4248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Line 7"/>
          <p:cNvSpPr>
            <a:spLocks noChangeShapeType="1"/>
          </p:cNvSpPr>
          <p:nvPr/>
        </p:nvSpPr>
        <p:spPr bwMode="auto">
          <a:xfrm>
            <a:off x="39957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Line 8"/>
          <p:cNvSpPr>
            <a:spLocks noChangeShapeType="1"/>
          </p:cNvSpPr>
          <p:nvPr/>
        </p:nvSpPr>
        <p:spPr bwMode="auto">
          <a:xfrm flipH="1" flipV="1">
            <a:off x="3132138" y="2924175"/>
            <a:ext cx="576262" cy="2809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Line 9"/>
          <p:cNvSpPr>
            <a:spLocks noChangeShapeType="1"/>
          </p:cNvSpPr>
          <p:nvPr/>
        </p:nvSpPr>
        <p:spPr bwMode="auto">
          <a:xfrm flipV="1">
            <a:off x="46434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Line 10"/>
          <p:cNvSpPr>
            <a:spLocks noChangeShapeType="1"/>
          </p:cNvSpPr>
          <p:nvPr/>
        </p:nvSpPr>
        <p:spPr bwMode="auto">
          <a:xfrm flipV="1">
            <a:off x="5219700"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Line 11"/>
          <p:cNvSpPr>
            <a:spLocks noChangeShapeType="1"/>
          </p:cNvSpPr>
          <p:nvPr/>
        </p:nvSpPr>
        <p:spPr bwMode="auto">
          <a:xfrm>
            <a:off x="608488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Text Box 12"/>
          <p:cNvSpPr txBox="1">
            <a:spLocks noChangeArrowheads="1"/>
          </p:cNvSpPr>
          <p:nvPr/>
        </p:nvSpPr>
        <p:spPr bwMode="auto">
          <a:xfrm>
            <a:off x="2843213" y="2565400"/>
            <a:ext cx="525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51212" name="Text Box 13"/>
          <p:cNvSpPr txBox="1">
            <a:spLocks noChangeArrowheads="1"/>
          </p:cNvSpPr>
          <p:nvPr/>
        </p:nvSpPr>
        <p:spPr bwMode="auto">
          <a:xfrm>
            <a:off x="3759200" y="251301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51213" name="Text Box 14"/>
          <p:cNvSpPr txBox="1">
            <a:spLocks noChangeArrowheads="1"/>
          </p:cNvSpPr>
          <p:nvPr/>
        </p:nvSpPr>
        <p:spPr bwMode="auto">
          <a:xfrm>
            <a:off x="4427538" y="2439988"/>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51214" name="Text Box 15"/>
          <p:cNvSpPr txBox="1">
            <a:spLocks noChangeArrowheads="1"/>
          </p:cNvSpPr>
          <p:nvPr/>
        </p:nvSpPr>
        <p:spPr bwMode="auto">
          <a:xfrm>
            <a:off x="5056188"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51215" name="Text Box 16"/>
          <p:cNvSpPr txBox="1">
            <a:spLocks noChangeArrowheads="1"/>
          </p:cNvSpPr>
          <p:nvPr/>
        </p:nvSpPr>
        <p:spPr bwMode="auto">
          <a:xfrm>
            <a:off x="5992813"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51216" name="Text Box 17"/>
          <p:cNvSpPr txBox="1">
            <a:spLocks noChangeArrowheads="1"/>
          </p:cNvSpPr>
          <p:nvPr/>
        </p:nvSpPr>
        <p:spPr bwMode="auto">
          <a:xfrm>
            <a:off x="3348038" y="5661025"/>
            <a:ext cx="420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5</a:t>
            </a:r>
          </a:p>
        </p:txBody>
      </p:sp>
      <p:sp>
        <p:nvSpPr>
          <p:cNvPr id="51217" name="Text Box 18"/>
          <p:cNvSpPr txBox="1">
            <a:spLocks noChangeArrowheads="1"/>
          </p:cNvSpPr>
          <p:nvPr/>
        </p:nvSpPr>
        <p:spPr bwMode="auto">
          <a:xfrm>
            <a:off x="38322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51218" name="Text Box 19"/>
          <p:cNvSpPr txBox="1">
            <a:spLocks noChangeArrowheads="1"/>
          </p:cNvSpPr>
          <p:nvPr/>
        </p:nvSpPr>
        <p:spPr bwMode="auto">
          <a:xfrm>
            <a:off x="4427538" y="5681663"/>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51219" name="Text Box 20"/>
          <p:cNvSpPr txBox="1">
            <a:spLocks noChangeArrowheads="1"/>
          </p:cNvSpPr>
          <p:nvPr/>
        </p:nvSpPr>
        <p:spPr bwMode="auto">
          <a:xfrm>
            <a:off x="51276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51220" name="Text Box 21"/>
          <p:cNvSpPr txBox="1">
            <a:spLocks noChangeArrowheads="1"/>
          </p:cNvSpPr>
          <p:nvPr/>
        </p:nvSpPr>
        <p:spPr bwMode="auto">
          <a:xfrm>
            <a:off x="5867400" y="56610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51221" name="Text Box 22"/>
          <p:cNvSpPr txBox="1">
            <a:spLocks noChangeArrowheads="1"/>
          </p:cNvSpPr>
          <p:nvPr/>
        </p:nvSpPr>
        <p:spPr bwMode="auto">
          <a:xfrm>
            <a:off x="1401763" y="3571875"/>
            <a:ext cx="3127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000000"/>
                </a:solidFill>
              </a:rPr>
              <a:t>P</a:t>
            </a:r>
          </a:p>
          <a:p>
            <a:pPr algn="ctr" eaLnBrk="1" hangingPunct="1">
              <a:spcBef>
                <a:spcPct val="0"/>
              </a:spcBef>
              <a:buFontTx/>
              <a:buNone/>
            </a:pPr>
            <a:r>
              <a:rPr lang="en-US" altLang="en-US" sz="1400">
                <a:solidFill>
                  <a:srgbClr val="000000"/>
                </a:solidFill>
              </a:rPr>
              <a:t>R</a:t>
            </a:r>
          </a:p>
          <a:p>
            <a:pPr algn="ctr" eaLnBrk="1" hangingPunct="1">
              <a:spcBef>
                <a:spcPct val="0"/>
              </a:spcBef>
              <a:buFontTx/>
              <a:buNone/>
            </a:pPr>
            <a:r>
              <a:rPr lang="en-US" altLang="en-US" sz="1400">
                <a:solidFill>
                  <a:srgbClr val="000000"/>
                </a:solidFill>
              </a:rPr>
              <a:t>I</a:t>
            </a:r>
          </a:p>
          <a:p>
            <a:pPr algn="ctr" eaLnBrk="1" hangingPunct="1">
              <a:spcBef>
                <a:spcPct val="0"/>
              </a:spcBef>
              <a:buFontTx/>
              <a:buNone/>
            </a:pPr>
            <a:r>
              <a:rPr lang="en-US" altLang="en-US" sz="1400">
                <a:solidFill>
                  <a:srgbClr val="000000"/>
                </a:solidFill>
              </a:rPr>
              <a:t>C</a:t>
            </a:r>
          </a:p>
          <a:p>
            <a:pPr algn="ctr" eaLnBrk="1" hangingPunct="1">
              <a:spcBef>
                <a:spcPct val="0"/>
              </a:spcBef>
              <a:buFontTx/>
              <a:buNone/>
            </a:pPr>
            <a:r>
              <a:rPr lang="en-US" altLang="en-US" sz="1400">
                <a:solidFill>
                  <a:srgbClr val="000000"/>
                </a:solidFill>
              </a:rPr>
              <a:t>E</a:t>
            </a:r>
          </a:p>
        </p:txBody>
      </p:sp>
      <p:sp>
        <p:nvSpPr>
          <p:cNvPr id="51222" name="Text Box 23"/>
          <p:cNvSpPr txBox="1">
            <a:spLocks noChangeArrowheads="1"/>
          </p:cNvSpPr>
          <p:nvPr/>
        </p:nvSpPr>
        <p:spPr bwMode="auto">
          <a:xfrm>
            <a:off x="2268538" y="6237288"/>
            <a:ext cx="109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rPr>
              <a:t>QUANTITY</a:t>
            </a:r>
          </a:p>
        </p:txBody>
      </p:sp>
      <p:sp>
        <p:nvSpPr>
          <p:cNvPr id="51223" name="Text Box 24"/>
          <p:cNvSpPr txBox="1">
            <a:spLocks noChangeArrowheads="1"/>
          </p:cNvSpPr>
          <p:nvPr/>
        </p:nvSpPr>
        <p:spPr bwMode="auto">
          <a:xfrm>
            <a:off x="6804025" y="2565400"/>
            <a:ext cx="1944688"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r>
              <a:rPr lang="en-US" altLang="en-US" sz="1800">
                <a:solidFill>
                  <a:srgbClr val="000000"/>
                </a:solidFill>
              </a:rPr>
              <a:t> =  S</a:t>
            </a:r>
            <a:r>
              <a:rPr lang="en-US" altLang="en-US" sz="1200">
                <a:solidFill>
                  <a:srgbClr val="000000"/>
                </a:solidFill>
              </a:rPr>
              <a:t>3</a:t>
            </a:r>
            <a:r>
              <a:rPr lang="en-US" altLang="en-US" sz="1800">
                <a:solidFill>
                  <a:srgbClr val="000000"/>
                </a:solidFill>
              </a:rPr>
              <a:t>, less land allocated for governmental buildings and other public purposes, airports, highways, railway lines, etc.</a:t>
            </a:r>
          </a:p>
        </p:txBody>
      </p:sp>
      <p:sp>
        <p:nvSpPr>
          <p:cNvPr id="51224" name="Text Box 26"/>
          <p:cNvSpPr txBox="1">
            <a:spLocks noChangeArrowheads="1"/>
          </p:cNvSpPr>
          <p:nvPr/>
        </p:nvSpPr>
        <p:spPr bwMode="auto">
          <a:xfrm>
            <a:off x="3995738" y="616585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latin typeface="Verdana" panose="020B0604030504040204" pitchFamily="34" charset="0"/>
              </a:rPr>
              <a:t>……………………..</a:t>
            </a:r>
          </a:p>
        </p:txBody>
      </p:sp>
      <p:pic>
        <p:nvPicPr>
          <p:cNvPr id="51225" name="Picture 28"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852738"/>
            <a:ext cx="7191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6" name="Picture 29"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852738"/>
            <a:ext cx="431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Picture 30"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852738"/>
            <a:ext cx="5762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51" name="Text Box 4"/>
          <p:cNvSpPr txBox="1">
            <a:spLocks noChangeArrowheads="1"/>
          </p:cNvSpPr>
          <p:nvPr/>
        </p:nvSpPr>
        <p:spPr bwMode="auto">
          <a:xfrm>
            <a:off x="539750" y="476250"/>
            <a:ext cx="8064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rPr>
              <a:t>THE NET RESULT IS THAT, ON AVERAGE, PERHAPS ONE-HALF OF THE TOTAL LAND AREA IS AVAILABLE FOR PRIVATE INVESTMENT AND DEVELOPMENT</a:t>
            </a:r>
          </a:p>
        </p:txBody>
      </p:sp>
      <p:sp>
        <p:nvSpPr>
          <p:cNvPr id="53252" name="Line 5"/>
          <p:cNvSpPr>
            <a:spLocks noChangeShapeType="1"/>
          </p:cNvSpPr>
          <p:nvPr/>
        </p:nvSpPr>
        <p:spPr bwMode="auto">
          <a:xfrm>
            <a:off x="1908175" y="2924175"/>
            <a:ext cx="0" cy="3097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3" name="Line 6"/>
          <p:cNvSpPr>
            <a:spLocks noChangeShapeType="1"/>
          </p:cNvSpPr>
          <p:nvPr/>
        </p:nvSpPr>
        <p:spPr bwMode="auto">
          <a:xfrm>
            <a:off x="1908175" y="6021388"/>
            <a:ext cx="4248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7"/>
          <p:cNvSpPr>
            <a:spLocks noChangeShapeType="1"/>
          </p:cNvSpPr>
          <p:nvPr/>
        </p:nvSpPr>
        <p:spPr bwMode="auto">
          <a:xfrm>
            <a:off x="39957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Line 8"/>
          <p:cNvSpPr>
            <a:spLocks noChangeShapeType="1"/>
          </p:cNvSpPr>
          <p:nvPr/>
        </p:nvSpPr>
        <p:spPr bwMode="auto">
          <a:xfrm flipH="1" flipV="1">
            <a:off x="3132138" y="2924175"/>
            <a:ext cx="576262" cy="2809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6" name="Line 9"/>
          <p:cNvSpPr>
            <a:spLocks noChangeShapeType="1"/>
          </p:cNvSpPr>
          <p:nvPr/>
        </p:nvSpPr>
        <p:spPr bwMode="auto">
          <a:xfrm flipV="1">
            <a:off x="464343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10"/>
          <p:cNvSpPr>
            <a:spLocks noChangeShapeType="1"/>
          </p:cNvSpPr>
          <p:nvPr/>
        </p:nvSpPr>
        <p:spPr bwMode="auto">
          <a:xfrm flipV="1">
            <a:off x="5219700"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Line 11"/>
          <p:cNvSpPr>
            <a:spLocks noChangeShapeType="1"/>
          </p:cNvSpPr>
          <p:nvPr/>
        </p:nvSpPr>
        <p:spPr bwMode="auto">
          <a:xfrm>
            <a:off x="6084888" y="2781300"/>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Text Box 12"/>
          <p:cNvSpPr txBox="1">
            <a:spLocks noChangeArrowheads="1"/>
          </p:cNvSpPr>
          <p:nvPr/>
        </p:nvSpPr>
        <p:spPr bwMode="auto">
          <a:xfrm>
            <a:off x="2843213" y="2565400"/>
            <a:ext cx="525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0000"/>
                </a:solidFill>
              </a:rPr>
              <a:t>S</a:t>
            </a:r>
            <a:r>
              <a:rPr lang="en-US" altLang="en-US" sz="1200" b="1">
                <a:solidFill>
                  <a:srgbClr val="990000"/>
                </a:solidFill>
              </a:rPr>
              <a:t>5</a:t>
            </a:r>
          </a:p>
        </p:txBody>
      </p:sp>
      <p:sp>
        <p:nvSpPr>
          <p:cNvPr id="53260" name="Text Box 13"/>
          <p:cNvSpPr txBox="1">
            <a:spLocks noChangeArrowheads="1"/>
          </p:cNvSpPr>
          <p:nvPr/>
        </p:nvSpPr>
        <p:spPr bwMode="auto">
          <a:xfrm>
            <a:off x="3759200" y="251301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53261" name="Text Box 14"/>
          <p:cNvSpPr txBox="1">
            <a:spLocks noChangeArrowheads="1"/>
          </p:cNvSpPr>
          <p:nvPr/>
        </p:nvSpPr>
        <p:spPr bwMode="auto">
          <a:xfrm>
            <a:off x="4427538" y="2439988"/>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53262" name="Text Box 15"/>
          <p:cNvSpPr txBox="1">
            <a:spLocks noChangeArrowheads="1"/>
          </p:cNvSpPr>
          <p:nvPr/>
        </p:nvSpPr>
        <p:spPr bwMode="auto">
          <a:xfrm>
            <a:off x="5056188"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53263" name="Text Box 16"/>
          <p:cNvSpPr txBox="1">
            <a:spLocks noChangeArrowheads="1"/>
          </p:cNvSpPr>
          <p:nvPr/>
        </p:nvSpPr>
        <p:spPr bwMode="auto">
          <a:xfrm>
            <a:off x="5992813" y="24399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53264" name="Text Box 17"/>
          <p:cNvSpPr txBox="1">
            <a:spLocks noChangeArrowheads="1"/>
          </p:cNvSpPr>
          <p:nvPr/>
        </p:nvSpPr>
        <p:spPr bwMode="auto">
          <a:xfrm>
            <a:off x="3348038" y="5661025"/>
            <a:ext cx="420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0000"/>
                </a:solidFill>
              </a:rPr>
              <a:t>S</a:t>
            </a:r>
            <a:r>
              <a:rPr lang="en-US" altLang="en-US" sz="1200" b="1">
                <a:solidFill>
                  <a:srgbClr val="990000"/>
                </a:solidFill>
              </a:rPr>
              <a:t>5</a:t>
            </a:r>
          </a:p>
        </p:txBody>
      </p:sp>
      <p:sp>
        <p:nvSpPr>
          <p:cNvPr id="53265" name="Text Box 18"/>
          <p:cNvSpPr txBox="1">
            <a:spLocks noChangeArrowheads="1"/>
          </p:cNvSpPr>
          <p:nvPr/>
        </p:nvSpPr>
        <p:spPr bwMode="auto">
          <a:xfrm>
            <a:off x="38322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p>
        </p:txBody>
      </p:sp>
      <p:sp>
        <p:nvSpPr>
          <p:cNvPr id="53266" name="Text Box 19"/>
          <p:cNvSpPr txBox="1">
            <a:spLocks noChangeArrowheads="1"/>
          </p:cNvSpPr>
          <p:nvPr/>
        </p:nvSpPr>
        <p:spPr bwMode="auto">
          <a:xfrm>
            <a:off x="4427538" y="5681663"/>
            <a:ext cx="587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3</a:t>
            </a:r>
          </a:p>
        </p:txBody>
      </p:sp>
      <p:sp>
        <p:nvSpPr>
          <p:cNvPr id="53267" name="Text Box 20"/>
          <p:cNvSpPr txBox="1">
            <a:spLocks noChangeArrowheads="1"/>
          </p:cNvSpPr>
          <p:nvPr/>
        </p:nvSpPr>
        <p:spPr bwMode="auto">
          <a:xfrm>
            <a:off x="5127625" y="568166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2</a:t>
            </a:r>
          </a:p>
        </p:txBody>
      </p:sp>
      <p:sp>
        <p:nvSpPr>
          <p:cNvPr id="53268" name="Text Box 21"/>
          <p:cNvSpPr txBox="1">
            <a:spLocks noChangeArrowheads="1"/>
          </p:cNvSpPr>
          <p:nvPr/>
        </p:nvSpPr>
        <p:spPr bwMode="auto">
          <a:xfrm>
            <a:off x="5867400" y="56610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1</a:t>
            </a:r>
          </a:p>
        </p:txBody>
      </p:sp>
      <p:sp>
        <p:nvSpPr>
          <p:cNvPr id="53269" name="Text Box 22"/>
          <p:cNvSpPr txBox="1">
            <a:spLocks noChangeArrowheads="1"/>
          </p:cNvSpPr>
          <p:nvPr/>
        </p:nvSpPr>
        <p:spPr bwMode="auto">
          <a:xfrm>
            <a:off x="1187450" y="3573463"/>
            <a:ext cx="3127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rgbClr val="000000"/>
                </a:solidFill>
              </a:rPr>
              <a:t>P</a:t>
            </a:r>
          </a:p>
          <a:p>
            <a:pPr algn="ctr" eaLnBrk="1" hangingPunct="1">
              <a:spcBef>
                <a:spcPct val="0"/>
              </a:spcBef>
              <a:buFontTx/>
              <a:buNone/>
            </a:pPr>
            <a:r>
              <a:rPr lang="en-US" altLang="en-US" sz="1400" b="1">
                <a:solidFill>
                  <a:srgbClr val="000000"/>
                </a:solidFill>
              </a:rPr>
              <a:t>R</a:t>
            </a:r>
          </a:p>
          <a:p>
            <a:pPr algn="ctr" eaLnBrk="1" hangingPunct="1">
              <a:spcBef>
                <a:spcPct val="0"/>
              </a:spcBef>
              <a:buFontTx/>
              <a:buNone/>
            </a:pPr>
            <a:r>
              <a:rPr lang="en-US" altLang="en-US" sz="1400" b="1">
                <a:solidFill>
                  <a:srgbClr val="000000"/>
                </a:solidFill>
              </a:rPr>
              <a:t>I</a:t>
            </a:r>
          </a:p>
          <a:p>
            <a:pPr algn="ctr" eaLnBrk="1" hangingPunct="1">
              <a:spcBef>
                <a:spcPct val="0"/>
              </a:spcBef>
              <a:buFontTx/>
              <a:buNone/>
            </a:pPr>
            <a:r>
              <a:rPr lang="en-US" altLang="en-US" sz="1400" b="1">
                <a:solidFill>
                  <a:srgbClr val="000000"/>
                </a:solidFill>
              </a:rPr>
              <a:t>C</a:t>
            </a:r>
          </a:p>
          <a:p>
            <a:pPr algn="ctr" eaLnBrk="1" hangingPunct="1">
              <a:spcBef>
                <a:spcPct val="0"/>
              </a:spcBef>
              <a:buFontTx/>
              <a:buNone/>
            </a:pPr>
            <a:r>
              <a:rPr lang="en-US" altLang="en-US" sz="1400" b="1">
                <a:solidFill>
                  <a:srgbClr val="000000"/>
                </a:solidFill>
              </a:rPr>
              <a:t>E</a:t>
            </a:r>
          </a:p>
        </p:txBody>
      </p:sp>
      <p:sp>
        <p:nvSpPr>
          <p:cNvPr id="53270" name="Text Box 23"/>
          <p:cNvSpPr txBox="1">
            <a:spLocks noChangeArrowheads="1"/>
          </p:cNvSpPr>
          <p:nvPr/>
        </p:nvSpPr>
        <p:spPr bwMode="auto">
          <a:xfrm>
            <a:off x="3635375" y="6143625"/>
            <a:ext cx="109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rPr>
              <a:t>QUANTITY</a:t>
            </a:r>
          </a:p>
        </p:txBody>
      </p:sp>
      <p:sp>
        <p:nvSpPr>
          <p:cNvPr id="53271" name="Text Box 24"/>
          <p:cNvSpPr txBox="1">
            <a:spLocks noChangeArrowheads="1"/>
          </p:cNvSpPr>
          <p:nvPr/>
        </p:nvSpPr>
        <p:spPr bwMode="auto">
          <a:xfrm>
            <a:off x="6948488" y="2708275"/>
            <a:ext cx="17272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a:t>
            </a:r>
            <a:r>
              <a:rPr lang="en-US" altLang="en-US" sz="1200">
                <a:solidFill>
                  <a:srgbClr val="000000"/>
                </a:solidFill>
              </a:rPr>
              <a:t>4</a:t>
            </a:r>
            <a:r>
              <a:rPr lang="en-US" altLang="en-US" sz="1800">
                <a:solidFill>
                  <a:srgbClr val="000000"/>
                </a:solidFill>
              </a:rPr>
              <a:t> = land area actually available for development</a:t>
            </a: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660066"/>
                </a:solidFill>
              </a:rPr>
              <a:t>WHY DOES THIS SUPPLY CURVE S</a:t>
            </a:r>
            <a:r>
              <a:rPr lang="en-US" altLang="en-US" sz="1200">
                <a:solidFill>
                  <a:srgbClr val="660066"/>
                </a:solidFill>
              </a:rPr>
              <a:t>5 </a:t>
            </a:r>
            <a:r>
              <a:rPr lang="en-US" altLang="en-US" sz="1800">
                <a:solidFill>
                  <a:srgbClr val="660066"/>
                </a:solidFill>
              </a:rPr>
              <a:t>LEAN TO THE LEFT AS PRICES ARE RISING?</a:t>
            </a:r>
          </a:p>
        </p:txBody>
      </p:sp>
      <p:pic>
        <p:nvPicPr>
          <p:cNvPr id="53272" name="Picture 28"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852738"/>
            <a:ext cx="7191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3" name="Picture 29"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852738"/>
            <a:ext cx="431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4" name="Picture 30" descr="GG2_GreenGrey2_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852738"/>
            <a:ext cx="504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5299" name="Picture 3" descr="mat-black-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kn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60350"/>
            <a:ext cx="38846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1116013" y="3716338"/>
            <a:ext cx="259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Frank H. Knight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47" name="Text Box 3"/>
          <p:cNvSpPr txBox="1">
            <a:spLocks noChangeArrowheads="1"/>
          </p:cNvSpPr>
          <p:nvPr/>
        </p:nvSpPr>
        <p:spPr bwMode="auto">
          <a:xfrm>
            <a:off x="611188" y="2060575"/>
            <a:ext cx="44640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“All markets are speculative and, in fact, approach the character of an ideal market more or less in proportion to the degree that they are explicitly and effectively speculative, i.e., to the degree in which there is organized speculation.”.”</a:t>
            </a:r>
            <a:r>
              <a:rPr lang="en-US" altLang="en-US" sz="2400">
                <a:solidFill>
                  <a:srgbClr val="000000"/>
                </a:solidFill>
              </a:rPr>
              <a:t> </a:t>
            </a:r>
          </a:p>
        </p:txBody>
      </p:sp>
      <p:pic>
        <p:nvPicPr>
          <p:cNvPr id="57348" name="Picture 5" descr="k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2276475"/>
            <a:ext cx="16795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9395" name="Picture 34" descr="ANd9GcSXvBGO4q65Ka0sBG-cMsus2amyTGBh88ilv-gQN4-l_vdlQJo71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0"/>
            <a:ext cx="4643437"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8" descr="ANd9GcQvrVthjGZ7FdLBorYKBap6BEoF4PN2dJHwlQhxusFL-0fvsp_C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500438"/>
            <a:ext cx="464343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Mona Lisa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50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ANd9GcSfsYXpXr8gxZ9V9oWCwUxhmSWaCZL3-5ZfyKIL79IscAZOFhvS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7" descr="ANd9GcRuNHojVMnLiN4p-9w_bHzRuVSxns0f2mZY5yTc-cS7sQiOku0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565400"/>
            <a:ext cx="2686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ANd9GcS563yTjiWZ9eTGbWajcqZ8-ZFYLrYbmQhOShjMZ54e54PcA2-d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fairchild-hall-1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4450"/>
            <a:ext cx="9167813"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Richard T. E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341438"/>
            <a:ext cx="152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4"/>
          <p:cNvSpPr txBox="1">
            <a:spLocks noChangeArrowheads="1"/>
          </p:cNvSpPr>
          <p:nvPr/>
        </p:nvSpPr>
        <p:spPr bwMode="auto">
          <a:xfrm>
            <a:off x="179388" y="47625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11</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officeworkmale1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1" descr="ANd9GcSqqC28FdwnKhE6MNt_F9wcsDJAlI4fp5p4ahp9VpW4EnT0AN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412875"/>
            <a:ext cx="2016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15"/>
          <p:cNvSpPr txBox="1">
            <a:spLocks noChangeArrowheads="1"/>
          </p:cNvSpPr>
          <p:nvPr/>
        </p:nvSpPr>
        <p:spPr bwMode="auto">
          <a:xfrm>
            <a:off x="2124075" y="2565400"/>
            <a:ext cx="1712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rPr>
              <a:t>Progress &amp; Poverty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ile:Supply-demand-equilibrium.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266825"/>
            <a:ext cx="439261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7" name="Text Box 6"/>
          <p:cNvSpPr txBox="1">
            <a:spLocks noChangeArrowheads="1"/>
          </p:cNvSpPr>
          <p:nvPr/>
        </p:nvSpPr>
        <p:spPr bwMode="auto">
          <a:xfrm>
            <a:off x="1258888" y="1557338"/>
            <a:ext cx="7058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pic>
        <p:nvPicPr>
          <p:cNvPr id="16388" name="Picture 27" descr="608584_com_cro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28"/>
          <p:cNvSpPr txBox="1">
            <a:spLocks noChangeArrowheads="1"/>
          </p:cNvSpPr>
          <p:nvPr/>
        </p:nvSpPr>
        <p:spPr bwMode="auto">
          <a:xfrm>
            <a:off x="3419475" y="896938"/>
            <a:ext cx="23050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a:solidFill>
                  <a:srgbClr val="FFFFFF"/>
                </a:solidFill>
                <a:latin typeface="Rockwell" pitchFamily="18" charset="0"/>
              </a:rPr>
              <a:t>Neo-Classical Theory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900113" y="476250"/>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LABOR</a:t>
            </a:r>
          </a:p>
        </p:txBody>
      </p:sp>
      <p:pic>
        <p:nvPicPr>
          <p:cNvPr id="18435" name="Picture 6" descr="supplyanddem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4032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323850" y="2636838"/>
            <a:ext cx="5048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P</a:t>
            </a:r>
          </a:p>
          <a:p>
            <a:pPr algn="ctr" eaLnBrk="1" hangingPunct="1">
              <a:spcBef>
                <a:spcPct val="0"/>
              </a:spcBef>
              <a:buFontTx/>
              <a:buNone/>
            </a:pPr>
            <a:r>
              <a:rPr lang="en-US" altLang="en-US" sz="1600">
                <a:solidFill>
                  <a:srgbClr val="000000"/>
                </a:solidFill>
              </a:rPr>
              <a:t>R</a:t>
            </a:r>
          </a:p>
          <a:p>
            <a:pPr algn="ctr" eaLnBrk="1" hangingPunct="1">
              <a:spcBef>
                <a:spcPct val="0"/>
              </a:spcBef>
              <a:buFontTx/>
              <a:buNone/>
            </a:pPr>
            <a:r>
              <a:rPr lang="en-US" altLang="en-US" sz="1600">
                <a:solidFill>
                  <a:srgbClr val="000000"/>
                </a:solidFill>
              </a:rPr>
              <a:t>I</a:t>
            </a:r>
          </a:p>
          <a:p>
            <a:pPr algn="ctr" eaLnBrk="1" hangingPunct="1">
              <a:spcBef>
                <a:spcPct val="0"/>
              </a:spcBef>
              <a:buFontTx/>
              <a:buNone/>
            </a:pPr>
            <a:r>
              <a:rPr lang="en-US" altLang="en-US" sz="1600">
                <a:solidFill>
                  <a:srgbClr val="000000"/>
                </a:solidFill>
              </a:rPr>
              <a:t>C</a:t>
            </a:r>
          </a:p>
          <a:p>
            <a:pPr algn="ctr" eaLnBrk="1" hangingPunct="1">
              <a:spcBef>
                <a:spcPct val="0"/>
              </a:spcBef>
              <a:buFontTx/>
              <a:buNone/>
            </a:pPr>
            <a:r>
              <a:rPr lang="en-US" altLang="en-US" sz="1600">
                <a:solidFill>
                  <a:srgbClr val="000000"/>
                </a:solidFill>
              </a:rPr>
              <a:t>E</a:t>
            </a:r>
          </a:p>
        </p:txBody>
      </p:sp>
      <p:sp>
        <p:nvSpPr>
          <p:cNvPr id="18437" name="Text Box 8"/>
          <p:cNvSpPr txBox="1">
            <a:spLocks noChangeArrowheads="1"/>
          </p:cNvSpPr>
          <p:nvPr/>
        </p:nvSpPr>
        <p:spPr bwMode="auto">
          <a:xfrm>
            <a:off x="2124075" y="5734050"/>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rPr>
              <a:t>QUANTITY</a:t>
            </a:r>
          </a:p>
        </p:txBody>
      </p:sp>
      <p:sp>
        <p:nvSpPr>
          <p:cNvPr id="18438" name="Text Box 9"/>
          <p:cNvSpPr txBox="1">
            <a:spLocks noChangeArrowheads="1"/>
          </p:cNvSpPr>
          <p:nvPr/>
        </p:nvSpPr>
        <p:spPr bwMode="auto">
          <a:xfrm>
            <a:off x="3492500" y="3213100"/>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Supply curve</a:t>
            </a:r>
          </a:p>
        </p:txBody>
      </p:sp>
      <p:sp>
        <p:nvSpPr>
          <p:cNvPr id="18439" name="Text Box 10"/>
          <p:cNvSpPr txBox="1">
            <a:spLocks noChangeArrowheads="1"/>
          </p:cNvSpPr>
          <p:nvPr/>
        </p:nvSpPr>
        <p:spPr bwMode="auto">
          <a:xfrm>
            <a:off x="1763713" y="2420938"/>
            <a:ext cx="93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Demand curve</a:t>
            </a:r>
          </a:p>
        </p:txBody>
      </p:sp>
      <p:sp>
        <p:nvSpPr>
          <p:cNvPr id="18440" name="Text Box 11"/>
          <p:cNvSpPr txBox="1">
            <a:spLocks noChangeArrowheads="1"/>
          </p:cNvSpPr>
          <p:nvPr/>
        </p:nvSpPr>
        <p:spPr bwMode="auto">
          <a:xfrm>
            <a:off x="3132138" y="3860800"/>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e</a:t>
            </a:r>
          </a:p>
        </p:txBody>
      </p:sp>
      <p:pic>
        <p:nvPicPr>
          <p:cNvPr id="18441" name="Picture 15" descr="ANd9GcQjEfXPCOkcpIvdEQHYAvzTZGi-DA1fG6xNNFk6EUov-7Wyia6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33375"/>
            <a:ext cx="3022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7" descr="ANd9GcSDD9AwnnBPdQgLjmf3HF5VlZZt-L0QGGsnGlyDrSW2bLioCXIH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349500"/>
            <a:ext cx="29622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9" descr="ANd9GcRoisk7d0aVVUHkGBB91In2-OYJP3KonNz0rI-Sat4hk3x_69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4505325"/>
            <a:ext cx="2951163"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descr="ANd9GcRPN8jV6_iJ8ji89YZOEiW0kxv5jmXlwtG2LY23hijjZKGjYmE1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1042988" y="836613"/>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CAPITAL GOODS</a:t>
            </a:r>
          </a:p>
        </p:txBody>
      </p:sp>
      <p:pic>
        <p:nvPicPr>
          <p:cNvPr id="22531" name="Picture 6" descr="supplyanddem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89138"/>
            <a:ext cx="33067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p:cNvSpPr txBox="1">
            <a:spLocks noChangeArrowheads="1"/>
          </p:cNvSpPr>
          <p:nvPr/>
        </p:nvSpPr>
        <p:spPr bwMode="auto">
          <a:xfrm>
            <a:off x="468313" y="2708275"/>
            <a:ext cx="5762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P</a:t>
            </a:r>
          </a:p>
          <a:p>
            <a:pPr algn="ctr" eaLnBrk="1" hangingPunct="1">
              <a:spcBef>
                <a:spcPct val="0"/>
              </a:spcBef>
              <a:buFontTx/>
              <a:buNone/>
            </a:pPr>
            <a:r>
              <a:rPr lang="en-US" altLang="en-US" sz="1600">
                <a:solidFill>
                  <a:srgbClr val="000000"/>
                </a:solidFill>
              </a:rPr>
              <a:t>R</a:t>
            </a:r>
          </a:p>
          <a:p>
            <a:pPr algn="ctr" eaLnBrk="1" hangingPunct="1">
              <a:spcBef>
                <a:spcPct val="0"/>
              </a:spcBef>
              <a:buFontTx/>
              <a:buNone/>
            </a:pPr>
            <a:r>
              <a:rPr lang="en-US" altLang="en-US" sz="1600">
                <a:solidFill>
                  <a:srgbClr val="000000"/>
                </a:solidFill>
              </a:rPr>
              <a:t>I</a:t>
            </a:r>
          </a:p>
          <a:p>
            <a:pPr algn="ctr" eaLnBrk="1" hangingPunct="1">
              <a:spcBef>
                <a:spcPct val="0"/>
              </a:spcBef>
              <a:buFontTx/>
              <a:buNone/>
            </a:pPr>
            <a:r>
              <a:rPr lang="en-US" altLang="en-US" sz="1600">
                <a:solidFill>
                  <a:srgbClr val="000000"/>
                </a:solidFill>
              </a:rPr>
              <a:t>C</a:t>
            </a:r>
          </a:p>
          <a:p>
            <a:pPr algn="ctr" eaLnBrk="1" hangingPunct="1">
              <a:spcBef>
                <a:spcPct val="0"/>
              </a:spcBef>
              <a:buFontTx/>
              <a:buNone/>
            </a:pPr>
            <a:r>
              <a:rPr lang="en-US" altLang="en-US" sz="1600">
                <a:solidFill>
                  <a:srgbClr val="000000"/>
                </a:solidFill>
              </a:rPr>
              <a:t>E</a:t>
            </a:r>
          </a:p>
        </p:txBody>
      </p:sp>
      <p:sp>
        <p:nvSpPr>
          <p:cNvPr id="22533" name="Text Box 8"/>
          <p:cNvSpPr txBox="1">
            <a:spLocks noChangeArrowheads="1"/>
          </p:cNvSpPr>
          <p:nvPr/>
        </p:nvSpPr>
        <p:spPr bwMode="auto">
          <a:xfrm>
            <a:off x="2124075" y="5229225"/>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rPr>
              <a:t>QUANTITY</a:t>
            </a:r>
          </a:p>
        </p:txBody>
      </p:sp>
      <p:sp>
        <p:nvSpPr>
          <p:cNvPr id="22534" name="Text Box 9"/>
          <p:cNvSpPr txBox="1">
            <a:spLocks noChangeArrowheads="1"/>
          </p:cNvSpPr>
          <p:nvPr/>
        </p:nvSpPr>
        <p:spPr bwMode="auto">
          <a:xfrm>
            <a:off x="3563938" y="2420938"/>
            <a:ext cx="792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Supply curve</a:t>
            </a:r>
          </a:p>
        </p:txBody>
      </p:sp>
      <p:sp>
        <p:nvSpPr>
          <p:cNvPr id="22535" name="Text Box 10"/>
          <p:cNvSpPr txBox="1">
            <a:spLocks noChangeArrowheads="1"/>
          </p:cNvSpPr>
          <p:nvPr/>
        </p:nvSpPr>
        <p:spPr bwMode="auto">
          <a:xfrm>
            <a:off x="1908175" y="2205038"/>
            <a:ext cx="9350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Demand curve</a:t>
            </a:r>
          </a:p>
        </p:txBody>
      </p:sp>
      <p:sp>
        <p:nvSpPr>
          <p:cNvPr id="22536" name="Text Box 11"/>
          <p:cNvSpPr txBox="1">
            <a:spLocks noChangeArrowheads="1"/>
          </p:cNvSpPr>
          <p:nvPr/>
        </p:nvSpPr>
        <p:spPr bwMode="auto">
          <a:xfrm>
            <a:off x="2987675" y="35004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3366"/>
                </a:solidFill>
              </a:rPr>
              <a:t>e</a:t>
            </a:r>
          </a:p>
        </p:txBody>
      </p:sp>
      <p:pic>
        <p:nvPicPr>
          <p:cNvPr id="22537" name="Picture 15" descr="ANd9GcSYunnjN7t1SQAes458b2-fvTiIb1cdwO0VP17hvHmeW8NA-L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33375"/>
            <a:ext cx="251301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7" descr="ANd9GcSCSkWGbMOhLMahIfjU23sGlQ3esGvthSsKnJ_C_4vWRhpWqKV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781300"/>
            <a:ext cx="2540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9" descr="ANd9GcQgxXJfWV2wvSHCgGxpB0asvM0c6Mq0uMJALBPHID5O_hnL3Up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581525"/>
            <a:ext cx="254793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3522</TotalTime>
  <Words>1873</Words>
  <Application>Microsoft Office PowerPoint</Application>
  <PresentationFormat>On-screen Show (4:3)</PresentationFormat>
  <Paragraphs>205</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Rockwell</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167</cp:revision>
  <dcterms:created xsi:type="dcterms:W3CDTF">2005-02-22T07:02:15Z</dcterms:created>
  <dcterms:modified xsi:type="dcterms:W3CDTF">2023-06-03T23:33:52Z</dcterms:modified>
</cp:coreProperties>
</file>