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36"/>
  </p:notesMasterIdLst>
  <p:sldIdLst>
    <p:sldId id="697" r:id="rId2"/>
    <p:sldId id="698" r:id="rId3"/>
    <p:sldId id="478" r:id="rId4"/>
    <p:sldId id="700" r:id="rId5"/>
    <p:sldId id="701" r:id="rId6"/>
    <p:sldId id="702" r:id="rId7"/>
    <p:sldId id="703" r:id="rId8"/>
    <p:sldId id="704" r:id="rId9"/>
    <p:sldId id="705" r:id="rId10"/>
    <p:sldId id="706" r:id="rId11"/>
    <p:sldId id="707" r:id="rId12"/>
    <p:sldId id="708" r:id="rId13"/>
    <p:sldId id="709" r:id="rId14"/>
    <p:sldId id="710" r:id="rId15"/>
    <p:sldId id="711" r:id="rId16"/>
    <p:sldId id="712" r:id="rId17"/>
    <p:sldId id="713" r:id="rId18"/>
    <p:sldId id="714" r:id="rId19"/>
    <p:sldId id="715" r:id="rId20"/>
    <p:sldId id="716" r:id="rId21"/>
    <p:sldId id="717" r:id="rId22"/>
    <p:sldId id="718" r:id="rId23"/>
    <p:sldId id="719" r:id="rId24"/>
    <p:sldId id="720" r:id="rId25"/>
    <p:sldId id="721" r:id="rId26"/>
    <p:sldId id="722" r:id="rId27"/>
    <p:sldId id="723" r:id="rId28"/>
    <p:sldId id="724" r:id="rId29"/>
    <p:sldId id="725" r:id="rId30"/>
    <p:sldId id="726" r:id="rId31"/>
    <p:sldId id="727" r:id="rId32"/>
    <p:sldId id="728" r:id="rId33"/>
    <p:sldId id="729" r:id="rId34"/>
    <p:sldId id="699"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62" autoAdjust="0"/>
    <p:restoredTop sz="64191" autoAdjust="0"/>
  </p:normalViewPr>
  <p:slideViewPr>
    <p:cSldViewPr>
      <p:cViewPr varScale="1">
        <p:scale>
          <a:sx n="49" d="100"/>
          <a:sy n="49" d="100"/>
        </p:scale>
        <p:origin x="709" y="2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1607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20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0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607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160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6C86B97-B757-46F3-856E-44840EFD7415}" type="slidenum">
              <a:rPr lang="en-US" altLang="en-US"/>
              <a:pPr>
                <a:defRPr/>
              </a:pPr>
              <a:t>‹#›</a:t>
            </a:fld>
            <a:endParaRPr lang="en-US" altLang="en-US"/>
          </a:p>
        </p:txBody>
      </p:sp>
    </p:spTree>
    <p:extLst>
      <p:ext uri="{BB962C8B-B14F-4D97-AF65-F5344CB8AC3E}">
        <p14:creationId xmlns:p14="http://schemas.microsoft.com/office/powerpoint/2010/main" val="11014969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4474D75-9CDD-4AD0-8C9F-14D4D0720BB8}" type="slidenum">
              <a:rPr lang="en-US" altLang="en-US" smtClean="0"/>
              <a:pPr/>
              <a:t>1</a:t>
            </a:fld>
            <a:endParaRPr lang="en-US" altLang="en-US" smtClean="0"/>
          </a:p>
        </p:txBody>
      </p:sp>
      <p:sp>
        <p:nvSpPr>
          <p:cNvPr id="4099" name="Rectangle 2"/>
          <p:cNvSpPr>
            <a:spLocks noRo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1419333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2E1F0B8-3DF9-4842-8F01-BCE35C5409E8}" type="slidenum">
              <a:rPr lang="en-US" altLang="en-US" smtClean="0">
                <a:solidFill>
                  <a:srgbClr val="000000"/>
                </a:solidFill>
              </a:rPr>
              <a:pPr/>
              <a:t>10</a:t>
            </a:fld>
            <a:endParaRPr lang="en-US" altLang="en-US" smtClean="0">
              <a:solidFill>
                <a:srgbClr val="000000"/>
              </a:solidFill>
            </a:endParaRPr>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altLang="en-US" b="1" smtClean="0"/>
              <a:t>Proponents approached local officials with a specific plan:</a:t>
            </a:r>
          </a:p>
        </p:txBody>
      </p:sp>
    </p:spTree>
    <p:extLst>
      <p:ext uri="{BB962C8B-B14F-4D97-AF65-F5344CB8AC3E}">
        <p14:creationId xmlns:p14="http://schemas.microsoft.com/office/powerpoint/2010/main" val="2816949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F24E1D-92F9-42C6-BF73-15C480CE445E}" type="slidenum">
              <a:rPr lang="en-US" altLang="en-US" smtClean="0">
                <a:solidFill>
                  <a:srgbClr val="000000"/>
                </a:solidFill>
              </a:rPr>
              <a:pPr/>
              <a:t>11</a:t>
            </a:fld>
            <a:endParaRPr lang="en-US" altLang="en-US" smtClean="0">
              <a:solidFill>
                <a:srgbClr val="000000"/>
              </a:solidFill>
            </a:endParaRPr>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altLang="en-US" b="1" smtClean="0"/>
              <a:t>Introduce a gradual increase in the rate of taxation applied to assessed land values, simultaneously reducing the rate applied to assessed improvement values. Introduce the changes, if possible, in each taxing jurisdiction (i.e., municipal, county and school district), either revenue neutral or to raise additional needed revenue. Keep assessments updated based on current market data. </a:t>
            </a:r>
          </a:p>
          <a:p>
            <a:pPr eaLnBrk="1" hangingPunct="1"/>
            <a:r>
              <a:rPr lang="en-US" altLang="en-US" b="1" smtClean="0"/>
              <a:t> </a:t>
            </a:r>
          </a:p>
        </p:txBody>
      </p:sp>
    </p:spTree>
    <p:extLst>
      <p:ext uri="{BB962C8B-B14F-4D97-AF65-F5344CB8AC3E}">
        <p14:creationId xmlns:p14="http://schemas.microsoft.com/office/powerpoint/2010/main" val="3391802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68B45E7-C1D3-46E9-A6A2-F6C4138BB6CF}" type="slidenum">
              <a:rPr lang="en-US" altLang="en-US" smtClean="0">
                <a:solidFill>
                  <a:srgbClr val="000000"/>
                </a:solidFill>
              </a:rPr>
              <a:pPr/>
              <a:t>12</a:t>
            </a:fld>
            <a:endParaRPr lang="en-US" altLang="en-US" smtClean="0">
              <a:solidFill>
                <a:srgbClr val="000000"/>
              </a:solidFill>
            </a:endParaRPr>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altLang="en-US" b="1" smtClean="0"/>
              <a:t>The Pennsylvania state legislature passed enabling legislation for this shift in tax rates in 1913, signed into law by Governor John Tener, and activists did what they could to convince local officials to adopt what was to be called the “two-rate property tax.”</a:t>
            </a:r>
          </a:p>
          <a:p>
            <a:pPr eaLnBrk="1" hangingPunct="1"/>
            <a:endParaRPr lang="en-US" altLang="en-US" b="1" smtClean="0"/>
          </a:p>
        </p:txBody>
      </p:sp>
    </p:spTree>
    <p:extLst>
      <p:ext uri="{BB962C8B-B14F-4D97-AF65-F5344CB8AC3E}">
        <p14:creationId xmlns:p14="http://schemas.microsoft.com/office/powerpoint/2010/main" val="442276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08B1BE-0F8D-4E3F-A0D6-798E38541BE7}" type="slidenum">
              <a:rPr lang="en-US" altLang="en-US" smtClean="0">
                <a:solidFill>
                  <a:srgbClr val="000000"/>
                </a:solidFill>
              </a:rPr>
              <a:pPr/>
              <a:t>13</a:t>
            </a:fld>
            <a:endParaRPr lang="en-US" altLang="en-US" smtClean="0">
              <a:solidFill>
                <a:srgbClr val="000000"/>
              </a:solidFill>
            </a:endParaRPr>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altLang="en-US" b="1" smtClean="0"/>
              <a:t>To more effectively work with local government, proponents of the taxation of land values established the Henry George Foundation of America in 1926, with headquarters in Pittsburgh, Pennsylvania. A Henry George School was also started in an effort to educate the public on the merits of the reform.</a:t>
            </a:r>
          </a:p>
          <a:p>
            <a:pPr eaLnBrk="1" hangingPunct="1"/>
            <a:endParaRPr lang="en-US" altLang="en-US" smtClean="0"/>
          </a:p>
          <a:p>
            <a:pPr eaLnBrk="1" hangingPunct="1"/>
            <a:endParaRPr lang="en-US" altLang="en-US" smtClean="0"/>
          </a:p>
        </p:txBody>
      </p:sp>
    </p:spTree>
    <p:extLst>
      <p:ext uri="{BB962C8B-B14F-4D97-AF65-F5344CB8AC3E}">
        <p14:creationId xmlns:p14="http://schemas.microsoft.com/office/powerpoint/2010/main" val="3779279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35B4EB6-1274-4107-ABE2-B39B3FF600F8}" type="slidenum">
              <a:rPr lang="en-US" altLang="en-US" smtClean="0">
                <a:solidFill>
                  <a:srgbClr val="000000"/>
                </a:solidFill>
              </a:rPr>
              <a:pPr/>
              <a:t>14</a:t>
            </a:fld>
            <a:endParaRPr lang="en-US" altLang="en-US" smtClean="0">
              <a:solidFill>
                <a:srgbClr val="000000"/>
              </a:solidFill>
            </a:endParaRPr>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b="1" smtClean="0"/>
              <a:t>Here is an example of how adoption of a two-rate property tax would change the tax burden of properties with the same total market value. Each of the sites – that is, the land parcels -- shown has an assessed value of $10,000, but they are used very differently. The conventional property tax system levies a tax of 3% on the </a:t>
            </a:r>
            <a:r>
              <a:rPr lang="en-US" altLang="en-US" b="1" i="1" smtClean="0">
                <a:solidFill>
                  <a:srgbClr val="CCFF33"/>
                </a:solidFill>
              </a:rPr>
              <a:t>total</a:t>
            </a:r>
            <a:r>
              <a:rPr lang="en-US" altLang="en-US" b="1" smtClean="0"/>
              <a:t> value of the real estate -- land and buildings -- on each parcel. The resulting tax obligations are indicated.</a:t>
            </a:r>
          </a:p>
          <a:p>
            <a:pPr eaLnBrk="1" hangingPunct="1"/>
            <a:endParaRPr lang="en-US" altLang="en-US" b="1" smtClean="0"/>
          </a:p>
        </p:txBody>
      </p:sp>
    </p:spTree>
    <p:extLst>
      <p:ext uri="{BB962C8B-B14F-4D97-AF65-F5344CB8AC3E}">
        <p14:creationId xmlns:p14="http://schemas.microsoft.com/office/powerpoint/2010/main" val="2234457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B2BE8D-4FF5-4C19-AFDA-B512D9FDD37D}" type="slidenum">
              <a:rPr lang="en-US" altLang="en-US" smtClean="0">
                <a:solidFill>
                  <a:srgbClr val="000000"/>
                </a:solidFill>
              </a:rPr>
              <a:pPr/>
              <a:t>15</a:t>
            </a:fld>
            <a:endParaRPr lang="en-US" altLang="en-US" smtClean="0">
              <a:solidFill>
                <a:srgbClr val="000000"/>
              </a:solidFill>
            </a:endParaRPr>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b="1" smtClean="0"/>
              <a:t>Suppose, instead, a levy of 6% on the assessed land value alone, </a:t>
            </a:r>
            <a:r>
              <a:rPr lang="en-US" altLang="en-US" b="1" i="1" smtClean="0">
                <a:solidFill>
                  <a:srgbClr val="CCFF33"/>
                </a:solidFill>
              </a:rPr>
              <a:t>with no taxes on improvements</a:t>
            </a:r>
            <a:r>
              <a:rPr lang="en-US" altLang="en-US" b="1" smtClean="0"/>
              <a:t>. Each parcel has the same land value, so the tax would be the same: $600, regardless of the use to which the land is put. The vacant lot is easily recognized as an underutilization of a valuable location. But, so is the small residential building in a part of the community where highest, best use of the location is a much larger residential structure (or, if permitted, higher density development of the land parcel.</a:t>
            </a:r>
          </a:p>
          <a:p>
            <a:pPr eaLnBrk="1" hangingPunct="1"/>
            <a:endParaRPr lang="en-US" altLang="en-US" b="1" smtClean="0"/>
          </a:p>
        </p:txBody>
      </p:sp>
    </p:spTree>
    <p:extLst>
      <p:ext uri="{BB962C8B-B14F-4D97-AF65-F5344CB8AC3E}">
        <p14:creationId xmlns:p14="http://schemas.microsoft.com/office/powerpoint/2010/main" val="2394705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F0142B0-6A9E-46DF-9684-A27308435A69}" type="slidenum">
              <a:rPr lang="en-US" altLang="en-US" smtClean="0">
                <a:solidFill>
                  <a:srgbClr val="000000"/>
                </a:solidFill>
              </a:rPr>
              <a:pPr/>
              <a:t>16</a:t>
            </a:fld>
            <a:endParaRPr lang="en-US" altLang="en-US" smtClean="0">
              <a:solidFill>
                <a:srgbClr val="000000"/>
              </a:solidFill>
            </a:endParaRPr>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b="1" smtClean="0"/>
              <a:t>Despite the fact that economists, generally, ignored the connection between periodic cycles of boom-to-bust and the operation of property markets, there has always been recognition that a high effective rate of taxation on location rental values was theoretically beneficial, if difficult to implement politically.</a:t>
            </a:r>
          </a:p>
        </p:txBody>
      </p:sp>
    </p:spTree>
    <p:extLst>
      <p:ext uri="{BB962C8B-B14F-4D97-AF65-F5344CB8AC3E}">
        <p14:creationId xmlns:p14="http://schemas.microsoft.com/office/powerpoint/2010/main" val="731438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D6EA21-758E-476D-9670-A73CEA3C8BB3}" type="slidenum">
              <a:rPr lang="en-US" altLang="en-US" smtClean="0">
                <a:solidFill>
                  <a:srgbClr val="000000"/>
                </a:solidFill>
              </a:rPr>
              <a:pPr/>
              <a:t>17</a:t>
            </a:fld>
            <a:endParaRPr lang="en-US" altLang="en-US" smtClean="0">
              <a:solidFill>
                <a:srgbClr val="000000"/>
              </a:solidFill>
            </a:endParaRPr>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altLang="en-US" b="1" smtClean="0"/>
              <a:t>One professor of economics who quietly promoted this reform was C. Lowell Harriss, who taught for many years at Columbia University. In a lecture delivered in 1970, Harriss stated:</a:t>
            </a:r>
          </a:p>
        </p:txBody>
      </p:sp>
    </p:spTree>
    <p:extLst>
      <p:ext uri="{BB962C8B-B14F-4D97-AF65-F5344CB8AC3E}">
        <p14:creationId xmlns:p14="http://schemas.microsoft.com/office/powerpoint/2010/main" val="644076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D0BE9BA-C68A-4936-B871-D4B42EB16D4A}" type="slidenum">
              <a:rPr lang="en-US" altLang="en-US" smtClean="0">
                <a:solidFill>
                  <a:srgbClr val="000000"/>
                </a:solidFill>
              </a:rPr>
              <a:pPr/>
              <a:t>18</a:t>
            </a:fld>
            <a:endParaRPr lang="en-US" altLang="en-US" smtClean="0">
              <a:solidFill>
                <a:srgbClr val="000000"/>
              </a:solidFill>
            </a:endParaRPr>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b="1" smtClean="0"/>
              <a:t>“Heavy taxation of new buildings must stand as a tragically apt example of mankind creating needless obstacles for itself. Cities which urgently need to replace obsolete, decayed, degrading buildings nevertheless put powerful tax impediments in the way of progress. …”</a:t>
            </a:r>
            <a:r>
              <a:rPr lang="en-US" altLang="en-US" smtClean="0"/>
              <a:t> </a:t>
            </a:r>
          </a:p>
          <a:p>
            <a:pPr lvl="1" eaLnBrk="1" hangingPunct="1"/>
            <a:endParaRPr lang="en-US" altLang="en-US" smtClean="0"/>
          </a:p>
          <a:p>
            <a:pPr lvl="1" eaLnBrk="1" hangingPunct="1"/>
            <a:endParaRPr lang="en-US" altLang="en-US" smtClean="0"/>
          </a:p>
        </p:txBody>
      </p:sp>
    </p:spTree>
    <p:extLst>
      <p:ext uri="{BB962C8B-B14F-4D97-AF65-F5344CB8AC3E}">
        <p14:creationId xmlns:p14="http://schemas.microsoft.com/office/powerpoint/2010/main" val="3461317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83F303-D205-433D-91FA-3780348A5DCB}" type="slidenum">
              <a:rPr lang="en-US" altLang="en-US" smtClean="0">
                <a:solidFill>
                  <a:srgbClr val="000000"/>
                </a:solidFill>
              </a:rPr>
              <a:pPr/>
              <a:t>19</a:t>
            </a:fld>
            <a:endParaRPr lang="en-US" altLang="en-US" smtClean="0">
              <a:solidFill>
                <a:srgbClr val="000000"/>
              </a:solidFill>
            </a:endParaRPr>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b="1" smtClean="0"/>
              <a:t>“At present an owner can keep a resource [land] created by nature (plus governmental outlays for community facilities) from being used, or used to best advantage. The higher land tax would reduce such possibilities.”</a:t>
            </a:r>
            <a:endParaRPr lang="en-US" altLang="en-US" smtClean="0"/>
          </a:p>
          <a:p>
            <a:pPr lvl="1" eaLnBrk="1" hangingPunct="1"/>
            <a:endParaRPr lang="en-US" altLang="en-US" smtClean="0"/>
          </a:p>
          <a:p>
            <a:pPr lvl="1" eaLnBrk="1" hangingPunct="1"/>
            <a:endParaRPr lang="en-US" altLang="en-US" smtClean="0"/>
          </a:p>
        </p:txBody>
      </p:sp>
    </p:spTree>
    <p:extLst>
      <p:ext uri="{BB962C8B-B14F-4D97-AF65-F5344CB8AC3E}">
        <p14:creationId xmlns:p14="http://schemas.microsoft.com/office/powerpoint/2010/main" val="3890488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439ED07-63DB-49B3-ABE4-2B88EF118EA0}" type="slidenum">
              <a:rPr lang="en-US" altLang="en-US" smtClean="0"/>
              <a:pPr/>
              <a:t>2</a:t>
            </a:fld>
            <a:endParaRPr lang="en-US" altLang="en-US" smtClean="0"/>
          </a:p>
        </p:txBody>
      </p:sp>
      <p:sp>
        <p:nvSpPr>
          <p:cNvPr id="6147" name="Rectangle 2"/>
          <p:cNvSpPr>
            <a:spLocks noRo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020132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E49EF98-630C-4C56-8052-6373BB208F46}" type="slidenum">
              <a:rPr lang="en-US" altLang="en-US" smtClean="0">
                <a:solidFill>
                  <a:srgbClr val="000000"/>
                </a:solidFill>
              </a:rPr>
              <a:pPr/>
              <a:t>20</a:t>
            </a:fld>
            <a:endParaRPr lang="en-US" altLang="en-US" smtClean="0">
              <a:solidFill>
                <a:srgbClr val="000000"/>
              </a:solidFill>
            </a:endParaRPr>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b="1" smtClean="0"/>
              <a:t>As shown above, how a shift to the taxation of land values only would affect owners of a residential or commercial property depends on the value of whatever building exists as against the value of the underlying land parcel.</a:t>
            </a:r>
          </a:p>
        </p:txBody>
      </p:sp>
    </p:spTree>
    <p:extLst>
      <p:ext uri="{BB962C8B-B14F-4D97-AF65-F5344CB8AC3E}">
        <p14:creationId xmlns:p14="http://schemas.microsoft.com/office/powerpoint/2010/main" val="2083671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CEDD760-3EDC-4D09-8F75-4BB543E9C56A}" type="slidenum">
              <a:rPr lang="en-US" altLang="en-US" smtClean="0">
                <a:solidFill>
                  <a:srgbClr val="000000"/>
                </a:solidFill>
              </a:rPr>
              <a:pPr/>
              <a:t>21</a:t>
            </a:fld>
            <a:endParaRPr lang="en-US" altLang="en-US" smtClean="0">
              <a:solidFill>
                <a:srgbClr val="000000"/>
              </a:solidFill>
            </a:endParaRPr>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b="1" smtClean="0"/>
              <a:t>Next to vacant land in the city, the next worst land use is a surface parking lot for automobiles. A move to a land-value only property tax would dramatically increase the cost of ownership for vacant and under-utilized land.</a:t>
            </a:r>
          </a:p>
        </p:txBody>
      </p:sp>
    </p:spTree>
    <p:extLst>
      <p:ext uri="{BB962C8B-B14F-4D97-AF65-F5344CB8AC3E}">
        <p14:creationId xmlns:p14="http://schemas.microsoft.com/office/powerpoint/2010/main" val="3626324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00948E-5B19-4057-883B-3655C7575E98}" type="slidenum">
              <a:rPr lang="en-US" altLang="en-US" smtClean="0">
                <a:solidFill>
                  <a:srgbClr val="000000"/>
                </a:solidFill>
              </a:rPr>
              <a:pPr/>
              <a:t>22</a:t>
            </a:fld>
            <a:endParaRPr lang="en-US" altLang="en-US" smtClean="0">
              <a:solidFill>
                <a:srgbClr val="000000"/>
              </a:solidFill>
            </a:endParaRPr>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b="1" smtClean="0"/>
              <a:t>It is also worth noting that as the effective rate of taxation on location rental values increases, the selling price of land parcels will fall. Theoretically, a 100 percent tax on rental value will bring the price of land parcels down to zero. Thus, at some point the community must begin to rely on location rental values and discard selling prices as the basis for determining a property owner’s annual tax obligation.</a:t>
            </a:r>
          </a:p>
        </p:txBody>
      </p:sp>
    </p:spTree>
    <p:extLst>
      <p:ext uri="{BB962C8B-B14F-4D97-AF65-F5344CB8AC3E}">
        <p14:creationId xmlns:p14="http://schemas.microsoft.com/office/powerpoint/2010/main" val="238875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A7BD79B-1721-4CD6-8A1C-4BF73A174B3B}" type="slidenum">
              <a:rPr lang="en-US" altLang="en-US" smtClean="0">
                <a:solidFill>
                  <a:srgbClr val="000000"/>
                </a:solidFill>
              </a:rPr>
              <a:pPr/>
              <a:t>23</a:t>
            </a:fld>
            <a:endParaRPr lang="en-US" altLang="en-US" smtClean="0">
              <a:solidFill>
                <a:srgbClr val="000000"/>
              </a:solidFill>
            </a:endParaRPr>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b="1" smtClean="0"/>
              <a:t>Such a dramatic change in how property is taxed does raise concerns that some lower income households might be adversely affected.</a:t>
            </a:r>
          </a:p>
          <a:p>
            <a:pPr eaLnBrk="1" hangingPunct="1"/>
            <a:r>
              <a:rPr lang="en-US" altLang="en-US" b="1" smtClean="0"/>
              <a:t> </a:t>
            </a:r>
          </a:p>
        </p:txBody>
      </p:sp>
    </p:spTree>
    <p:extLst>
      <p:ext uri="{BB962C8B-B14F-4D97-AF65-F5344CB8AC3E}">
        <p14:creationId xmlns:p14="http://schemas.microsoft.com/office/powerpoint/2010/main" val="1008996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1D33A27-D9FA-44DF-A37F-FE9C82857D86}" type="slidenum">
              <a:rPr lang="en-US" altLang="en-US" smtClean="0">
                <a:solidFill>
                  <a:srgbClr val="000000"/>
                </a:solidFill>
              </a:rPr>
              <a:pPr/>
              <a:t>24</a:t>
            </a:fld>
            <a:endParaRPr lang="en-US" altLang="en-US" smtClean="0">
              <a:solidFill>
                <a:srgbClr val="000000"/>
              </a:solidFill>
            </a:endParaRPr>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b="1" smtClean="0"/>
              <a:t>As an interim measure, communities may want to adopt what are called circuit breakers to lessen displacement of long-term residents living on fixed incomes – but without imposing an undue burden on other property owners.</a:t>
            </a:r>
          </a:p>
          <a:p>
            <a:pPr eaLnBrk="1" hangingPunct="1"/>
            <a:endParaRPr lang="en-US" altLang="en-US" b="1" smtClean="0"/>
          </a:p>
        </p:txBody>
      </p:sp>
    </p:spTree>
    <p:extLst>
      <p:ext uri="{BB962C8B-B14F-4D97-AF65-F5344CB8AC3E}">
        <p14:creationId xmlns:p14="http://schemas.microsoft.com/office/powerpoint/2010/main" val="2977252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D72873D-4A35-4E32-9ED2-0E87550F5796}" type="slidenum">
              <a:rPr lang="en-US" altLang="en-US" smtClean="0">
                <a:solidFill>
                  <a:srgbClr val="000000"/>
                </a:solidFill>
              </a:rPr>
              <a:pPr/>
              <a:t>25</a:t>
            </a:fld>
            <a:endParaRPr lang="en-US" altLang="en-US" smtClean="0">
              <a:solidFill>
                <a:srgbClr val="000000"/>
              </a:solidFill>
            </a:endParaRPr>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altLang="en-US" b="1" smtClean="0"/>
              <a:t>Under this type of program, the property owner would be required to make an annual property tax payment based on household income and an affordability formula. The amount owed that is not paid would accrue as a lien on the property (possibly subject to an interest charge). The total accrued amount of unpaid property taxes would be paid to the community at the time the property is sold or when transferred to heirs. </a:t>
            </a:r>
          </a:p>
        </p:txBody>
      </p:sp>
    </p:spTree>
    <p:extLst>
      <p:ext uri="{BB962C8B-B14F-4D97-AF65-F5344CB8AC3E}">
        <p14:creationId xmlns:p14="http://schemas.microsoft.com/office/powerpoint/2010/main" val="260624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39A690-3E4D-4227-A551-00B82AC05B2D}" type="slidenum">
              <a:rPr lang="en-US" altLang="en-US" smtClean="0">
                <a:solidFill>
                  <a:srgbClr val="000000"/>
                </a:solidFill>
              </a:rPr>
              <a:pPr/>
              <a:t>26</a:t>
            </a:fld>
            <a:endParaRPr lang="en-US" altLang="en-US" smtClean="0">
              <a:solidFill>
                <a:srgbClr val="000000"/>
              </a:solidFill>
            </a:endParaRPr>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b="1" smtClean="0"/>
              <a:t>Where commercial buildings are concerned, the impact of a move to the taxation of land values is similar : </a:t>
            </a:r>
          </a:p>
          <a:p>
            <a:pPr eaLnBrk="1" hangingPunct="1"/>
            <a:endParaRPr lang="en-US" altLang="en-US" b="1" smtClean="0"/>
          </a:p>
          <a:p>
            <a:pPr eaLnBrk="1" hangingPunct="1"/>
            <a:endParaRPr lang="en-US" altLang="en-US" smtClean="0"/>
          </a:p>
        </p:txBody>
      </p:sp>
    </p:spTree>
    <p:extLst>
      <p:ext uri="{BB962C8B-B14F-4D97-AF65-F5344CB8AC3E}">
        <p14:creationId xmlns:p14="http://schemas.microsoft.com/office/powerpoint/2010/main" val="2546456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29D5BED-F70D-4AF1-9F88-8E684B7C32B8}" type="slidenum">
              <a:rPr lang="en-US" altLang="en-US" smtClean="0">
                <a:solidFill>
                  <a:srgbClr val="000000"/>
                </a:solidFill>
              </a:rPr>
              <a:pPr/>
              <a:t>27</a:t>
            </a:fld>
            <a:endParaRPr lang="en-US" altLang="en-US" smtClean="0">
              <a:solidFill>
                <a:srgbClr val="000000"/>
              </a:solidFill>
            </a:endParaRPr>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altLang="en-US" b="1" smtClean="0"/>
              <a:t>Low-rise buildings on very valuable downtown locations will pay higher property taxes, as will vacant lots and surface parking lots. Properties that include significant excess land are also likely to pay more. Conversely, buildings that reflect the highest, best use of the location will often experience significant drops in their property tax bill. </a:t>
            </a:r>
          </a:p>
          <a:p>
            <a:pPr eaLnBrk="1" hangingPunct="1"/>
            <a:endParaRPr lang="en-US" altLang="en-US" b="1" smtClean="0"/>
          </a:p>
          <a:p>
            <a:pPr eaLnBrk="1" hangingPunct="1"/>
            <a:endParaRPr lang="en-US" altLang="en-US" smtClean="0"/>
          </a:p>
        </p:txBody>
      </p:sp>
    </p:spTree>
    <p:extLst>
      <p:ext uri="{BB962C8B-B14F-4D97-AF65-F5344CB8AC3E}">
        <p14:creationId xmlns:p14="http://schemas.microsoft.com/office/powerpoint/2010/main" val="478210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1E6890B-D5A9-4511-AC8A-9A900E1BDF73}" type="slidenum">
              <a:rPr lang="en-US" altLang="en-US" smtClean="0">
                <a:solidFill>
                  <a:srgbClr val="000000"/>
                </a:solidFill>
              </a:rPr>
              <a:pPr/>
              <a:t>28</a:t>
            </a:fld>
            <a:endParaRPr lang="en-US" altLang="en-US" smtClean="0">
              <a:solidFill>
                <a:srgbClr val="000000"/>
              </a:solidFill>
            </a:endParaRPr>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altLang="en-US" b="1" smtClean="0"/>
              <a:t>Looking at our economic and social history, we conclude that the long referred to “tragedy of the commons” is our failure to publicly capture the rental value of our lands. I close this lesson with observations from two economics professors who throughout their entire academic careers have supported the full taxation of land’s rental value – Nicolaus Tideman, at Virginia Polytechnic Institute and Mason Gaffney, a long-time professor at the University of California Riverside.  </a:t>
            </a:r>
          </a:p>
        </p:txBody>
      </p:sp>
    </p:spTree>
    <p:extLst>
      <p:ext uri="{BB962C8B-B14F-4D97-AF65-F5344CB8AC3E}">
        <p14:creationId xmlns:p14="http://schemas.microsoft.com/office/powerpoint/2010/main" val="17355596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72BAEEA-916E-4E00-BA06-B5FC42F89597}" type="slidenum">
              <a:rPr lang="en-US" altLang="en-US" smtClean="0">
                <a:solidFill>
                  <a:srgbClr val="000000"/>
                </a:solidFill>
              </a:rPr>
              <a:pPr/>
              <a:t>29</a:t>
            </a:fld>
            <a:endParaRPr lang="en-US" altLang="en-US" smtClean="0">
              <a:solidFill>
                <a:srgbClr val="000000"/>
              </a:solidFill>
            </a:endParaRPr>
          </a:p>
        </p:txBody>
      </p:sp>
      <p:sp>
        <p:nvSpPr>
          <p:cNvPr id="61443" name="Rectangle 2"/>
          <p:cNvSpPr>
            <a:spLocks noRot="1" noChangeArrowheads="1" noTextEdit="1"/>
          </p:cNvSpPr>
          <p:nvPr>
            <p:ph type="sldImg"/>
          </p:nvPr>
        </p:nvSpPr>
        <p:spPr>
          <a:xfrm>
            <a:off x="1146175" y="687388"/>
            <a:ext cx="4567238" cy="3425825"/>
          </a:xfrm>
          <a:ln/>
        </p:spPr>
      </p:sp>
      <p:sp>
        <p:nvSpPr>
          <p:cNvPr id="61444" name="Rectangle 3"/>
          <p:cNvSpPr>
            <a:spLocks noGrp="1" noChangeArrowheads="1"/>
          </p:cNvSpPr>
          <p:nvPr>
            <p:ph type="body" idx="1"/>
          </p:nvPr>
        </p:nvSpPr>
        <p:spPr>
          <a:xfrm>
            <a:off x="914400" y="4343400"/>
            <a:ext cx="5029200" cy="4113213"/>
          </a:xfrm>
          <a:noFill/>
        </p:spPr>
        <p:txBody>
          <a:bodyPr/>
          <a:lstStyle/>
          <a:p>
            <a:pPr>
              <a:spcBef>
                <a:spcPct val="0"/>
              </a:spcBef>
            </a:pPr>
            <a:r>
              <a:rPr lang="en-US" altLang="en-US" b="1" smtClean="0"/>
              <a:t>Professor Nicolaus Tideman makes the argument: </a:t>
            </a:r>
          </a:p>
        </p:txBody>
      </p:sp>
    </p:spTree>
    <p:extLst>
      <p:ext uri="{BB962C8B-B14F-4D97-AF65-F5344CB8AC3E}">
        <p14:creationId xmlns:p14="http://schemas.microsoft.com/office/powerpoint/2010/main" val="1958752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A589048-DE71-44A2-AF81-2068AF5CFE0B}" type="slidenum">
              <a:rPr lang="en-US" altLang="en-US" smtClean="0">
                <a:solidFill>
                  <a:srgbClr val="000000"/>
                </a:solidFill>
              </a:rPr>
              <a:pPr/>
              <a:t>3</a:t>
            </a:fld>
            <a:endParaRPr lang="en-US" altLang="en-US" smtClean="0">
              <a:solidFill>
                <a:srgbClr val="000000"/>
              </a:solidFill>
            </a:endParaRPr>
          </a:p>
        </p:txBody>
      </p:sp>
      <p:sp>
        <p:nvSpPr>
          <p:cNvPr id="8195" name="Rectangle 2"/>
          <p:cNvSpPr>
            <a:spLocks noRo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34937415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7E822EB-9DE5-4866-B841-FD0615E01833}" type="slidenum">
              <a:rPr lang="en-US" altLang="en-US" smtClean="0">
                <a:solidFill>
                  <a:srgbClr val="000000"/>
                </a:solidFill>
              </a:rPr>
              <a:pPr/>
              <a:t>30</a:t>
            </a:fld>
            <a:endParaRPr lang="en-US" altLang="en-US" smtClean="0">
              <a:solidFill>
                <a:srgbClr val="000000"/>
              </a:solidFill>
            </a:endParaRPr>
          </a:p>
        </p:txBody>
      </p:sp>
      <p:sp>
        <p:nvSpPr>
          <p:cNvPr id="63491" name="Rectangle 2"/>
          <p:cNvSpPr>
            <a:spLocks noRot="1" noChangeArrowheads="1" noTextEdit="1"/>
          </p:cNvSpPr>
          <p:nvPr>
            <p:ph type="sldImg"/>
          </p:nvPr>
        </p:nvSpPr>
        <p:spPr>
          <a:xfrm>
            <a:off x="1146175" y="687388"/>
            <a:ext cx="4567238" cy="3425825"/>
          </a:xfrm>
          <a:ln/>
        </p:spPr>
      </p:sp>
      <p:sp>
        <p:nvSpPr>
          <p:cNvPr id="63492" name="Rectangle 3"/>
          <p:cNvSpPr>
            <a:spLocks noGrp="1" noChangeArrowheads="1"/>
          </p:cNvSpPr>
          <p:nvPr>
            <p:ph type="body" idx="1"/>
          </p:nvPr>
        </p:nvSpPr>
        <p:spPr>
          <a:xfrm>
            <a:off x="914400" y="4343400"/>
            <a:ext cx="5029200" cy="4113213"/>
          </a:xfrm>
          <a:noFill/>
        </p:spPr>
        <p:txBody>
          <a:bodyPr/>
          <a:lstStyle/>
          <a:p>
            <a:pPr>
              <a:spcBef>
                <a:spcPct val="0"/>
              </a:spcBef>
            </a:pPr>
            <a:r>
              <a:rPr lang="en-US" altLang="en-US" b="1" smtClean="0"/>
              <a:t>“A very important effect of taxing land is the opportunity it provides for removing non-neutral taxes such as those on improvements. This is highly stimulative of development. A related stimulative opportunity that is created by taxing land is the opportunity to provide services such as water, sewerage and electricity at marginal cost.”</a:t>
            </a:r>
          </a:p>
        </p:txBody>
      </p:sp>
    </p:spTree>
    <p:extLst>
      <p:ext uri="{BB962C8B-B14F-4D97-AF65-F5344CB8AC3E}">
        <p14:creationId xmlns:p14="http://schemas.microsoft.com/office/powerpoint/2010/main" val="42499671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456260-4B77-4648-87EF-0A5BF4988FE9}" type="slidenum">
              <a:rPr lang="en-US" altLang="en-US" smtClean="0">
                <a:solidFill>
                  <a:srgbClr val="000000"/>
                </a:solidFill>
              </a:rPr>
              <a:pPr/>
              <a:t>31</a:t>
            </a:fld>
            <a:endParaRPr lang="en-US" altLang="en-US" smtClean="0">
              <a:solidFill>
                <a:srgbClr val="000000"/>
              </a:solidFill>
            </a:endParaRPr>
          </a:p>
        </p:txBody>
      </p:sp>
      <p:sp>
        <p:nvSpPr>
          <p:cNvPr id="65539" name="Rectangle 2"/>
          <p:cNvSpPr>
            <a:spLocks noRot="1" noChangeArrowheads="1" noTextEdit="1"/>
          </p:cNvSpPr>
          <p:nvPr>
            <p:ph type="sldImg"/>
          </p:nvPr>
        </p:nvSpPr>
        <p:spPr>
          <a:xfrm>
            <a:off x="1146175" y="687388"/>
            <a:ext cx="4567238" cy="3425825"/>
          </a:xfrm>
          <a:ln/>
        </p:spPr>
      </p:sp>
      <p:sp>
        <p:nvSpPr>
          <p:cNvPr id="65540" name="Rectangle 3"/>
          <p:cNvSpPr>
            <a:spLocks noGrp="1" noChangeArrowheads="1"/>
          </p:cNvSpPr>
          <p:nvPr>
            <p:ph type="body" idx="1"/>
          </p:nvPr>
        </p:nvSpPr>
        <p:spPr>
          <a:xfrm>
            <a:off x="914400" y="4343400"/>
            <a:ext cx="5029200" cy="4113213"/>
          </a:xfrm>
          <a:noFill/>
        </p:spPr>
        <p:txBody>
          <a:bodyPr/>
          <a:lstStyle/>
          <a:p>
            <a:pPr eaLnBrk="1" hangingPunct="1"/>
            <a:r>
              <a:rPr lang="en-US" altLang="en-US" b="1" smtClean="0"/>
              <a:t>Mason Gaffney adds:</a:t>
            </a:r>
          </a:p>
        </p:txBody>
      </p:sp>
    </p:spTree>
    <p:extLst>
      <p:ext uri="{BB962C8B-B14F-4D97-AF65-F5344CB8AC3E}">
        <p14:creationId xmlns:p14="http://schemas.microsoft.com/office/powerpoint/2010/main" val="22202757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F49E7A9-1761-40FA-B412-5C6C80467C92}" type="slidenum">
              <a:rPr lang="en-US" altLang="en-US" smtClean="0">
                <a:solidFill>
                  <a:srgbClr val="000000"/>
                </a:solidFill>
              </a:rPr>
              <a:pPr/>
              <a:t>32</a:t>
            </a:fld>
            <a:endParaRPr lang="en-US" altLang="en-US" smtClean="0">
              <a:solidFill>
                <a:srgbClr val="000000"/>
              </a:solidFill>
            </a:endParaRPr>
          </a:p>
        </p:txBody>
      </p:sp>
      <p:sp>
        <p:nvSpPr>
          <p:cNvPr id="67587" name="Rectangle 2"/>
          <p:cNvSpPr>
            <a:spLocks noRot="1" noChangeArrowheads="1" noTextEdit="1"/>
          </p:cNvSpPr>
          <p:nvPr>
            <p:ph type="sldImg"/>
          </p:nvPr>
        </p:nvSpPr>
        <p:spPr>
          <a:xfrm>
            <a:off x="1146175" y="687388"/>
            <a:ext cx="4567238" cy="3425825"/>
          </a:xfrm>
          <a:ln/>
        </p:spPr>
      </p:sp>
      <p:sp>
        <p:nvSpPr>
          <p:cNvPr id="67588" name="Rectangle 3"/>
          <p:cNvSpPr>
            <a:spLocks noGrp="1" noChangeArrowheads="1"/>
          </p:cNvSpPr>
          <p:nvPr>
            <p:ph type="body" idx="1"/>
          </p:nvPr>
        </p:nvSpPr>
        <p:spPr>
          <a:xfrm>
            <a:off x="914400" y="4343400"/>
            <a:ext cx="5029200" cy="4113213"/>
          </a:xfrm>
          <a:noFill/>
        </p:spPr>
        <p:txBody>
          <a:bodyPr/>
          <a:lstStyle/>
          <a:p>
            <a:pPr eaLnBrk="1" hangingPunct="1"/>
            <a:r>
              <a:rPr lang="en-US" altLang="en-US" b="1" smtClean="0"/>
              <a:t>“The unique, remarkable quality of a property tax based on land ex buildings is that you may raise the rate with no fear of driving away business, construction, people, jobs, or capital! You certainly will not drive away the land. ...”</a:t>
            </a:r>
          </a:p>
          <a:p>
            <a:pPr eaLnBrk="1" hangingPunct="1"/>
            <a:endParaRPr lang="en-US" altLang="en-US" b="1" smtClean="0"/>
          </a:p>
          <a:p>
            <a:pPr eaLnBrk="1" hangingPunct="1"/>
            <a:endParaRPr lang="en-US" altLang="en-US" smtClean="0"/>
          </a:p>
        </p:txBody>
      </p:sp>
    </p:spTree>
    <p:extLst>
      <p:ext uri="{BB962C8B-B14F-4D97-AF65-F5344CB8AC3E}">
        <p14:creationId xmlns:p14="http://schemas.microsoft.com/office/powerpoint/2010/main" val="7981064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D7EE739-A8E4-4CE0-AE91-7DA1956C2DA7}" type="slidenum">
              <a:rPr lang="en-US" altLang="en-US" smtClean="0">
                <a:solidFill>
                  <a:srgbClr val="000000"/>
                </a:solidFill>
              </a:rPr>
              <a:pPr/>
              <a:t>33</a:t>
            </a:fld>
            <a:endParaRPr lang="en-US" altLang="en-US" smtClean="0">
              <a:solidFill>
                <a:srgbClr val="000000"/>
              </a:solidFill>
            </a:endParaRPr>
          </a:p>
        </p:txBody>
      </p:sp>
      <p:sp>
        <p:nvSpPr>
          <p:cNvPr id="69635" name="Rectangle 2"/>
          <p:cNvSpPr>
            <a:spLocks noRot="1" noChangeArrowheads="1" noTextEdit="1"/>
          </p:cNvSpPr>
          <p:nvPr>
            <p:ph type="sldImg"/>
          </p:nvPr>
        </p:nvSpPr>
        <p:spPr>
          <a:xfrm>
            <a:off x="1146175" y="687388"/>
            <a:ext cx="4567238" cy="3425825"/>
          </a:xfrm>
          <a:ln/>
        </p:spPr>
      </p:sp>
      <p:sp>
        <p:nvSpPr>
          <p:cNvPr id="69636" name="Rectangle 3"/>
          <p:cNvSpPr>
            <a:spLocks noGrp="1" noChangeArrowheads="1"/>
          </p:cNvSpPr>
          <p:nvPr>
            <p:ph type="body" idx="1"/>
          </p:nvPr>
        </p:nvSpPr>
        <p:spPr>
          <a:xfrm>
            <a:off x="914400" y="4343400"/>
            <a:ext cx="5029200" cy="4113213"/>
          </a:xfrm>
          <a:noFill/>
        </p:spPr>
        <p:txBody>
          <a:bodyPr/>
          <a:lstStyle/>
          <a:p>
            <a:pPr eaLnBrk="1" hangingPunct="1"/>
            <a:r>
              <a:rPr lang="en-US" altLang="en-US" b="1" smtClean="0"/>
              <a:t>“However high the tax rate, not one square foot of it will put on a track shoe and hop out of town. The only bad thing to say about this tax's incentive effects is that it stimulates revitalization, and makes jobs. If some people think that is bad, maybe this attitude is the problem.”</a:t>
            </a:r>
          </a:p>
          <a:p>
            <a:pPr eaLnBrk="1" hangingPunct="1"/>
            <a:endParaRPr lang="en-US" altLang="en-US" b="1" smtClean="0"/>
          </a:p>
          <a:p>
            <a:pPr eaLnBrk="1" hangingPunct="1"/>
            <a:endParaRPr lang="en-US" altLang="en-US" smtClean="0"/>
          </a:p>
        </p:txBody>
      </p:sp>
    </p:spTree>
    <p:extLst>
      <p:ext uri="{BB962C8B-B14F-4D97-AF65-F5344CB8AC3E}">
        <p14:creationId xmlns:p14="http://schemas.microsoft.com/office/powerpoint/2010/main" val="11524356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6352EB-A769-4223-B7E7-0B64F3F6B6AE}" type="slidenum">
              <a:rPr lang="en-US" altLang="en-US" smtClean="0"/>
              <a:pPr/>
              <a:t>34</a:t>
            </a:fld>
            <a:endParaRPr lang="en-US" altLang="en-US" smtClean="0"/>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77287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7782DD-9DBD-499B-B8A4-77757E015014}" type="slidenum">
              <a:rPr lang="en-US" altLang="en-US" smtClean="0">
                <a:solidFill>
                  <a:srgbClr val="000000"/>
                </a:solidFill>
              </a:rPr>
              <a:pPr/>
              <a:t>4</a:t>
            </a:fld>
            <a:endParaRPr lang="en-US" altLang="en-US" smtClean="0">
              <a:solidFill>
                <a:srgbClr val="000000"/>
              </a:solidFill>
            </a:endParaRPr>
          </a:p>
        </p:txBody>
      </p:sp>
      <p:sp>
        <p:nvSpPr>
          <p:cNvPr id="10243" name="Rectangle 2"/>
          <p:cNvSpPr>
            <a:spLocks noRo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b="1" smtClean="0"/>
              <a:t>Henry George’s great contribution to moral philosophy is his defense of the principle that the earth is the equal birthright of all persons. He then had to address the practical matter of how best to achieve equal access – that is, equality of opportunity --  under the laws of a society.</a:t>
            </a:r>
          </a:p>
          <a:p>
            <a:pPr eaLnBrk="1" hangingPunct="1"/>
            <a:endParaRPr lang="en-US" altLang="en-US" b="1" smtClean="0"/>
          </a:p>
        </p:txBody>
      </p:sp>
    </p:spTree>
    <p:extLst>
      <p:ext uri="{BB962C8B-B14F-4D97-AF65-F5344CB8AC3E}">
        <p14:creationId xmlns:p14="http://schemas.microsoft.com/office/powerpoint/2010/main" val="2735041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2DC75FF-57B9-42C9-994F-7FBF048B95E0}" type="slidenum">
              <a:rPr lang="en-US" altLang="en-US" smtClean="0">
                <a:solidFill>
                  <a:srgbClr val="000000"/>
                </a:solidFill>
              </a:rPr>
              <a:pPr/>
              <a:t>5</a:t>
            </a:fld>
            <a:endParaRPr lang="en-US" altLang="en-US" smtClean="0">
              <a:solidFill>
                <a:srgbClr val="000000"/>
              </a:solidFill>
            </a:endParaRPr>
          </a:p>
        </p:txBody>
      </p:sp>
      <p:sp>
        <p:nvSpPr>
          <p:cNvPr id="12291" name="Rectangle 2"/>
          <p:cNvSpPr>
            <a:spLocks noRo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US" altLang="en-US" b="1" smtClean="0"/>
              <a:t>To Henry George and the many people who embraced the same principle, the solution was deceptively simple. The rental value of land increased over time as population grew and freely-accessible land disappeared. All society had to do – through the instrument of government – was to collect this rent fund to pay for the costs of government, for public goods and services and – potentially – distribute a residual to citizens as an income supplement.</a:t>
            </a:r>
          </a:p>
          <a:p>
            <a:pPr eaLnBrk="1" hangingPunct="1"/>
            <a:endParaRPr lang="en-US" altLang="en-US" b="1" smtClean="0"/>
          </a:p>
        </p:txBody>
      </p:sp>
    </p:spTree>
    <p:extLst>
      <p:ext uri="{BB962C8B-B14F-4D97-AF65-F5344CB8AC3E}">
        <p14:creationId xmlns:p14="http://schemas.microsoft.com/office/powerpoint/2010/main" val="550336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55D350D-BAE1-4E08-A375-F40DC27A422F}" type="slidenum">
              <a:rPr lang="en-US" altLang="en-US" smtClean="0">
                <a:solidFill>
                  <a:srgbClr val="000000"/>
                </a:solidFill>
              </a:rPr>
              <a:pPr/>
              <a:t>6</a:t>
            </a:fld>
            <a:endParaRPr lang="en-US" altLang="en-US" smtClean="0">
              <a:solidFill>
                <a:srgbClr val="000000"/>
              </a:solidFill>
            </a:endParaRPr>
          </a:p>
        </p:txBody>
      </p:sp>
      <p:sp>
        <p:nvSpPr>
          <p:cNvPr id="14339" name="Rectangle 2"/>
          <p:cNvSpPr>
            <a:spLocks noRo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altLang="en-US" b="1" smtClean="0"/>
              <a:t>To George, the solution was nothing more than common sense. And, as Henry George and some of his allies argued, what was being called by many as the “Single Tax” was not a tax all but a common fund the collection of which justice required. </a:t>
            </a:r>
          </a:p>
        </p:txBody>
      </p:sp>
    </p:spTree>
    <p:extLst>
      <p:ext uri="{BB962C8B-B14F-4D97-AF65-F5344CB8AC3E}">
        <p14:creationId xmlns:p14="http://schemas.microsoft.com/office/powerpoint/2010/main" val="2135318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D960A93-C890-4171-A9FD-EA577BBA736C}" type="slidenum">
              <a:rPr lang="en-US" altLang="en-US" smtClean="0">
                <a:solidFill>
                  <a:srgbClr val="000000"/>
                </a:solidFill>
              </a:rPr>
              <a:pPr/>
              <a:t>7</a:t>
            </a:fld>
            <a:endParaRPr lang="en-US" altLang="en-US" smtClean="0">
              <a:solidFill>
                <a:srgbClr val="000000"/>
              </a:solidFill>
            </a:endParaRPr>
          </a:p>
        </p:txBody>
      </p:sp>
      <p:sp>
        <p:nvSpPr>
          <p:cNvPr id="16387" name="Rectangle 2"/>
          <p:cNvSpPr>
            <a:spLocks noRo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US" altLang="en-US" b="1" smtClean="0"/>
              <a:t>Of course, to those who controlled most of the land and natural resources around the globe, the proposal went to the heart of their longstanding privileges and had to be discredited and opposed.</a:t>
            </a:r>
          </a:p>
        </p:txBody>
      </p:sp>
    </p:spTree>
    <p:extLst>
      <p:ext uri="{BB962C8B-B14F-4D97-AF65-F5344CB8AC3E}">
        <p14:creationId xmlns:p14="http://schemas.microsoft.com/office/powerpoint/2010/main" val="3033037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03ED34C-BF9B-4BE8-B57B-38E8C8D37255}" type="slidenum">
              <a:rPr lang="en-US" altLang="en-US" smtClean="0">
                <a:solidFill>
                  <a:srgbClr val="000000"/>
                </a:solidFill>
              </a:rPr>
              <a:pPr/>
              <a:t>8</a:t>
            </a:fld>
            <a:endParaRPr lang="en-US" altLang="en-US" smtClean="0">
              <a:solidFill>
                <a:srgbClr val="000000"/>
              </a:solidFill>
            </a:endParaRPr>
          </a:p>
        </p:txBody>
      </p:sp>
      <p:sp>
        <p:nvSpPr>
          <p:cNvPr id="18435" name="Rectangle 2"/>
          <p:cNvSpPr>
            <a:spLocks noRo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altLang="en-US" b="1" smtClean="0"/>
              <a:t>In the years prior to the First World War, Californians committed to adoption of the Single Tax on land’s rental values succeeded in getting the measure on the ballot several years in succession. California’s large landowners vigorously opposed the effort and managed to put enough fear in the minds of voters to defeat the reform measure.</a:t>
            </a:r>
          </a:p>
        </p:txBody>
      </p:sp>
    </p:spTree>
    <p:extLst>
      <p:ext uri="{BB962C8B-B14F-4D97-AF65-F5344CB8AC3E}">
        <p14:creationId xmlns:p14="http://schemas.microsoft.com/office/powerpoint/2010/main" val="3849967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8B996AE-75BA-4684-8F98-277B0453A541}" type="slidenum">
              <a:rPr lang="en-US" altLang="en-US" smtClean="0">
                <a:solidFill>
                  <a:srgbClr val="000000"/>
                </a:solidFill>
              </a:rPr>
              <a:pPr/>
              <a:t>9</a:t>
            </a:fld>
            <a:endParaRPr lang="en-US" altLang="en-US" smtClean="0">
              <a:solidFill>
                <a:srgbClr val="000000"/>
              </a:solidFill>
            </a:endParaRPr>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b="1" smtClean="0"/>
              <a:t>Following the war, some surviving activists who inherited Henry George’s cause as their own decided the best chance of success was to move incrementally. As the second decade of the twentieth century began, a good deal of effort was shifted to working with local governments, and, as an example, to restructure the local taxation of real estate in the City of Pittsburgh, Pennsylvania.</a:t>
            </a:r>
          </a:p>
          <a:p>
            <a:pPr eaLnBrk="1" hangingPunct="1"/>
            <a:endParaRPr lang="en-US" altLang="en-US" b="1" smtClean="0"/>
          </a:p>
        </p:txBody>
      </p:sp>
    </p:spTree>
    <p:extLst>
      <p:ext uri="{BB962C8B-B14F-4D97-AF65-F5344CB8AC3E}">
        <p14:creationId xmlns:p14="http://schemas.microsoft.com/office/powerpoint/2010/main" val="42431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C18D27C-081A-4B12-9284-B09EC158A028}" type="slidenum">
              <a:rPr lang="en-US" altLang="en-US"/>
              <a:pPr>
                <a:defRPr/>
              </a:pPr>
              <a:t>‹#›</a:t>
            </a:fld>
            <a:endParaRPr lang="en-US" altLang="en-US"/>
          </a:p>
        </p:txBody>
      </p:sp>
    </p:spTree>
    <p:extLst>
      <p:ext uri="{BB962C8B-B14F-4D97-AF65-F5344CB8AC3E}">
        <p14:creationId xmlns:p14="http://schemas.microsoft.com/office/powerpoint/2010/main" val="1618534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3FC4814-851F-415C-8C12-A8E3898241B3}" type="slidenum">
              <a:rPr lang="en-US" altLang="en-US"/>
              <a:pPr>
                <a:defRPr/>
              </a:pPr>
              <a:t>‹#›</a:t>
            </a:fld>
            <a:endParaRPr lang="en-US" altLang="en-US"/>
          </a:p>
        </p:txBody>
      </p:sp>
    </p:spTree>
    <p:extLst>
      <p:ext uri="{BB962C8B-B14F-4D97-AF65-F5344CB8AC3E}">
        <p14:creationId xmlns:p14="http://schemas.microsoft.com/office/powerpoint/2010/main" val="1111689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4A62B7C-D216-4679-8401-2AAF61DA5DD3}" type="slidenum">
              <a:rPr lang="en-US" altLang="en-US"/>
              <a:pPr>
                <a:defRPr/>
              </a:pPr>
              <a:t>‹#›</a:t>
            </a:fld>
            <a:endParaRPr lang="en-US" altLang="en-US"/>
          </a:p>
        </p:txBody>
      </p:sp>
    </p:spTree>
    <p:extLst>
      <p:ext uri="{BB962C8B-B14F-4D97-AF65-F5344CB8AC3E}">
        <p14:creationId xmlns:p14="http://schemas.microsoft.com/office/powerpoint/2010/main" val="2064205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54FBFC4-A48F-43EA-A867-462BBAA5B007}" type="slidenum">
              <a:rPr lang="en-US" altLang="en-US"/>
              <a:pPr>
                <a:defRPr/>
              </a:pPr>
              <a:t>‹#›</a:t>
            </a:fld>
            <a:endParaRPr lang="en-US" altLang="en-US"/>
          </a:p>
        </p:txBody>
      </p:sp>
    </p:spTree>
    <p:extLst>
      <p:ext uri="{BB962C8B-B14F-4D97-AF65-F5344CB8AC3E}">
        <p14:creationId xmlns:p14="http://schemas.microsoft.com/office/powerpoint/2010/main" val="2450564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A8EBCC-AC5F-4D0D-A7D7-AB24DB932DB2}" type="slidenum">
              <a:rPr lang="en-US" altLang="en-US"/>
              <a:pPr>
                <a:defRPr/>
              </a:pPr>
              <a:t>‹#›</a:t>
            </a:fld>
            <a:endParaRPr lang="en-US" altLang="en-US"/>
          </a:p>
        </p:txBody>
      </p:sp>
    </p:spTree>
    <p:extLst>
      <p:ext uri="{BB962C8B-B14F-4D97-AF65-F5344CB8AC3E}">
        <p14:creationId xmlns:p14="http://schemas.microsoft.com/office/powerpoint/2010/main" val="3807256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4BDB376-4048-45A7-A6A3-019D7EDFF112}" type="slidenum">
              <a:rPr lang="en-US" altLang="en-US"/>
              <a:pPr>
                <a:defRPr/>
              </a:pPr>
              <a:t>‹#›</a:t>
            </a:fld>
            <a:endParaRPr lang="en-US" altLang="en-US"/>
          </a:p>
        </p:txBody>
      </p:sp>
    </p:spTree>
    <p:extLst>
      <p:ext uri="{BB962C8B-B14F-4D97-AF65-F5344CB8AC3E}">
        <p14:creationId xmlns:p14="http://schemas.microsoft.com/office/powerpoint/2010/main" val="1621098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63A1033-35C3-4A95-B386-83D81D2032BF}" type="slidenum">
              <a:rPr lang="en-US" altLang="en-US"/>
              <a:pPr>
                <a:defRPr/>
              </a:pPr>
              <a:t>‹#›</a:t>
            </a:fld>
            <a:endParaRPr lang="en-US" altLang="en-US"/>
          </a:p>
        </p:txBody>
      </p:sp>
    </p:spTree>
    <p:extLst>
      <p:ext uri="{BB962C8B-B14F-4D97-AF65-F5344CB8AC3E}">
        <p14:creationId xmlns:p14="http://schemas.microsoft.com/office/powerpoint/2010/main" val="18554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492B31D8-D406-491D-B8D2-2C6F237EB327}" type="slidenum">
              <a:rPr lang="en-US" altLang="en-US"/>
              <a:pPr>
                <a:defRPr/>
              </a:pPr>
              <a:t>‹#›</a:t>
            </a:fld>
            <a:endParaRPr lang="en-US" altLang="en-US"/>
          </a:p>
        </p:txBody>
      </p:sp>
    </p:spTree>
    <p:extLst>
      <p:ext uri="{BB962C8B-B14F-4D97-AF65-F5344CB8AC3E}">
        <p14:creationId xmlns:p14="http://schemas.microsoft.com/office/powerpoint/2010/main" val="3453096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071467F-827B-46E3-8849-49D236395CCA}" type="slidenum">
              <a:rPr lang="en-US" altLang="en-US"/>
              <a:pPr>
                <a:defRPr/>
              </a:pPr>
              <a:t>‹#›</a:t>
            </a:fld>
            <a:endParaRPr lang="en-US" altLang="en-US"/>
          </a:p>
        </p:txBody>
      </p:sp>
    </p:spTree>
    <p:extLst>
      <p:ext uri="{BB962C8B-B14F-4D97-AF65-F5344CB8AC3E}">
        <p14:creationId xmlns:p14="http://schemas.microsoft.com/office/powerpoint/2010/main" val="2248261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7523D862-88D0-4514-981C-8987FEAB56CD}" type="slidenum">
              <a:rPr lang="en-US" altLang="en-US"/>
              <a:pPr>
                <a:defRPr/>
              </a:pPr>
              <a:t>‹#›</a:t>
            </a:fld>
            <a:endParaRPr lang="en-US" altLang="en-US"/>
          </a:p>
        </p:txBody>
      </p:sp>
    </p:spTree>
    <p:extLst>
      <p:ext uri="{BB962C8B-B14F-4D97-AF65-F5344CB8AC3E}">
        <p14:creationId xmlns:p14="http://schemas.microsoft.com/office/powerpoint/2010/main" val="722388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16387C0-2E03-4E34-8BAA-E58037FE1103}" type="slidenum">
              <a:rPr lang="en-US" altLang="en-US"/>
              <a:pPr>
                <a:defRPr/>
              </a:pPr>
              <a:t>‹#›</a:t>
            </a:fld>
            <a:endParaRPr lang="en-US" altLang="en-US"/>
          </a:p>
        </p:txBody>
      </p:sp>
    </p:spTree>
    <p:extLst>
      <p:ext uri="{BB962C8B-B14F-4D97-AF65-F5344CB8AC3E}">
        <p14:creationId xmlns:p14="http://schemas.microsoft.com/office/powerpoint/2010/main" val="644643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09C83B3-1B61-4D27-8221-D47F4D6F4A86}" type="slidenum">
              <a:rPr lang="en-US" altLang="en-US"/>
              <a:pPr>
                <a:defRPr/>
              </a:pPr>
              <a:t>‹#›</a:t>
            </a:fld>
            <a:endParaRPr lang="en-US" altLang="en-US"/>
          </a:p>
        </p:txBody>
      </p:sp>
    </p:spTree>
    <p:extLst>
      <p:ext uri="{BB962C8B-B14F-4D97-AF65-F5344CB8AC3E}">
        <p14:creationId xmlns:p14="http://schemas.microsoft.com/office/powerpoint/2010/main" val="4155239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5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75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75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D953D1D-EAB9-4A46-BDBA-2425C08CBF4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27.jpe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17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685800" y="609600"/>
            <a:ext cx="85804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chemeClr val="bg1"/>
                </a:solidFill>
                <a:latin typeface="Rockwell" pitchFamily="18" charset="0"/>
              </a:rPr>
              <a:t>Understanding our Political Economy</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1507" name="Picture 5" descr="Council19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9" descr="ANd9GcQAwPRMycRLpdX9uuH5mLeqt2Vdl2B-5EVSed_3Gnklz0U7_6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3213100"/>
            <a:ext cx="18764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10"/>
          <p:cNvSpPr txBox="1">
            <a:spLocks noChangeArrowheads="1"/>
          </p:cNvSpPr>
          <p:nvPr/>
        </p:nvSpPr>
        <p:spPr bwMode="auto">
          <a:xfrm>
            <a:off x="4067175" y="3716338"/>
            <a:ext cx="955675"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solidFill>
                  <a:srgbClr val="FFFFFF"/>
                </a:solidFill>
              </a:rPr>
              <a:t>Two-Rate</a:t>
            </a:r>
          </a:p>
          <a:p>
            <a:pPr eaLnBrk="1" hangingPunct="1">
              <a:spcBef>
                <a:spcPct val="0"/>
              </a:spcBef>
              <a:buFontTx/>
              <a:buNone/>
            </a:pPr>
            <a:r>
              <a:rPr lang="en-US" altLang="en-US" sz="1400" b="1">
                <a:solidFill>
                  <a:srgbClr val="FFFFFF"/>
                </a:solidFill>
              </a:rPr>
              <a:t>Property</a:t>
            </a:r>
          </a:p>
          <a:p>
            <a:pPr eaLnBrk="1" hangingPunct="1">
              <a:spcBef>
                <a:spcPct val="0"/>
              </a:spcBef>
              <a:buFontTx/>
              <a:buNone/>
            </a:pPr>
            <a:r>
              <a:rPr lang="en-US" altLang="en-US" sz="1400" b="1">
                <a:solidFill>
                  <a:srgbClr val="FFFFFF"/>
                </a:solidFill>
              </a:rPr>
              <a:t>Tax Reform</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555" name="Text Box 3"/>
          <p:cNvSpPr txBox="1">
            <a:spLocks noChangeArrowheads="1"/>
          </p:cNvSpPr>
          <p:nvPr/>
        </p:nvSpPr>
        <p:spPr bwMode="auto">
          <a:xfrm>
            <a:off x="1547813" y="836613"/>
            <a:ext cx="6069012"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q"/>
            </a:pPr>
            <a:r>
              <a:rPr lang="en-US" altLang="en-US" sz="2400">
                <a:solidFill>
                  <a:srgbClr val="000000"/>
                </a:solidFill>
              </a:rPr>
              <a:t> </a:t>
            </a:r>
            <a:r>
              <a:rPr lang="en-US" altLang="en-US" sz="2400" b="1">
                <a:solidFill>
                  <a:srgbClr val="000000"/>
                </a:solidFill>
                <a:latin typeface="Rockwell" pitchFamily="18" charset="0"/>
              </a:rPr>
              <a:t>Introduce a gradual increase in the rate of taxation applied to assessed land values</a:t>
            </a:r>
          </a:p>
          <a:p>
            <a:pPr eaLnBrk="1" hangingPunct="1">
              <a:spcBef>
                <a:spcPct val="0"/>
              </a:spcBef>
              <a:buFont typeface="Wingdings" panose="05000000000000000000" pitchFamily="2" charset="2"/>
              <a:buChar char="q"/>
            </a:pPr>
            <a:r>
              <a:rPr lang="en-US" altLang="en-US" sz="2400" b="1">
                <a:solidFill>
                  <a:srgbClr val="000000"/>
                </a:solidFill>
                <a:latin typeface="Rockwell" pitchFamily="18" charset="0"/>
              </a:rPr>
              <a:t> Simultaneously reducing the rate applied to assessed improvement values</a:t>
            </a:r>
          </a:p>
          <a:p>
            <a:pPr eaLnBrk="1" hangingPunct="1">
              <a:spcBef>
                <a:spcPct val="0"/>
              </a:spcBef>
              <a:buFont typeface="Wingdings" panose="05000000000000000000" pitchFamily="2" charset="2"/>
              <a:buChar char="q"/>
            </a:pPr>
            <a:r>
              <a:rPr lang="en-US" altLang="en-US" sz="2400" b="1">
                <a:solidFill>
                  <a:srgbClr val="000000"/>
                </a:solidFill>
                <a:latin typeface="Rockwell" pitchFamily="18" charset="0"/>
              </a:rPr>
              <a:t> Introduce the changes, if possible, in each taxing jurisdiction (i.e., municipal, county and school district</a:t>
            </a:r>
          </a:p>
          <a:p>
            <a:pPr eaLnBrk="1" hangingPunct="1">
              <a:spcBef>
                <a:spcPct val="0"/>
              </a:spcBef>
              <a:buFont typeface="Wingdings" panose="05000000000000000000" pitchFamily="2" charset="2"/>
              <a:buChar char="q"/>
            </a:pPr>
            <a:r>
              <a:rPr lang="en-US" altLang="en-US" sz="2400" b="1">
                <a:solidFill>
                  <a:srgbClr val="000000"/>
                </a:solidFill>
                <a:latin typeface="Rockwell" pitchFamily="18" charset="0"/>
              </a:rPr>
              <a:t> Either revenue neutral or to raise additional needed revenue</a:t>
            </a:r>
          </a:p>
          <a:p>
            <a:pPr eaLnBrk="1" hangingPunct="1">
              <a:spcBef>
                <a:spcPct val="0"/>
              </a:spcBef>
              <a:buFont typeface="Wingdings" panose="05000000000000000000" pitchFamily="2" charset="2"/>
              <a:buChar char="q"/>
            </a:pPr>
            <a:r>
              <a:rPr lang="en-US" altLang="en-US" sz="2400" b="1">
                <a:solidFill>
                  <a:srgbClr val="000000"/>
                </a:solidFill>
                <a:latin typeface="Rockwell" pitchFamily="18" charset="0"/>
              </a:rPr>
              <a:t> Keep assessments updated based on current market data</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5603" name="Picture 10" descr="tn_ExplorePAHistory-a0m1k9-a_3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3475" y="0"/>
            <a:ext cx="5470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11"/>
          <p:cNvSpPr txBox="1">
            <a:spLocks noChangeArrowheads="1"/>
          </p:cNvSpPr>
          <p:nvPr/>
        </p:nvSpPr>
        <p:spPr bwMode="auto">
          <a:xfrm>
            <a:off x="684213" y="3141663"/>
            <a:ext cx="2244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John K. Tener</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7651" name="Picture 3" descr="henry-george-school-pgh-au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hea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descr="app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836613"/>
            <a:ext cx="7632700" cy="49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1747" name="Picture 6" descr="app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542925"/>
            <a:ext cx="9109075"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7"/>
          <p:cNvSpPr txBox="1">
            <a:spLocks noChangeArrowheads="1"/>
          </p:cNvSpPr>
          <p:nvPr/>
        </p:nvSpPr>
        <p:spPr bwMode="auto">
          <a:xfrm>
            <a:off x="2303463" y="401638"/>
            <a:ext cx="28797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rgbClr val="003366"/>
                </a:solidFill>
                <a:latin typeface="Rockwell" pitchFamily="18" charset="0"/>
              </a:rPr>
              <a:t>Savings: $300</a:t>
            </a:r>
          </a:p>
        </p:txBody>
      </p:sp>
      <p:sp>
        <p:nvSpPr>
          <p:cNvPr id="31749" name="Text Box 8"/>
          <p:cNvSpPr txBox="1">
            <a:spLocks noChangeArrowheads="1"/>
          </p:cNvSpPr>
          <p:nvPr/>
        </p:nvSpPr>
        <p:spPr bwMode="auto">
          <a:xfrm>
            <a:off x="971550" y="5846763"/>
            <a:ext cx="316865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rgbClr val="003366"/>
                </a:solidFill>
                <a:latin typeface="Rockwell" pitchFamily="18" charset="0"/>
              </a:rPr>
              <a:t>Increase</a:t>
            </a:r>
            <a:r>
              <a:rPr lang="en-US" altLang="en-US" sz="3600">
                <a:solidFill>
                  <a:srgbClr val="003366"/>
                </a:solidFill>
                <a:latin typeface="Rockwell" pitchFamily="18" charset="0"/>
              </a:rPr>
              <a:t>: </a:t>
            </a:r>
            <a:r>
              <a:rPr lang="en-US" altLang="en-US" sz="3600" b="1">
                <a:solidFill>
                  <a:srgbClr val="003366"/>
                </a:solidFill>
                <a:latin typeface="Rockwell" pitchFamily="18" charset="0"/>
              </a:rPr>
              <a:t>$300</a:t>
            </a:r>
          </a:p>
        </p:txBody>
      </p:sp>
      <p:sp>
        <p:nvSpPr>
          <p:cNvPr id="31750" name="Text Box 9"/>
          <p:cNvSpPr txBox="1">
            <a:spLocks noChangeArrowheads="1"/>
          </p:cNvSpPr>
          <p:nvPr/>
        </p:nvSpPr>
        <p:spPr bwMode="auto">
          <a:xfrm>
            <a:off x="6503988" y="236538"/>
            <a:ext cx="2066925" cy="124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rgbClr val="003366"/>
                </a:solidFill>
                <a:latin typeface="Rockwell" pitchFamily="18" charset="0"/>
              </a:rPr>
              <a:t>Increase: $150</a:t>
            </a:r>
          </a:p>
        </p:txBody>
      </p:sp>
      <p:sp>
        <p:nvSpPr>
          <p:cNvPr id="31751" name="Text Box 12"/>
          <p:cNvSpPr txBox="1">
            <a:spLocks noChangeArrowheads="1"/>
          </p:cNvSpPr>
          <p:nvPr/>
        </p:nvSpPr>
        <p:spPr bwMode="auto">
          <a:xfrm>
            <a:off x="6011863" y="5903913"/>
            <a:ext cx="2592387"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rgbClr val="003366"/>
                </a:solidFill>
                <a:latin typeface="Rockwell" pitchFamily="18" charset="0"/>
              </a:rPr>
              <a:t>No change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5" descr="a38f17e95889c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AutoShape 17" descr="9k="/>
          <p:cNvSpPr>
            <a:spLocks noChangeAspect="1" noChangeArrowheads="1"/>
          </p:cNvSpPr>
          <p:nvPr/>
        </p:nvSpPr>
        <p:spPr bwMode="auto">
          <a:xfrm>
            <a:off x="3500438" y="2357438"/>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33796" name="Picture 19" descr="Brow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0"/>
            <a:ext cx="381635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20"/>
          <p:cNvSpPr txBox="1">
            <a:spLocks noChangeArrowheads="1"/>
          </p:cNvSpPr>
          <p:nvPr/>
        </p:nvSpPr>
        <p:spPr bwMode="auto">
          <a:xfrm>
            <a:off x="2535238" y="209550"/>
            <a:ext cx="27574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latin typeface="Rockwell" pitchFamily="18" charset="0"/>
              </a:rPr>
              <a:t>The Benefits of Shifting Taxes onto Land Values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161997_108746575825188_2345942_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5850" y="0"/>
            <a:ext cx="5518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3"/>
          <p:cNvSpPr txBox="1">
            <a:spLocks noChangeArrowheads="1"/>
          </p:cNvSpPr>
          <p:nvPr/>
        </p:nvSpPr>
        <p:spPr bwMode="auto">
          <a:xfrm>
            <a:off x="376238" y="3376613"/>
            <a:ext cx="279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C. Lowell Harriss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8"/>
          <p:cNvSpPr txBox="1">
            <a:spLocks noChangeArrowheads="1"/>
          </p:cNvSpPr>
          <p:nvPr/>
        </p:nvSpPr>
        <p:spPr bwMode="auto">
          <a:xfrm>
            <a:off x="1331913" y="1557338"/>
            <a:ext cx="4968875"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en-US" altLang="en-US" sz="2400" b="1">
                <a:solidFill>
                  <a:srgbClr val="000000"/>
                </a:solidFill>
                <a:latin typeface="Rockwell" pitchFamily="18" charset="0"/>
              </a:rPr>
              <a:t>“Heavy taxation of new buildings must stand as a tragically apt example of mankind creating needless obstacles for itself. Cities which urgently need to replace obsolete, decayed, degrading buildings nevertheless put powerful tax impediments in the way of progress. …”</a:t>
            </a:r>
            <a:r>
              <a:rPr lang="en-US" altLang="en-US" sz="2400">
                <a:solidFill>
                  <a:srgbClr val="000000"/>
                </a:solidFill>
              </a:rPr>
              <a:t> </a:t>
            </a:r>
            <a:endParaRPr lang="en-US" altLang="en-US" sz="2400" b="1">
              <a:solidFill>
                <a:srgbClr val="000000"/>
              </a:solidFill>
            </a:endParaRPr>
          </a:p>
          <a:p>
            <a:pPr eaLnBrk="1" hangingPunct="1">
              <a:spcBef>
                <a:spcPct val="0"/>
              </a:spcBef>
              <a:buFontTx/>
              <a:buNone/>
            </a:pPr>
            <a:endParaRPr lang="en-US" altLang="en-US" sz="2400" b="1">
              <a:solidFill>
                <a:srgbClr val="000000"/>
              </a:solidFill>
            </a:endParaRPr>
          </a:p>
        </p:txBody>
      </p:sp>
      <p:pic>
        <p:nvPicPr>
          <p:cNvPr id="37891" name="Picture 12" descr="161997_108746575825188_2345942_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2133600"/>
            <a:ext cx="1679575"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971550" y="1484313"/>
            <a:ext cx="511175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en-US" altLang="en-US" sz="2400" b="1">
                <a:solidFill>
                  <a:srgbClr val="000000"/>
                </a:solidFill>
                <a:latin typeface="Rockwell" pitchFamily="18" charset="0"/>
              </a:rPr>
              <a:t>“At present an owner can keep a resource [land] created by nature (plus governmental outlays for community facilities) from being used, or used to best advantage. The higher land tax would reduce such possibilities.”</a:t>
            </a:r>
            <a:r>
              <a:rPr lang="en-US" altLang="en-US" sz="2400">
                <a:solidFill>
                  <a:srgbClr val="000000"/>
                </a:solidFill>
              </a:rPr>
              <a:t> </a:t>
            </a:r>
            <a:endParaRPr lang="en-US" altLang="en-US" sz="2400" b="1">
              <a:solidFill>
                <a:srgbClr val="000000"/>
              </a:solidFill>
            </a:endParaRPr>
          </a:p>
          <a:p>
            <a:pPr eaLnBrk="1" hangingPunct="1">
              <a:spcBef>
                <a:spcPct val="0"/>
              </a:spcBef>
              <a:buFontTx/>
              <a:buNone/>
            </a:pPr>
            <a:endParaRPr lang="en-US" altLang="en-US" sz="2400" b="1">
              <a:solidFill>
                <a:srgbClr val="000000"/>
              </a:solidFill>
            </a:endParaRPr>
          </a:p>
        </p:txBody>
      </p:sp>
      <p:pic>
        <p:nvPicPr>
          <p:cNvPr id="39939" name="Picture 3" descr="161997_108746575825188_2345942_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2133600"/>
            <a:ext cx="1679575"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4"/>
          <p:cNvSpPr>
            <a:spLocks noChangeArrowheads="1"/>
          </p:cNvSpPr>
          <p:nvPr/>
        </p:nvSpPr>
        <p:spPr bwMode="auto">
          <a:xfrm>
            <a:off x="684213" y="5373688"/>
            <a:ext cx="80645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00"/>
                </a:solidFill>
                <a:latin typeface="Rockwell" pitchFamily="18" charset="0"/>
              </a:rPr>
              <a:t>C. Lowell Harriss. “Property Tax Reform: More Progress, Less Poverty,” a lecture delivered at DePauw University, Greencastle, Indiana, 1970</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13"/>
          <p:cNvSpPr txBox="1">
            <a:spLocks noChangeArrowheads="1"/>
          </p:cNvSpPr>
          <p:nvPr/>
        </p:nvSpPr>
        <p:spPr bwMode="auto">
          <a:xfrm>
            <a:off x="1943100" y="762000"/>
            <a:ext cx="5494338"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bg1"/>
                </a:solidFill>
                <a:latin typeface="Rockwell" pitchFamily="18" charset="0"/>
              </a:rPr>
              <a:t>INSTRUCTOR</a:t>
            </a:r>
          </a:p>
          <a:p>
            <a:pPr algn="ctr" eaLnBrk="1" hangingPunct="1">
              <a:spcBef>
                <a:spcPct val="0"/>
              </a:spcBef>
              <a:buFontTx/>
              <a:buNone/>
            </a:pPr>
            <a:r>
              <a:rPr lang="en-US" altLang="en-US" sz="3600" b="1">
                <a:solidFill>
                  <a:schemeClr val="bg1"/>
                </a:solidFill>
                <a:latin typeface="Rockwell" pitchFamily="18" charset="0"/>
              </a:rPr>
              <a:t>Edward J. Dodson, M.L.A.</a:t>
            </a: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r>
              <a:rPr lang="en-US" altLang="en-US" sz="3600" b="1">
                <a:solidFill>
                  <a:schemeClr val="bg1"/>
                </a:solidFill>
                <a:latin typeface="Rockwell" pitchFamily="18" charset="0"/>
              </a:rPr>
              <a:t>email contact:</a:t>
            </a:r>
          </a:p>
          <a:p>
            <a:pPr algn="ctr" eaLnBrk="1" hangingPunct="1">
              <a:spcBef>
                <a:spcPct val="0"/>
              </a:spcBef>
              <a:buFontTx/>
              <a:buNone/>
            </a:pPr>
            <a:r>
              <a:rPr lang="en-US" altLang="en-US" sz="3600" b="1">
                <a:solidFill>
                  <a:schemeClr val="bg1"/>
                </a:solidFill>
                <a:latin typeface="Rockwell" pitchFamily="18" charset="0"/>
              </a:rPr>
              <a:t>edod08034@gmail.com</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1987" name="Picture 5" descr="Small Towns Prioritize Main Street for Economic and Population Growth |  Planetizen N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895350"/>
            <a:ext cx="9153525" cy="512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4035" name="Picture 2" descr="National links: Why parking lots are disappearing from downtowns across the  US – Greater Greater Washing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692150"/>
            <a:ext cx="9145588"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6083" name="Picture 7" descr="ANd9GcRubLNTe11ckEPXeIuMn_9qMHbFSLmWDDv1xBFv40eWXbAgRt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8"/>
          <p:cNvSpPr txBox="1">
            <a:spLocks noChangeArrowheads="1"/>
          </p:cNvSpPr>
          <p:nvPr/>
        </p:nvSpPr>
        <p:spPr bwMode="auto">
          <a:xfrm>
            <a:off x="900113" y="620713"/>
            <a:ext cx="7056437"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FFFF"/>
                </a:solidFill>
                <a:latin typeface="Rockwell" pitchFamily="18" charset="0"/>
              </a:rPr>
              <a:t>LAND AVAILABLE FOR HOMES, BUSINESSES, OR OTHER PRODUCTIVE USES. ASKING PRICE: $ ZERO</a:t>
            </a:r>
          </a:p>
          <a:p>
            <a:pPr eaLnBrk="1" hangingPunct="1">
              <a:spcBef>
                <a:spcPct val="0"/>
              </a:spcBef>
              <a:buFontTx/>
              <a:buNone/>
            </a:pPr>
            <a:r>
              <a:rPr lang="en-US" altLang="en-US" sz="1800" b="1">
                <a:solidFill>
                  <a:srgbClr val="FFFFFF"/>
                </a:solidFill>
                <a:latin typeface="Rockwell" pitchFamily="18" charset="0"/>
              </a:rPr>
              <a:t>Annual community charge will be equal to location rental value. All improvements are exempt from taxation. All income generated is exempt from taxation.</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8131" name="Picture 7" descr="New Direction NJ Releases New Ad Focused on Implementing Millionaire's Tax,  Dedicating Revenue to Middle Class Property Tax Relief - Insider N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96938"/>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50179" name="Picture 11" descr="ANd9GcTEMviwvIfxSz1bm8OcgPE53mrSmuJmXtECNilgy2KBX5Jg8xu9U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52227" name="Picture 4" descr="property-tax-relief-senior-citizens-800X8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3" descr="307382050_53dc21e4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14" descr="a099bc45d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55988"/>
            <a:ext cx="2549525" cy="340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16" descr="019_sugar3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3063" y="0"/>
            <a:ext cx="3690937"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Philadelphia ranked worst city for drivers in 2022 report | The Daily  Pennsylvan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0"/>
            <a:ext cx="9109075" cy="683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9" descr="commons_poster2-83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063" y="0"/>
            <a:ext cx="7146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16" descr="ANd9GcR1fybxtE5fQIGSJJFzjMrunu2cKNnffkdYPS7b6FRJDw1pFxW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4797425"/>
            <a:ext cx="71278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17"/>
          <p:cNvSpPr>
            <a:spLocks noChangeArrowheads="1"/>
          </p:cNvSpPr>
          <p:nvPr/>
        </p:nvSpPr>
        <p:spPr bwMode="auto">
          <a:xfrm>
            <a:off x="1331913" y="4868863"/>
            <a:ext cx="6480175"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006600"/>
                </a:solidFill>
                <a:latin typeface="Rockwell" pitchFamily="18" charset="0"/>
              </a:rPr>
              <a:t>IS OUR FAILURE TO PUBLICLY CAPTURE THE RENTAL VALUE OF OUR LANDS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xfrm>
            <a:off x="914400" y="2819400"/>
            <a:ext cx="3505200" cy="3352800"/>
          </a:xfrm>
        </p:spPr>
        <p:txBody>
          <a:bodyPr/>
          <a:lstStyle/>
          <a:p>
            <a:pPr eaLnBrk="1" hangingPunct="1">
              <a:buFontTx/>
              <a:buNone/>
            </a:pPr>
            <a:endParaRPr lang="en-US" altLang="en-US" b="1" smtClean="0"/>
          </a:p>
          <a:p>
            <a:pPr eaLnBrk="1" hangingPunct="1"/>
            <a:endParaRPr lang="en-US" altLang="en-US" smtClean="0"/>
          </a:p>
        </p:txBody>
      </p:sp>
      <p:sp>
        <p:nvSpPr>
          <p:cNvPr id="60419" name="Text Box 5"/>
          <p:cNvSpPr txBox="1">
            <a:spLocks noChangeArrowheads="1"/>
          </p:cNvSpPr>
          <p:nvPr/>
        </p:nvSpPr>
        <p:spPr bwMode="auto">
          <a:xfrm>
            <a:off x="4251325" y="2251075"/>
            <a:ext cx="4054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b="1">
              <a:solidFill>
                <a:srgbClr val="000000"/>
              </a:solidFill>
              <a:latin typeface="Times New Roman" panose="02020603050405020304" pitchFamily="18" charset="0"/>
            </a:endParaRPr>
          </a:p>
        </p:txBody>
      </p:sp>
      <p:pic>
        <p:nvPicPr>
          <p:cNvPr id="60420" name="Picture 6" descr="tideman200b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0"/>
            <a:ext cx="66595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ext Box 7"/>
          <p:cNvSpPr txBox="1">
            <a:spLocks noChangeArrowheads="1"/>
          </p:cNvSpPr>
          <p:nvPr/>
        </p:nvSpPr>
        <p:spPr bwMode="auto">
          <a:xfrm>
            <a:off x="4114800" y="16764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solidFill>
                <a:srgbClr val="000000"/>
              </a:solidFill>
              <a:latin typeface="Garamond" panose="02020404030301010803" pitchFamily="18" charset="0"/>
            </a:endParaRPr>
          </a:p>
        </p:txBody>
      </p:sp>
      <p:sp>
        <p:nvSpPr>
          <p:cNvPr id="60422" name="Text Box 11"/>
          <p:cNvSpPr txBox="1">
            <a:spLocks noChangeArrowheads="1"/>
          </p:cNvSpPr>
          <p:nvPr/>
        </p:nvSpPr>
        <p:spPr bwMode="auto">
          <a:xfrm>
            <a:off x="395288" y="2492375"/>
            <a:ext cx="3382962"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Nicolaus Tideman, Professor of Economics, Virginia Polytechnic Institute</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4"/>
          <p:cNvSpPr txBox="1">
            <a:spLocks noChangeArrowheads="1"/>
          </p:cNvSpPr>
          <p:nvPr/>
        </p:nvSpPr>
        <p:spPr bwMode="auto">
          <a:xfrm>
            <a:off x="487363" y="765175"/>
            <a:ext cx="81692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FFFFFF"/>
                </a:solidFill>
                <a:latin typeface="Rockwell" pitchFamily="18" charset="0"/>
              </a:rPr>
              <a:t>LECTURE 13</a:t>
            </a:r>
          </a:p>
        </p:txBody>
      </p:sp>
      <p:sp>
        <p:nvSpPr>
          <p:cNvPr id="7172" name="Text Box 4"/>
          <p:cNvSpPr txBox="1">
            <a:spLocks noChangeArrowheads="1"/>
          </p:cNvSpPr>
          <p:nvPr/>
        </p:nvSpPr>
        <p:spPr bwMode="auto">
          <a:xfrm>
            <a:off x="450850" y="1530350"/>
            <a:ext cx="817086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FFFFFF"/>
                </a:solidFill>
                <a:latin typeface="Rockwell" pitchFamily="18" charset="0"/>
              </a:rPr>
              <a:t>The Case for the Taxation of Land’s Rental Value</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p:cNvSpPr txBox="1">
            <a:spLocks noChangeArrowheads="1"/>
          </p:cNvSpPr>
          <p:nvPr/>
        </p:nvSpPr>
        <p:spPr bwMode="auto">
          <a:xfrm>
            <a:off x="4251325" y="2251075"/>
            <a:ext cx="4054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b="1">
              <a:solidFill>
                <a:srgbClr val="000000"/>
              </a:solidFill>
              <a:latin typeface="Times New Roman" panose="02020603050405020304" pitchFamily="18" charset="0"/>
            </a:endParaRPr>
          </a:p>
        </p:txBody>
      </p:sp>
      <p:pic>
        <p:nvPicPr>
          <p:cNvPr id="62467" name="Picture 5" descr="tideman200b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2205038"/>
            <a:ext cx="24257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 Box 6"/>
          <p:cNvSpPr txBox="1">
            <a:spLocks noChangeArrowheads="1"/>
          </p:cNvSpPr>
          <p:nvPr/>
        </p:nvSpPr>
        <p:spPr bwMode="auto">
          <a:xfrm>
            <a:off x="4114800" y="16764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solidFill>
                <a:srgbClr val="000000"/>
              </a:solidFill>
              <a:latin typeface="Garamond" panose="02020404030301010803" pitchFamily="18" charset="0"/>
            </a:endParaRPr>
          </a:p>
        </p:txBody>
      </p:sp>
      <p:sp>
        <p:nvSpPr>
          <p:cNvPr id="62469" name="Text Box 10"/>
          <p:cNvSpPr txBox="1">
            <a:spLocks noChangeArrowheads="1"/>
          </p:cNvSpPr>
          <p:nvPr/>
        </p:nvSpPr>
        <p:spPr bwMode="auto">
          <a:xfrm>
            <a:off x="900113" y="836613"/>
            <a:ext cx="4537075"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“A very important effect of taxing land is the opportunity it provides for removing non-neutral taxes such as those on improvements. This is highly stimulative of development. A related stimulative opportunity that is created by taxing land is the opportunity to provide services such as water, sewerage and electricity at marginal cost.”</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ChangeArrowheads="1"/>
          </p:cNvSpPr>
          <p:nvPr/>
        </p:nvSpPr>
        <p:spPr bwMode="auto">
          <a:xfrm>
            <a:off x="5435600" y="54737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b="1">
              <a:solidFill>
                <a:srgbClr val="000000"/>
              </a:solidFill>
            </a:endParaRPr>
          </a:p>
        </p:txBody>
      </p:sp>
      <p:pic>
        <p:nvPicPr>
          <p:cNvPr id="64515" name="Picture 5" descr="gaff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0900" y="0"/>
            <a:ext cx="4483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 Box 6"/>
          <p:cNvSpPr txBox="1">
            <a:spLocks noChangeArrowheads="1"/>
          </p:cNvSpPr>
          <p:nvPr/>
        </p:nvSpPr>
        <p:spPr bwMode="auto">
          <a:xfrm>
            <a:off x="4251325" y="2251075"/>
            <a:ext cx="4054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b="1">
              <a:solidFill>
                <a:srgbClr val="000000"/>
              </a:solidFill>
              <a:latin typeface="Times New Roman" panose="02020603050405020304" pitchFamily="18" charset="0"/>
            </a:endParaRPr>
          </a:p>
        </p:txBody>
      </p:sp>
      <p:sp>
        <p:nvSpPr>
          <p:cNvPr id="64517" name="Rectangle 7"/>
          <p:cNvSpPr>
            <a:spLocks noChangeArrowheads="1"/>
          </p:cNvSpPr>
          <p:nvPr/>
        </p:nvSpPr>
        <p:spPr bwMode="auto">
          <a:xfrm>
            <a:off x="3059113" y="1341438"/>
            <a:ext cx="55514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a:solidFill>
                <a:srgbClr val="000000"/>
              </a:solidFill>
            </a:endParaRPr>
          </a:p>
        </p:txBody>
      </p:sp>
      <p:sp>
        <p:nvSpPr>
          <p:cNvPr id="64518" name="Text Box 9"/>
          <p:cNvSpPr txBox="1">
            <a:spLocks noChangeArrowheads="1"/>
          </p:cNvSpPr>
          <p:nvPr/>
        </p:nvSpPr>
        <p:spPr bwMode="auto">
          <a:xfrm>
            <a:off x="395288" y="2997200"/>
            <a:ext cx="360045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Mason Gaffney, Professor of Economics, University of California, Riverside</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5435600" y="54737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b="1">
              <a:solidFill>
                <a:srgbClr val="000000"/>
              </a:solidFill>
            </a:endParaRPr>
          </a:p>
        </p:txBody>
      </p:sp>
      <p:pic>
        <p:nvPicPr>
          <p:cNvPr id="66563" name="Picture 3" descr="gaff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1773238"/>
            <a:ext cx="216535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Text Box 4"/>
          <p:cNvSpPr txBox="1">
            <a:spLocks noChangeArrowheads="1"/>
          </p:cNvSpPr>
          <p:nvPr/>
        </p:nvSpPr>
        <p:spPr bwMode="auto">
          <a:xfrm>
            <a:off x="4251325" y="2251075"/>
            <a:ext cx="4054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b="1">
              <a:solidFill>
                <a:srgbClr val="000000"/>
              </a:solidFill>
              <a:latin typeface="Times New Roman" panose="02020603050405020304" pitchFamily="18" charset="0"/>
            </a:endParaRPr>
          </a:p>
        </p:txBody>
      </p:sp>
      <p:sp>
        <p:nvSpPr>
          <p:cNvPr id="66565" name="Text Box 8"/>
          <p:cNvSpPr txBox="1">
            <a:spLocks noChangeArrowheads="1"/>
          </p:cNvSpPr>
          <p:nvPr/>
        </p:nvSpPr>
        <p:spPr bwMode="auto">
          <a:xfrm>
            <a:off x="1258888" y="1844675"/>
            <a:ext cx="446405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“The unique, remarkable quality of a property tax based on land ex buildings is that you may raise the rate with no fear of driving away business, construction, people, jobs, or capital! You certainly will not drive away the land. ...”</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5435600" y="54737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b="1">
              <a:solidFill>
                <a:srgbClr val="000000"/>
              </a:solidFill>
            </a:endParaRPr>
          </a:p>
        </p:txBody>
      </p:sp>
      <p:pic>
        <p:nvPicPr>
          <p:cNvPr id="68611" name="Picture 3" descr="gaff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773238"/>
            <a:ext cx="216535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 Box 4"/>
          <p:cNvSpPr txBox="1">
            <a:spLocks noChangeArrowheads="1"/>
          </p:cNvSpPr>
          <p:nvPr/>
        </p:nvSpPr>
        <p:spPr bwMode="auto">
          <a:xfrm>
            <a:off x="4251325" y="2251075"/>
            <a:ext cx="4054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b="1">
              <a:solidFill>
                <a:srgbClr val="000000"/>
              </a:solidFill>
              <a:latin typeface="Times New Roman" panose="02020603050405020304" pitchFamily="18" charset="0"/>
            </a:endParaRPr>
          </a:p>
        </p:txBody>
      </p:sp>
      <p:sp>
        <p:nvSpPr>
          <p:cNvPr id="68613" name="Text Box 5"/>
          <p:cNvSpPr txBox="1">
            <a:spLocks noChangeArrowheads="1"/>
          </p:cNvSpPr>
          <p:nvPr/>
        </p:nvSpPr>
        <p:spPr bwMode="auto">
          <a:xfrm>
            <a:off x="1258888" y="1196975"/>
            <a:ext cx="4392612"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“However high the tax rate, not one square foot of it will put on a track shoe and hop out of town. The only bad thing to say about this tax's incentive effects is that it stimulates revitalization, and makes jobs. If some people think that is bad, maybe this attitude is the problem.”</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 Box 4"/>
          <p:cNvSpPr txBox="1">
            <a:spLocks noChangeArrowheads="1"/>
          </p:cNvSpPr>
          <p:nvPr/>
        </p:nvSpPr>
        <p:spPr bwMode="auto">
          <a:xfrm>
            <a:off x="179388" y="476250"/>
            <a:ext cx="86391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bg1"/>
                </a:solidFill>
                <a:latin typeface="Rockwell" pitchFamily="18" charset="0"/>
              </a:rPr>
              <a:t>END OF LECTURE 13</a:t>
            </a:r>
          </a:p>
          <a:p>
            <a:pPr algn="ctr" eaLnBrk="1" hangingPunct="1">
              <a:spcBef>
                <a:spcPct val="0"/>
              </a:spcBef>
              <a:buFontTx/>
              <a:buNone/>
            </a:pPr>
            <a:endParaRPr lang="en-US" altLang="en-US" sz="3600" b="1">
              <a:solidFill>
                <a:schemeClr val="bg1"/>
              </a:solidFill>
              <a:latin typeface="Rockwell"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The Amazing Influence of Henry George (on E.C. Harwood) | A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descr="chicago_aerial600x8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si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6650" y="908050"/>
            <a:ext cx="4216400"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Atlanta_Mansions_over_3mill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7411" name="Picture 5" descr="everyman-calif-landowners-dec-19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463" y="0"/>
            <a:ext cx="45545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7" descr="great-adventure-prom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794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9459" name="Picture 7" descr="butler-19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AutoShape 9" descr="2Q=="/>
          <p:cNvSpPr>
            <a:spLocks noChangeAspect="1" noChangeArrowheads="1"/>
          </p:cNvSpPr>
          <p:nvPr/>
        </p:nvSpPr>
        <p:spPr bwMode="auto">
          <a:xfrm>
            <a:off x="3262313" y="2557463"/>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19461" name="Picture 11" descr="ANd9GcSkLTanfqFDGSAPZ8TMeq01M9gRTrAPxkGT5S1MQBUwxp6Znutqx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484313"/>
            <a:ext cx="89376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3537</TotalTime>
  <Words>2054</Words>
  <Application>Microsoft Office PowerPoint</Application>
  <PresentationFormat>On-screen Show (4:3)</PresentationFormat>
  <Paragraphs>106</Paragraphs>
  <Slides>34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Rockwell</vt:lpstr>
      <vt:lpstr>Wingdings</vt:lpstr>
      <vt:lpstr>Times New Roman</vt:lpstr>
      <vt:lpstr>Garamond</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Moldovaconstruct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Diapozitivul 1</dc:title>
  <dc:creator>Paul</dc:creator>
  <cp:lastModifiedBy>Owner</cp:lastModifiedBy>
  <cp:revision>169</cp:revision>
  <dcterms:created xsi:type="dcterms:W3CDTF">2005-02-22T07:02:15Z</dcterms:created>
  <dcterms:modified xsi:type="dcterms:W3CDTF">2023-06-05T16:50:59Z</dcterms:modified>
</cp:coreProperties>
</file>