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2"/>
  </p:notesMasterIdLst>
  <p:sldIdLst>
    <p:sldId id="697" r:id="rId2"/>
    <p:sldId id="594" r:id="rId3"/>
    <p:sldId id="595" r:id="rId4"/>
    <p:sldId id="596" r:id="rId5"/>
    <p:sldId id="689" r:id="rId6"/>
    <p:sldId id="691" r:id="rId7"/>
    <p:sldId id="690" r:id="rId8"/>
    <p:sldId id="597" r:id="rId9"/>
    <p:sldId id="598" r:id="rId10"/>
    <p:sldId id="692" r:id="rId11"/>
    <p:sldId id="599" r:id="rId12"/>
    <p:sldId id="693" r:id="rId13"/>
    <p:sldId id="600" r:id="rId14"/>
    <p:sldId id="608" r:id="rId15"/>
    <p:sldId id="609" r:id="rId16"/>
    <p:sldId id="610" r:id="rId17"/>
    <p:sldId id="611" r:id="rId18"/>
    <p:sldId id="613" r:id="rId19"/>
    <p:sldId id="694" r:id="rId20"/>
    <p:sldId id="614" r:id="rId21"/>
    <p:sldId id="695" r:id="rId22"/>
    <p:sldId id="615" r:id="rId23"/>
    <p:sldId id="616" r:id="rId24"/>
    <p:sldId id="617" r:id="rId25"/>
    <p:sldId id="618" r:id="rId26"/>
    <p:sldId id="619" r:id="rId27"/>
    <p:sldId id="620" r:id="rId28"/>
    <p:sldId id="628" r:id="rId29"/>
    <p:sldId id="632" r:id="rId30"/>
    <p:sldId id="69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2" autoAdjust="0"/>
    <p:restoredTop sz="64191" autoAdjust="0"/>
  </p:normalViewPr>
  <p:slideViewPr>
    <p:cSldViewPr>
      <p:cViewPr varScale="1">
        <p:scale>
          <a:sx n="49" d="100"/>
          <a:sy n="49" d="100"/>
        </p:scale>
        <p:origin x="709"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5B95A7-FB82-446C-BEE8-5409174E0D77}" type="slidenum">
              <a:rPr lang="en-US" altLang="en-US"/>
              <a:pPr>
                <a:defRPr/>
              </a:pPr>
              <a:t>‹#›</a:t>
            </a:fld>
            <a:endParaRPr lang="en-US" altLang="en-US"/>
          </a:p>
        </p:txBody>
      </p:sp>
    </p:spTree>
    <p:extLst>
      <p:ext uri="{BB962C8B-B14F-4D97-AF65-F5344CB8AC3E}">
        <p14:creationId xmlns:p14="http://schemas.microsoft.com/office/powerpoint/2010/main" val="3575524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C7DA83-7B2C-41A8-9E55-BC67ABB8C14A}" type="slidenum">
              <a:rPr lang="en-US" altLang="en-US" smtClean="0"/>
              <a:pPr/>
              <a:t>1</a:t>
            </a:fld>
            <a:endParaRPr lang="en-US" altLang="en-US"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9665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3DFF9B-5CF5-4BE1-81B8-0528DEC73C57}" type="slidenum">
              <a:rPr lang="en-US" altLang="en-US" smtClean="0">
                <a:solidFill>
                  <a:srgbClr val="000000"/>
                </a:solidFill>
              </a:rPr>
              <a:pPr/>
              <a:t>10</a:t>
            </a:fld>
            <a:endParaRPr lang="en-US" altLang="en-US" smtClean="0">
              <a:solidFill>
                <a:srgbClr val="000000"/>
              </a:solidFill>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There have been a number of proposals to restructure the individual income tax, the most common being an attempt to combine tax simplification with equalization as a percentage of income. The calls are for a “flat tax.” Critics argue that a flat tax is regressive. More significantly, it would leave untaxed the huge amount of income that is rent, that is speculation-derived and is unearned.</a:t>
            </a:r>
          </a:p>
        </p:txBody>
      </p:sp>
    </p:spTree>
    <p:extLst>
      <p:ext uri="{BB962C8B-B14F-4D97-AF65-F5344CB8AC3E}">
        <p14:creationId xmlns:p14="http://schemas.microsoft.com/office/powerpoint/2010/main" val="950457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C7710D-B3BA-49B9-9EBD-6FFA82D844F0}" type="slidenum">
              <a:rPr lang="en-US" altLang="en-US" smtClean="0">
                <a:solidFill>
                  <a:srgbClr val="000000"/>
                </a:solidFill>
              </a:rPr>
              <a:pPr/>
              <a:t>11</a:t>
            </a:fld>
            <a:endParaRPr lang="en-US" altLang="en-US" smtClean="0">
              <a:solidFill>
                <a:srgbClr val="000000"/>
              </a:solidFill>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For the year 2022, all federal revenue from the income tax came from 60 percent of U.S. households. This indicates that the income tax is progressive; however, within the tax code are many provisions that allow very high income individuals to escape paying much if any tax.</a:t>
            </a:r>
          </a:p>
        </p:txBody>
      </p:sp>
    </p:spTree>
    <p:extLst>
      <p:ext uri="{BB962C8B-B14F-4D97-AF65-F5344CB8AC3E}">
        <p14:creationId xmlns:p14="http://schemas.microsoft.com/office/powerpoint/2010/main" val="6255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BA4BC9-601C-454D-9C40-B7A7902C1286}" type="slidenum">
              <a:rPr lang="en-US" altLang="en-US" smtClean="0">
                <a:solidFill>
                  <a:srgbClr val="000000"/>
                </a:solidFill>
              </a:rPr>
              <a:pPr/>
              <a:t>12</a:t>
            </a:fld>
            <a:endParaRPr lang="en-US" altLang="en-US" smtClean="0">
              <a:solidFill>
                <a:srgbClr val="000000"/>
              </a:solidFill>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A simplified but progressive tax structure would shift the burden of taxation more heavily onto unearned income flows, a high percentage of which is rent-derived. </a:t>
            </a:r>
            <a:endParaRPr lang="en-US" altLang="en-US" smtClean="0"/>
          </a:p>
        </p:txBody>
      </p:sp>
    </p:spTree>
    <p:extLst>
      <p:ext uri="{BB962C8B-B14F-4D97-AF65-F5344CB8AC3E}">
        <p14:creationId xmlns:p14="http://schemas.microsoft.com/office/powerpoint/2010/main" val="99425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5875DC-8268-47C4-90B2-67B1C1D727A1}" type="slidenum">
              <a:rPr lang="en-US" altLang="en-US" smtClean="0">
                <a:solidFill>
                  <a:srgbClr val="000000"/>
                </a:solidFill>
              </a:rPr>
              <a:pPr/>
              <a:t>13</a:t>
            </a:fld>
            <a:endParaRPr lang="en-US" altLang="en-US" smtClean="0">
              <a:solidFill>
                <a:srgbClr val="000000"/>
              </a:solidFill>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The heart of this proposal is that all individual incomes up to the national median (or state median in states that tax income) would be exempt from taxation. There would be no other exemptions or deductions permitted. </a:t>
            </a:r>
            <a:endParaRPr lang="en-US" altLang="en-US" smtClean="0"/>
          </a:p>
        </p:txBody>
      </p:sp>
    </p:spTree>
    <p:extLst>
      <p:ext uri="{BB962C8B-B14F-4D97-AF65-F5344CB8AC3E}">
        <p14:creationId xmlns:p14="http://schemas.microsoft.com/office/powerpoint/2010/main" val="29634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CCF43C-4D20-4ABF-B43E-6898DE8BB962}" type="slidenum">
              <a:rPr lang="en-US" altLang="en-US" smtClean="0">
                <a:solidFill>
                  <a:srgbClr val="000000"/>
                </a:solidFill>
              </a:rPr>
              <a:pPr/>
              <a:t>14</a:t>
            </a:fld>
            <a:endParaRPr lang="en-US" altLang="en-US" smtClean="0">
              <a:solidFill>
                <a:srgbClr val="000000"/>
              </a:solidFill>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So, what should reform of the income tax look like?</a:t>
            </a:r>
          </a:p>
          <a:p>
            <a:pPr eaLnBrk="1" hangingPunct="1"/>
            <a:endParaRPr lang="en-US" altLang="en-US" b="1" smtClean="0"/>
          </a:p>
        </p:txBody>
      </p:sp>
    </p:spTree>
    <p:extLst>
      <p:ext uri="{BB962C8B-B14F-4D97-AF65-F5344CB8AC3E}">
        <p14:creationId xmlns:p14="http://schemas.microsoft.com/office/powerpoint/2010/main" val="415799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68EB41-C39F-4045-AB97-281471F63F24}" type="slidenum">
              <a:rPr lang="en-US" altLang="en-US" smtClean="0">
                <a:solidFill>
                  <a:srgbClr val="000000"/>
                </a:solidFill>
              </a:rPr>
              <a:pPr/>
              <a:t>15</a:t>
            </a:fld>
            <a:endParaRPr lang="en-US" altLang="en-US" smtClean="0">
              <a:solidFill>
                <a:srgbClr val="000000"/>
              </a:solidFill>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The first change I propose is to exempt all individual incomes up to the national median. The national median is well above the poverty level, but is still a very modest income.</a:t>
            </a:r>
            <a:r>
              <a:rPr lang="en-US" altLang="en-US" smtClean="0"/>
              <a:t> </a:t>
            </a:r>
            <a:r>
              <a:rPr lang="en-US" altLang="en-US" b="1" smtClean="0"/>
              <a:t>Assume an individual median income of $54,000 – close to the number in 2022. </a:t>
            </a:r>
          </a:p>
          <a:p>
            <a:pPr eaLnBrk="1" hangingPunct="1"/>
            <a:endParaRPr lang="en-US" altLang="en-US" b="1" smtClean="0"/>
          </a:p>
        </p:txBody>
      </p:sp>
    </p:spTree>
    <p:extLst>
      <p:ext uri="{BB962C8B-B14F-4D97-AF65-F5344CB8AC3E}">
        <p14:creationId xmlns:p14="http://schemas.microsoft.com/office/powerpoint/2010/main" val="3739086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0B13D5-05FA-4DDE-875E-9616C64E034F}" type="slidenum">
              <a:rPr lang="en-US" altLang="en-US" smtClean="0">
                <a:solidFill>
                  <a:srgbClr val="000000"/>
                </a:solidFill>
              </a:rPr>
              <a:pPr/>
              <a:t>16</a:t>
            </a:fld>
            <a:endParaRPr lang="en-US" altLang="en-US" smtClean="0">
              <a:solidFill>
                <a:srgbClr val="000000"/>
              </a:solidFill>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All incomes up to $54,000 would be exempt from taxation. There would be no other exemptions or deductions under the tax code.</a:t>
            </a:r>
          </a:p>
          <a:p>
            <a:pPr eaLnBrk="1" hangingPunct="1"/>
            <a:r>
              <a:rPr lang="en-US" altLang="en-US" b="1" smtClean="0"/>
              <a:t> </a:t>
            </a:r>
          </a:p>
        </p:txBody>
      </p:sp>
    </p:spTree>
    <p:extLst>
      <p:ext uri="{BB962C8B-B14F-4D97-AF65-F5344CB8AC3E}">
        <p14:creationId xmlns:p14="http://schemas.microsoft.com/office/powerpoint/2010/main" val="81644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B6EDFD-6C4D-4245-A2AB-229BFEB94209}" type="slidenum">
              <a:rPr lang="en-US" altLang="en-US" smtClean="0">
                <a:solidFill>
                  <a:srgbClr val="000000"/>
                </a:solidFill>
              </a:rPr>
              <a:pPr/>
              <a:t>17</a:t>
            </a:fld>
            <a:endParaRPr lang="en-US" altLang="en-US" smtClean="0">
              <a:solidFill>
                <a:srgbClr val="000000"/>
              </a:solidFill>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z="1800" b="1" smtClean="0"/>
              <a:t>Individuals with special hardships would apply for assistance from the appropriate social welfare agencies.</a:t>
            </a:r>
            <a:r>
              <a:rPr lang="en-US" altLang="en-US" b="1" smtClean="0"/>
              <a:t> Above $37,500, higher ranges of income would be taxed at increasing rates, sufficient to balance the federal budget.</a:t>
            </a:r>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34675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0E938-F64E-49B0-980E-DC0FEC99216B}" type="slidenum">
              <a:rPr lang="en-US" altLang="en-US" smtClean="0">
                <a:solidFill>
                  <a:srgbClr val="000000"/>
                </a:solidFill>
              </a:rPr>
              <a:pPr/>
              <a:t>18</a:t>
            </a:fld>
            <a:endParaRPr lang="en-US" altLang="en-US" smtClean="0">
              <a:solidFill>
                <a:srgbClr val="000000"/>
              </a:solidFill>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The U.S. Congress would have to determine the tax rates and ranges of income subject to each rate as part of the budgeting process, ideally with the objective of raising sufficient revenue to balance the budget. Again, this revenue objective would include funds to begin repayment of the nation’s outstanding debt. For purposes of example, let’s assume the progressivity of rates would be as follows:</a:t>
            </a:r>
          </a:p>
          <a:p>
            <a:pPr eaLnBrk="1" hangingPunct="1"/>
            <a:r>
              <a:rPr lang="en-US" altLang="en-US" b="1" smtClean="0"/>
              <a:t> </a:t>
            </a:r>
          </a:p>
        </p:txBody>
      </p:sp>
    </p:spTree>
    <p:extLst>
      <p:ext uri="{BB962C8B-B14F-4D97-AF65-F5344CB8AC3E}">
        <p14:creationId xmlns:p14="http://schemas.microsoft.com/office/powerpoint/2010/main" val="3480463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A34A2-EC5E-4A56-A1F8-86798699D026}" type="slidenum">
              <a:rPr lang="en-US" altLang="en-US" smtClean="0">
                <a:solidFill>
                  <a:srgbClr val="000000"/>
                </a:solidFill>
              </a:rPr>
              <a:pPr/>
              <a:t>19</a:t>
            </a:fld>
            <a:endParaRPr lang="en-US" altLang="en-US" smtClean="0">
              <a:solidFill>
                <a:srgbClr val="000000"/>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This would be accomplished in a generation by refunding all maturing government bonds with </a:t>
            </a:r>
            <a:r>
              <a:rPr lang="en-US" altLang="en-US" b="1" i="1" smtClean="0"/>
              <a:t>fully amortizing bonds </a:t>
            </a:r>
            <a:r>
              <a:rPr lang="en-US" altLang="en-US" b="1" smtClean="0"/>
              <a:t>that return both interest and principal to investors. An alternative does exist (with a high degree of risk). That is for the U.S. Treasury to issue currency and use this new currency to pay off bond holders.</a:t>
            </a:r>
          </a:p>
        </p:txBody>
      </p:sp>
    </p:spTree>
    <p:extLst>
      <p:ext uri="{BB962C8B-B14F-4D97-AF65-F5344CB8AC3E}">
        <p14:creationId xmlns:p14="http://schemas.microsoft.com/office/powerpoint/2010/main" val="101990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66E826-02E9-4F75-AE05-22C8221211D4}" type="slidenum">
              <a:rPr lang="en-US" altLang="en-US" smtClean="0">
                <a:solidFill>
                  <a:srgbClr val="000000"/>
                </a:solidFill>
              </a:rPr>
              <a:pPr/>
              <a:t>2</a:t>
            </a:fld>
            <a:endParaRPr lang="en-US" altLang="en-US" smtClean="0">
              <a:solidFill>
                <a:srgbClr val="000000"/>
              </a:solidFill>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268123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39F816-EAC7-4044-A1FE-F4AD0F2B46D1}" type="slidenum">
              <a:rPr lang="en-US" altLang="en-US" smtClean="0">
                <a:solidFill>
                  <a:srgbClr val="000000"/>
                </a:solidFill>
              </a:rPr>
              <a:pPr/>
              <a:t>20</a:t>
            </a:fld>
            <a:endParaRPr lang="en-US" altLang="en-US" smtClean="0">
              <a:solidFill>
                <a:srgbClr val="000000"/>
              </a:solidFill>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Here, for purposes of example only, is how the now structure might work. Above $54,000 up to $100,000, the rate would be 5%; above $100,000 up to $150,000, 10%; above $150,000 to $300,000, 15%; above $300,000 up to $500,000, 20%.</a:t>
            </a:r>
          </a:p>
          <a:p>
            <a:pPr eaLnBrk="1" hangingPunct="1"/>
            <a:endParaRPr lang="en-US" altLang="en-US" b="1" smtClean="0"/>
          </a:p>
        </p:txBody>
      </p:sp>
    </p:spTree>
    <p:extLst>
      <p:ext uri="{BB962C8B-B14F-4D97-AF65-F5344CB8AC3E}">
        <p14:creationId xmlns:p14="http://schemas.microsoft.com/office/powerpoint/2010/main" val="526169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443F8E-669D-4131-828A-2D61E73CE7D0}" type="slidenum">
              <a:rPr lang="en-US" altLang="en-US" smtClean="0">
                <a:solidFill>
                  <a:srgbClr val="000000"/>
                </a:solidFill>
              </a:rPr>
              <a:pPr/>
              <a:t>21</a:t>
            </a:fld>
            <a:endParaRPr lang="en-US" altLang="en-US" smtClean="0">
              <a:solidFill>
                <a:srgbClr val="000000"/>
              </a:solidFill>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These modest rates of taxation cover the overwhelming majority of taxpayers in the United States who earn the great majority of their incomes by economically-productive activities – producing goods or providing services. Above this level, almost all incomes are derived from passive investment activity and from speculation in the stock, bond and commodities markets, in precious metals, in property, and in land. </a:t>
            </a:r>
          </a:p>
        </p:txBody>
      </p:sp>
    </p:spTree>
    <p:extLst>
      <p:ext uri="{BB962C8B-B14F-4D97-AF65-F5344CB8AC3E}">
        <p14:creationId xmlns:p14="http://schemas.microsoft.com/office/powerpoint/2010/main" val="83202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2F2859-2DF5-4A2D-88E3-A6B134733CE9}" type="slidenum">
              <a:rPr lang="en-US" altLang="en-US" smtClean="0">
                <a:solidFill>
                  <a:srgbClr val="000000"/>
                </a:solidFill>
              </a:rPr>
              <a:pPr/>
              <a:t>22</a:t>
            </a:fld>
            <a:endParaRPr lang="en-US" altLang="en-US" smtClean="0">
              <a:solidFill>
                <a:srgbClr val="000000"/>
              </a:solidFill>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Above $500,000 up to $1 million, 25%; above $1 million up to $5 million, 30%; above $5 million up to $10 million, 35%; above $10 million up to $25 million, 40%, and so on.  Depending on revenue needs, the Federal government may need to return to the highest marginal tax rates in effect up until the late 1970s. </a:t>
            </a:r>
          </a:p>
        </p:txBody>
      </p:sp>
    </p:spTree>
    <p:extLst>
      <p:ext uri="{BB962C8B-B14F-4D97-AF65-F5344CB8AC3E}">
        <p14:creationId xmlns:p14="http://schemas.microsoft.com/office/powerpoint/2010/main" val="1749217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7EC2A1-E0F2-44D8-AAAD-8ACDFA819A09}" type="slidenum">
              <a:rPr lang="en-US" altLang="en-US" smtClean="0">
                <a:solidFill>
                  <a:srgbClr val="000000"/>
                </a:solidFill>
              </a:rPr>
              <a:pPr/>
              <a:t>23</a:t>
            </a:fld>
            <a:endParaRPr lang="en-US" altLang="en-US" smtClean="0">
              <a:solidFill>
                <a:srgbClr val="000000"/>
              </a:solidFill>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There would be no special rates applied to income derived from the sale of assets (so-called “capital gains”), for one simple reason: actual capital goods rarely sell for more than their cost of acquisition. Capital goods depreciate over time. What is today called a “capital gain” is almost always a gain derived from rent-seeking speculation in financial and other markets.</a:t>
            </a:r>
          </a:p>
          <a:p>
            <a:pPr eaLnBrk="1" hangingPunct="1"/>
            <a:endParaRPr lang="en-US" altLang="en-US" b="1" smtClean="0"/>
          </a:p>
        </p:txBody>
      </p:sp>
    </p:spTree>
    <p:extLst>
      <p:ext uri="{BB962C8B-B14F-4D97-AF65-F5344CB8AC3E}">
        <p14:creationId xmlns:p14="http://schemas.microsoft.com/office/powerpoint/2010/main" val="292758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CEC181-B168-45BE-9738-16713E7A355A}" type="slidenum">
              <a:rPr lang="en-US" altLang="en-US" smtClean="0">
                <a:solidFill>
                  <a:srgbClr val="000000"/>
                </a:solidFill>
              </a:rPr>
              <a:pPr/>
              <a:t>24</a:t>
            </a:fld>
            <a:endParaRPr lang="en-US" altLang="en-US" smtClean="0">
              <a:solidFill>
                <a:srgbClr val="000000"/>
              </a:solidFill>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If we are to continue to raise revenue by taxing business entities, then a similar graduated tax structure could be implemented to encourage both job-creation and efficiency. </a:t>
            </a:r>
          </a:p>
        </p:txBody>
      </p:sp>
    </p:spTree>
    <p:extLst>
      <p:ext uri="{BB962C8B-B14F-4D97-AF65-F5344CB8AC3E}">
        <p14:creationId xmlns:p14="http://schemas.microsoft.com/office/powerpoint/2010/main" val="3445855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8C48A6-DD25-4586-9392-542F207752BF}" type="slidenum">
              <a:rPr lang="en-US" altLang="en-US" smtClean="0">
                <a:solidFill>
                  <a:srgbClr val="000000"/>
                </a:solidFill>
              </a:rPr>
              <a:pPr/>
              <a:t>25</a:t>
            </a:fld>
            <a:endParaRPr lang="en-US" altLang="en-US" smtClean="0">
              <a:solidFill>
                <a:srgbClr val="000000"/>
              </a:solidFill>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Inasmuch as most new jobs are created by small businesses with stronger ties to the communities in which they operate, we ought to encourage small businesses by exempting them from taxation to a great extent. One way to achieve this objective is to abandon the business profits tax in favor of a low, graduated rate of taxation on gross revenue</a:t>
            </a:r>
            <a:r>
              <a:rPr lang="en-US" altLang="en-US" smtClean="0"/>
              <a:t>. </a:t>
            </a:r>
            <a:r>
              <a:rPr lang="en-US" altLang="en-US" b="1" smtClean="0"/>
              <a:t>Again, as an example of how this progressive structure would work:</a:t>
            </a:r>
          </a:p>
          <a:p>
            <a:pPr eaLnBrk="1" hangingPunct="1"/>
            <a:endParaRPr lang="en-US" altLang="en-US" b="1" smtClean="0"/>
          </a:p>
        </p:txBody>
      </p:sp>
    </p:spTree>
    <p:extLst>
      <p:ext uri="{BB962C8B-B14F-4D97-AF65-F5344CB8AC3E}">
        <p14:creationId xmlns:p14="http://schemas.microsoft.com/office/powerpoint/2010/main" val="234311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2C891F-018E-4551-93C5-98F67CDE0F7C}" type="slidenum">
              <a:rPr lang="en-US" altLang="en-US" smtClean="0">
                <a:solidFill>
                  <a:srgbClr val="000000"/>
                </a:solidFill>
              </a:rPr>
              <a:pPr/>
              <a:t>26</a:t>
            </a:fld>
            <a:endParaRPr lang="en-US" altLang="en-US" smtClean="0">
              <a:solidFill>
                <a:srgbClr val="000000"/>
              </a:solidFill>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Again, for purposes of example, business revenue up to, say, $500,000, would be exempt from taxation; revenue greater than $500,000 up to $2,000,000 would be taxed at 1%; revenue greater than $2,00,000 up to $5 million would be taxed at 1.5%; revenue greater than $5 million up to $25 million would be taxed at 2.0%; and so on…</a:t>
            </a:r>
          </a:p>
        </p:txBody>
      </p:sp>
    </p:spTree>
    <p:extLst>
      <p:ext uri="{BB962C8B-B14F-4D97-AF65-F5344CB8AC3E}">
        <p14:creationId xmlns:p14="http://schemas.microsoft.com/office/powerpoint/2010/main" val="2002697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9FC237-73AC-4860-99AE-DF7F47FEE84F}" type="slidenum">
              <a:rPr lang="en-US" altLang="en-US" smtClean="0">
                <a:solidFill>
                  <a:srgbClr val="000000"/>
                </a:solidFill>
              </a:rPr>
              <a:pPr/>
              <a:t>27</a:t>
            </a:fld>
            <a:endParaRPr lang="en-US" altLang="en-US" smtClean="0">
              <a:solidFill>
                <a:srgbClr val="000000"/>
              </a:solidFill>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Other than the basic exemption of the first $500,000 in revenue, there would be no other deductions for expenses incurred. This would mean that efficient businesses with lower expenses per unit of revenue would be rewarded with higher profits. Companies would no longer be able to expense the compensation packages awarded to executives, eliminating the existing benefit of passing the costs onto other taxpayers. </a:t>
            </a:r>
          </a:p>
          <a:p>
            <a:pPr eaLnBrk="1" hangingPunct="1"/>
            <a:endParaRPr lang="en-US" altLang="en-US" b="1" smtClean="0"/>
          </a:p>
          <a:p>
            <a:pPr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187177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621431-5E15-47EC-BC1F-E176EDD8B40F}" type="slidenum">
              <a:rPr lang="en-US" altLang="en-US" smtClean="0">
                <a:solidFill>
                  <a:srgbClr val="000000"/>
                </a:solidFill>
              </a:rPr>
              <a:pPr/>
              <a:t>28</a:t>
            </a:fld>
            <a:endParaRPr lang="en-US" altLang="en-US" smtClean="0">
              <a:solidFill>
                <a:srgbClr val="000000"/>
              </a:solidFill>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It is important to remember that the above analysis is merely an example based on arbitrary rates applied to these ranges of individual and business income. My own hope is that because the highest incomes are, by the definition I have provided, unearned, that the highest marginal tax rates would be set a good deal higher. To make the structure even more progressive, the amount of income exempted could be set at 150% or 200% of the national median. Two-income households would experience significant increases in disposable income, remembering, however, that they would continue to be subject to city and state taxes in income.</a:t>
            </a:r>
          </a:p>
          <a:p>
            <a:pPr eaLnBrk="1" hangingPunct="1"/>
            <a:endParaRPr lang="en-US" altLang="en-US" b="1" smtClean="0"/>
          </a:p>
        </p:txBody>
      </p:sp>
    </p:spTree>
    <p:extLst>
      <p:ext uri="{BB962C8B-B14F-4D97-AF65-F5344CB8AC3E}">
        <p14:creationId xmlns:p14="http://schemas.microsoft.com/office/powerpoint/2010/main" val="3076316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58E84D-DA19-4BBA-B402-3A1C8EF6ACE4}" type="slidenum">
              <a:rPr lang="en-US" altLang="en-US" smtClean="0">
                <a:solidFill>
                  <a:srgbClr val="000000"/>
                </a:solidFill>
              </a:rPr>
              <a:pPr/>
              <a:t>29</a:t>
            </a:fld>
            <a:endParaRPr lang="en-US" altLang="en-US" smtClean="0">
              <a:solidFill>
                <a:srgbClr val="000000"/>
              </a:solidFill>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Forbes magazine reports that the wealth of America’s 735 billionaires increased from $1.9 trillion in 2011, to a combined total of $4.7 trillion. Elon Musk is reported to be the wealthiest person in the world.</a:t>
            </a:r>
            <a:br>
              <a:rPr lang="en-US" altLang="en-US" b="1" smtClean="0"/>
            </a:br>
            <a:r>
              <a:rPr lang="en-US" altLang="en-US" b="1" smtClean="0"/>
              <a:t/>
            </a:r>
            <a:br>
              <a:rPr lang="en-US" altLang="en-US" b="1" smtClean="0"/>
            </a:br>
            <a:endParaRPr lang="en-US" altLang="en-US" b="1" smtClean="0"/>
          </a:p>
        </p:txBody>
      </p:sp>
    </p:spTree>
    <p:extLst>
      <p:ext uri="{BB962C8B-B14F-4D97-AF65-F5344CB8AC3E}">
        <p14:creationId xmlns:p14="http://schemas.microsoft.com/office/powerpoint/2010/main" val="416292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B5312B-7D87-4FC3-B725-F2D20B94D2EF}" type="slidenum">
              <a:rPr lang="en-US" altLang="en-US" smtClean="0">
                <a:solidFill>
                  <a:srgbClr val="000000"/>
                </a:solidFill>
              </a:rPr>
              <a:pPr/>
              <a:t>3</a:t>
            </a:fld>
            <a:endParaRPr lang="en-US" altLang="en-US" smtClean="0">
              <a:solidFill>
                <a:srgbClr val="000000"/>
              </a:solidFill>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One of the great tragedies of modern civilizations is that governments everywhere obtain most revenue from sources that should not be taxed or taxed very lightly. This brings us back to the effect of taxation on each of the three factors of production: land, labor and capital goods. </a:t>
            </a:r>
          </a:p>
        </p:txBody>
      </p:sp>
    </p:spTree>
    <p:extLst>
      <p:ext uri="{BB962C8B-B14F-4D97-AF65-F5344CB8AC3E}">
        <p14:creationId xmlns:p14="http://schemas.microsoft.com/office/powerpoint/2010/main" val="2371327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AA37C8-81BC-4EFA-9234-0FB7930FFFD8}" type="slidenum">
              <a:rPr lang="en-US" altLang="en-US" smtClean="0"/>
              <a:pPr/>
              <a:t>30</a:t>
            </a:fld>
            <a:endParaRPr lang="en-US" alt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46395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5E576F-0A5C-4D7C-9C57-FFA662B87832}" type="slidenum">
              <a:rPr lang="en-US" altLang="en-US" smtClean="0">
                <a:solidFill>
                  <a:srgbClr val="000000"/>
                </a:solidFill>
              </a:rPr>
              <a:pPr/>
              <a:t>4</a:t>
            </a:fld>
            <a:endParaRPr lang="en-US" altLang="en-US" smtClean="0">
              <a:solidFill>
                <a:srgbClr val="000000"/>
              </a:solidFill>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Land is a factor of production with characteristics quite distinct from those of labor, capital goods or even credit. Public policy must recognize these distinctions by implementing the societal capture of the differences in output that comes from the advantage gained by control of some parts of nature over other parts of nature. This output is rent.</a:t>
            </a:r>
          </a:p>
          <a:p>
            <a:pPr eaLnBrk="1" hangingPunct="1"/>
            <a:endParaRPr lang="en-US" altLang="en-US" b="1" smtClean="0"/>
          </a:p>
        </p:txBody>
      </p:sp>
    </p:spTree>
    <p:extLst>
      <p:ext uri="{BB962C8B-B14F-4D97-AF65-F5344CB8AC3E}">
        <p14:creationId xmlns:p14="http://schemas.microsoft.com/office/powerpoint/2010/main" val="144329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B5C90D-51C0-4C53-888A-6F9915419FBC}" type="slidenum">
              <a:rPr lang="en-US" altLang="en-US" smtClean="0">
                <a:solidFill>
                  <a:srgbClr val="000000"/>
                </a:solidFill>
              </a:rPr>
              <a:pPr/>
              <a:t>5</a:t>
            </a:fld>
            <a:endParaRPr lang="en-US" altLang="en-US" smtClean="0">
              <a:solidFill>
                <a:srgbClr val="000000"/>
              </a:solidFill>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As the subject of this book by Tim Walshaw argues, our economic survival depends on the taxation of economic rents.</a:t>
            </a:r>
          </a:p>
          <a:p>
            <a:pPr eaLnBrk="1" hangingPunct="1"/>
            <a:endParaRPr lang="en-US" altLang="en-US" b="1" smtClean="0"/>
          </a:p>
        </p:txBody>
      </p:sp>
    </p:spTree>
    <p:extLst>
      <p:ext uri="{BB962C8B-B14F-4D97-AF65-F5344CB8AC3E}">
        <p14:creationId xmlns:p14="http://schemas.microsoft.com/office/powerpoint/2010/main" val="74169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6EB5E3-03A2-45F0-8751-3668D4B08D13}" type="slidenum">
              <a:rPr lang="en-US" altLang="en-US" smtClean="0">
                <a:solidFill>
                  <a:srgbClr val="000000"/>
                </a:solidFill>
              </a:rPr>
              <a:pPr/>
              <a:t>6</a:t>
            </a:fld>
            <a:endParaRPr lang="en-US" altLang="en-US" smtClean="0">
              <a:solidFill>
                <a:srgbClr val="000000"/>
              </a:solidFill>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altLang="en-US" b="1" smtClean="0">
                <a:solidFill>
                  <a:srgbClr val="0F1111"/>
                </a:solidFill>
                <a:latin typeface="Book Antiqua" panose="02040602050305030304" pitchFamily="18" charset="0"/>
              </a:rPr>
              <a:t>“TAXES ON ECONOMIC RENTS are considered by economist to be an ‘ideal’ tax. That means that there are no distortions when the tax is applied. The currently applied taxes have distortions that shift the burden of the tax onto the economically weak, reduce investment, reduce growth, increase unemployment, and apply an invisible ‘tax on tax’ that reduces the possible amount of tax revenue can be raised. …”</a:t>
            </a:r>
            <a:endParaRPr lang="en-US" altLang="en-US" b="1" smtClean="0">
              <a:latin typeface="Book Antiqua" panose="02040602050305030304" pitchFamily="18" charset="0"/>
            </a:endParaRPr>
          </a:p>
          <a:p>
            <a:pPr eaLnBrk="1" hangingPunct="1"/>
            <a:endParaRPr lang="en-US" altLang="en-US" b="1" smtClean="0"/>
          </a:p>
        </p:txBody>
      </p:sp>
    </p:spTree>
    <p:extLst>
      <p:ext uri="{BB962C8B-B14F-4D97-AF65-F5344CB8AC3E}">
        <p14:creationId xmlns:p14="http://schemas.microsoft.com/office/powerpoint/2010/main" val="285803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45EFD4-8ECE-4F0B-927A-D020776B43D1}" type="slidenum">
              <a:rPr lang="en-US" altLang="en-US" smtClean="0">
                <a:solidFill>
                  <a:srgbClr val="000000"/>
                </a:solidFill>
              </a:rPr>
              <a:pPr/>
              <a:t>7</a:t>
            </a:fld>
            <a:endParaRPr lang="en-US" altLang="en-US" smtClean="0">
              <a:solidFill>
                <a:srgbClr val="000000"/>
              </a:solidFill>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r>
              <a:rPr lang="en-US" altLang="en-US" b="1" smtClean="0">
                <a:solidFill>
                  <a:srgbClr val="0F1111"/>
                </a:solidFill>
                <a:latin typeface="Book Antiqua" panose="02040602050305030304" pitchFamily="18" charset="0"/>
              </a:rPr>
              <a:t>“Economic rent taxes are free of these harmful effects. From the age of the Pharaohs bad tax design has repeatedly led to economic collapse, civil wars and total disaster. Economic rent taxes could prevent this happening again.”</a:t>
            </a:r>
            <a:endParaRPr lang="en-US" altLang="en-US" b="1" smtClean="0">
              <a:latin typeface="Book Antiqua" panose="02040602050305030304" pitchFamily="18" charset="0"/>
            </a:endParaRPr>
          </a:p>
          <a:p>
            <a:pPr eaLnBrk="1" hangingPunct="1"/>
            <a:endParaRPr lang="en-US" altLang="en-US" b="1" smtClean="0"/>
          </a:p>
        </p:txBody>
      </p:sp>
    </p:spTree>
    <p:extLst>
      <p:ext uri="{BB962C8B-B14F-4D97-AF65-F5344CB8AC3E}">
        <p14:creationId xmlns:p14="http://schemas.microsoft.com/office/powerpoint/2010/main" val="397705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161243-AB75-456D-AF53-136956CD4A54}" type="slidenum">
              <a:rPr lang="en-US" altLang="en-US" smtClean="0">
                <a:solidFill>
                  <a:srgbClr val="000000"/>
                </a:solidFill>
              </a:rPr>
              <a:pPr/>
              <a:t>8</a:t>
            </a:fld>
            <a:endParaRPr lang="en-US" altLang="en-US" smtClean="0">
              <a:solidFill>
                <a:srgbClr val="000000"/>
              </a:solidFill>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We have learned the reasons why Henry George’s crusade to remove all taxation save that on land’s rental values failed to become the law of the land. Today, our society – every society – taxes nearly every person’s income, nearly every exchange of goods and services, and nearly every form of property and asset. These are heavy burdens on the kinds of activities and assets we need and ought to encourage.</a:t>
            </a:r>
          </a:p>
          <a:p>
            <a:pPr eaLnBrk="1" hangingPunct="1"/>
            <a:endParaRPr lang="en-US" altLang="en-US" b="1" smtClean="0"/>
          </a:p>
        </p:txBody>
      </p:sp>
    </p:spTree>
    <p:extLst>
      <p:ext uri="{BB962C8B-B14F-4D97-AF65-F5344CB8AC3E}">
        <p14:creationId xmlns:p14="http://schemas.microsoft.com/office/powerpoint/2010/main" val="110342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9F4917-DB52-4B7F-8C6F-08716BB0979F}" type="slidenum">
              <a:rPr lang="en-US" altLang="en-US" smtClean="0">
                <a:solidFill>
                  <a:srgbClr val="000000"/>
                </a:solidFill>
              </a:rPr>
              <a:pPr/>
              <a:t>9</a:t>
            </a:fld>
            <a:endParaRPr lang="en-US" altLang="en-US" smtClean="0">
              <a:solidFill>
                <a:srgbClr val="000000"/>
              </a:solidFill>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Tax laws make almost no distinction between income that is “earned” – by actually producing goods and providing services – and “unearned” – obtained by speculation in land, natural resources, financial instruments and other legal claims on property. </a:t>
            </a:r>
          </a:p>
        </p:txBody>
      </p:sp>
    </p:spTree>
    <p:extLst>
      <p:ext uri="{BB962C8B-B14F-4D97-AF65-F5344CB8AC3E}">
        <p14:creationId xmlns:p14="http://schemas.microsoft.com/office/powerpoint/2010/main" val="312860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A059DD-F0E4-4BBC-BDE1-F6E27FB36C7C}" type="slidenum">
              <a:rPr lang="en-US" altLang="en-US"/>
              <a:pPr>
                <a:defRPr/>
              </a:pPr>
              <a:t>‹#›</a:t>
            </a:fld>
            <a:endParaRPr lang="en-US" altLang="en-US"/>
          </a:p>
        </p:txBody>
      </p:sp>
    </p:spTree>
    <p:extLst>
      <p:ext uri="{BB962C8B-B14F-4D97-AF65-F5344CB8AC3E}">
        <p14:creationId xmlns:p14="http://schemas.microsoft.com/office/powerpoint/2010/main" val="265313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706E80-5532-4985-8978-F83C1A34E342}" type="slidenum">
              <a:rPr lang="en-US" altLang="en-US"/>
              <a:pPr>
                <a:defRPr/>
              </a:pPr>
              <a:t>‹#›</a:t>
            </a:fld>
            <a:endParaRPr lang="en-US" altLang="en-US"/>
          </a:p>
        </p:txBody>
      </p:sp>
    </p:spTree>
    <p:extLst>
      <p:ext uri="{BB962C8B-B14F-4D97-AF65-F5344CB8AC3E}">
        <p14:creationId xmlns:p14="http://schemas.microsoft.com/office/powerpoint/2010/main" val="308180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7FB548-4256-47BE-845A-1B2D8FD984CB}" type="slidenum">
              <a:rPr lang="en-US" altLang="en-US"/>
              <a:pPr>
                <a:defRPr/>
              </a:pPr>
              <a:t>‹#›</a:t>
            </a:fld>
            <a:endParaRPr lang="en-US" altLang="en-US"/>
          </a:p>
        </p:txBody>
      </p:sp>
    </p:spTree>
    <p:extLst>
      <p:ext uri="{BB962C8B-B14F-4D97-AF65-F5344CB8AC3E}">
        <p14:creationId xmlns:p14="http://schemas.microsoft.com/office/powerpoint/2010/main" val="19068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4A2BDE-CB89-4260-9500-0D7FA274DB1A}" type="slidenum">
              <a:rPr lang="en-US" altLang="en-US"/>
              <a:pPr>
                <a:defRPr/>
              </a:pPr>
              <a:t>‹#›</a:t>
            </a:fld>
            <a:endParaRPr lang="en-US" altLang="en-US"/>
          </a:p>
        </p:txBody>
      </p:sp>
    </p:spTree>
    <p:extLst>
      <p:ext uri="{BB962C8B-B14F-4D97-AF65-F5344CB8AC3E}">
        <p14:creationId xmlns:p14="http://schemas.microsoft.com/office/powerpoint/2010/main" val="85730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9A26040-093A-4E43-A3E2-55B032422EDA}" type="slidenum">
              <a:rPr lang="en-US" altLang="en-US"/>
              <a:pPr>
                <a:defRPr/>
              </a:pPr>
              <a:t>‹#›</a:t>
            </a:fld>
            <a:endParaRPr lang="en-US" altLang="en-US"/>
          </a:p>
        </p:txBody>
      </p:sp>
    </p:spTree>
    <p:extLst>
      <p:ext uri="{BB962C8B-B14F-4D97-AF65-F5344CB8AC3E}">
        <p14:creationId xmlns:p14="http://schemas.microsoft.com/office/powerpoint/2010/main" val="343416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52ECA3-B4B1-40D6-AE93-5175B1550DF1}" type="slidenum">
              <a:rPr lang="en-US" altLang="en-US"/>
              <a:pPr>
                <a:defRPr/>
              </a:pPr>
              <a:t>‹#›</a:t>
            </a:fld>
            <a:endParaRPr lang="en-US" altLang="en-US"/>
          </a:p>
        </p:txBody>
      </p:sp>
    </p:spTree>
    <p:extLst>
      <p:ext uri="{BB962C8B-B14F-4D97-AF65-F5344CB8AC3E}">
        <p14:creationId xmlns:p14="http://schemas.microsoft.com/office/powerpoint/2010/main" val="224846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BD02FC-37B1-4BC0-99F4-98D707C5CF7F}" type="slidenum">
              <a:rPr lang="en-US" altLang="en-US"/>
              <a:pPr>
                <a:defRPr/>
              </a:pPr>
              <a:t>‹#›</a:t>
            </a:fld>
            <a:endParaRPr lang="en-US" altLang="en-US"/>
          </a:p>
        </p:txBody>
      </p:sp>
    </p:spTree>
    <p:extLst>
      <p:ext uri="{BB962C8B-B14F-4D97-AF65-F5344CB8AC3E}">
        <p14:creationId xmlns:p14="http://schemas.microsoft.com/office/powerpoint/2010/main" val="90035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12970E5-5C8F-4F95-996F-4FF273DBA931}" type="slidenum">
              <a:rPr lang="en-US" altLang="en-US"/>
              <a:pPr>
                <a:defRPr/>
              </a:pPr>
              <a:t>‹#›</a:t>
            </a:fld>
            <a:endParaRPr lang="en-US" altLang="en-US"/>
          </a:p>
        </p:txBody>
      </p:sp>
    </p:spTree>
    <p:extLst>
      <p:ext uri="{BB962C8B-B14F-4D97-AF65-F5344CB8AC3E}">
        <p14:creationId xmlns:p14="http://schemas.microsoft.com/office/powerpoint/2010/main" val="101710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10D6E1F-387A-4D6F-B5C9-49EE3607F340}" type="slidenum">
              <a:rPr lang="en-US" altLang="en-US"/>
              <a:pPr>
                <a:defRPr/>
              </a:pPr>
              <a:t>‹#›</a:t>
            </a:fld>
            <a:endParaRPr lang="en-US" altLang="en-US"/>
          </a:p>
        </p:txBody>
      </p:sp>
    </p:spTree>
    <p:extLst>
      <p:ext uri="{BB962C8B-B14F-4D97-AF65-F5344CB8AC3E}">
        <p14:creationId xmlns:p14="http://schemas.microsoft.com/office/powerpoint/2010/main" val="401064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A4E0CCE-406F-4AE6-AD7E-67064600CB94}" type="slidenum">
              <a:rPr lang="en-US" altLang="en-US"/>
              <a:pPr>
                <a:defRPr/>
              </a:pPr>
              <a:t>‹#›</a:t>
            </a:fld>
            <a:endParaRPr lang="en-US" altLang="en-US"/>
          </a:p>
        </p:txBody>
      </p:sp>
    </p:spTree>
    <p:extLst>
      <p:ext uri="{BB962C8B-B14F-4D97-AF65-F5344CB8AC3E}">
        <p14:creationId xmlns:p14="http://schemas.microsoft.com/office/powerpoint/2010/main" val="176618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9976AC-8F26-488F-9356-A6206E1316D3}" type="slidenum">
              <a:rPr lang="en-US" altLang="en-US"/>
              <a:pPr>
                <a:defRPr/>
              </a:pPr>
              <a:t>‹#›</a:t>
            </a:fld>
            <a:endParaRPr lang="en-US" altLang="en-US"/>
          </a:p>
        </p:txBody>
      </p:sp>
    </p:spTree>
    <p:extLst>
      <p:ext uri="{BB962C8B-B14F-4D97-AF65-F5344CB8AC3E}">
        <p14:creationId xmlns:p14="http://schemas.microsoft.com/office/powerpoint/2010/main" val="246674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0621389-2F4A-4091-A2A8-00638770717F}" type="slidenum">
              <a:rPr lang="en-US" altLang="en-US"/>
              <a:pPr>
                <a:defRPr/>
              </a:pPr>
              <a:t>‹#›</a:t>
            </a:fld>
            <a:endParaRPr lang="en-US" altLang="en-US"/>
          </a:p>
        </p:txBody>
      </p:sp>
    </p:spTree>
    <p:extLst>
      <p:ext uri="{BB962C8B-B14F-4D97-AF65-F5344CB8AC3E}">
        <p14:creationId xmlns:p14="http://schemas.microsoft.com/office/powerpoint/2010/main" val="28190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4501944-7923-4363-856F-8673E438A0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555" name="Picture 4" descr="scrapp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03" name="Picture 5" descr="Rich Americans Like Bezos, Musk, Buffett Avoided Income Tax - The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GOP Tax 'Simplification' Initiative So, So Complic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58738"/>
            <a:ext cx="9113837"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Taxation Simplified – JagoTr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08050"/>
            <a:ext cx="9153525"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ANd9GcScwALQIQ71U5-Cwv3gG7NNP9jKEGj7N-zdbHuuE7jfQs2uetwE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6"/>
          <p:cNvSpPr txBox="1">
            <a:spLocks noChangeArrowheads="1"/>
          </p:cNvSpPr>
          <p:nvPr/>
        </p:nvSpPr>
        <p:spPr bwMode="auto">
          <a:xfrm>
            <a:off x="1403350" y="2420938"/>
            <a:ext cx="64817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000000"/>
                </a:solidFill>
                <a:latin typeface="Rockwell" pitchFamily="18" charset="0"/>
              </a:rPr>
              <a:t>FIRST: Exempt all individual incomes up to the national median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body" sz="half" idx="1"/>
          </p:nvPr>
        </p:nvSpPr>
        <p:spPr>
          <a:xfrm>
            <a:off x="755650" y="2349500"/>
            <a:ext cx="4248150" cy="2519363"/>
          </a:xfrm>
          <a:noFill/>
        </p:spPr>
        <p:txBody>
          <a:bodyPr/>
          <a:lstStyle/>
          <a:p>
            <a:pPr eaLnBrk="1" hangingPunct="1">
              <a:lnSpc>
                <a:spcPct val="80000"/>
              </a:lnSpc>
              <a:buFont typeface="Wingdings" panose="05000000000000000000" pitchFamily="2" charset="2"/>
              <a:buChar char="q"/>
            </a:pPr>
            <a:r>
              <a:rPr lang="en-US" altLang="en-US" sz="2400" b="1" smtClean="0">
                <a:latin typeface="Rockwell" pitchFamily="18" charset="0"/>
              </a:rPr>
              <a:t>There would be no other exemptions or deductions under the tax code</a:t>
            </a:r>
          </a:p>
          <a:p>
            <a:pPr eaLnBrk="1" hangingPunct="1">
              <a:lnSpc>
                <a:spcPct val="80000"/>
              </a:lnSpc>
              <a:buFont typeface="Wingdings" panose="05000000000000000000" pitchFamily="2" charset="2"/>
              <a:buChar char="q"/>
            </a:pPr>
            <a:r>
              <a:rPr lang="en-US" altLang="en-US" sz="2400" b="1" smtClean="0">
                <a:latin typeface="Rockwell" pitchFamily="18" charset="0"/>
              </a:rPr>
              <a:t>All individual incomes up to $54,000 would be exempt from taxation</a:t>
            </a:r>
          </a:p>
          <a:p>
            <a:pPr eaLnBrk="1" hangingPunct="1">
              <a:lnSpc>
                <a:spcPct val="80000"/>
              </a:lnSpc>
              <a:buFontTx/>
              <a:buNone/>
            </a:pPr>
            <a:endParaRPr lang="en-US" altLang="en-US" sz="2400" b="1" smtClean="0">
              <a:latin typeface="Rockwell" pitchFamily="18" charset="0"/>
            </a:endParaRPr>
          </a:p>
        </p:txBody>
      </p:sp>
      <p:pic>
        <p:nvPicPr>
          <p:cNvPr id="35843" name="Picture 9" descr="taxes_250x2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773238"/>
            <a:ext cx="230028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sz="half" idx="1"/>
          </p:nvPr>
        </p:nvSpPr>
        <p:spPr>
          <a:xfrm>
            <a:off x="684213" y="1268413"/>
            <a:ext cx="4824412" cy="4248150"/>
          </a:xfrm>
          <a:noFill/>
        </p:spPr>
        <p:txBody>
          <a:bodyPr/>
          <a:lstStyle/>
          <a:p>
            <a:pPr eaLnBrk="1" hangingPunct="1">
              <a:lnSpc>
                <a:spcPct val="80000"/>
              </a:lnSpc>
              <a:buFontTx/>
              <a:buNone/>
            </a:pPr>
            <a:endParaRPr lang="en-US" altLang="en-US" sz="2800" b="1" smtClean="0"/>
          </a:p>
          <a:p>
            <a:pPr eaLnBrk="1" hangingPunct="1">
              <a:lnSpc>
                <a:spcPct val="80000"/>
              </a:lnSpc>
              <a:buFont typeface="Wingdings" panose="05000000000000000000" pitchFamily="2" charset="2"/>
              <a:buChar char="q"/>
            </a:pPr>
            <a:r>
              <a:rPr lang="en-US" altLang="en-US" sz="2400" b="1" smtClean="0">
                <a:latin typeface="Rockwell" pitchFamily="18" charset="0"/>
              </a:rPr>
              <a:t>Individuals with special hardships would apply for assistance from the appropriate social welfare agencies</a:t>
            </a:r>
          </a:p>
          <a:p>
            <a:pPr eaLnBrk="1" hangingPunct="1">
              <a:lnSpc>
                <a:spcPct val="80000"/>
              </a:lnSpc>
              <a:buFont typeface="Wingdings" panose="05000000000000000000" pitchFamily="2" charset="2"/>
              <a:buChar char="q"/>
            </a:pPr>
            <a:r>
              <a:rPr lang="en-US" altLang="en-US" sz="2400" b="1" smtClean="0">
                <a:latin typeface="Rockwell" pitchFamily="18" charset="0"/>
              </a:rPr>
              <a:t> Above $54,000 higher ranges of income would be taxed at increasing rates – sufficient to balance the federal budget</a:t>
            </a:r>
          </a:p>
        </p:txBody>
      </p:sp>
      <p:pic>
        <p:nvPicPr>
          <p:cNvPr id="37891" name="Picture 4" descr="taxes_250x2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84313"/>
            <a:ext cx="23304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body" sz="half" idx="1"/>
          </p:nvPr>
        </p:nvSpPr>
        <p:spPr>
          <a:xfrm>
            <a:off x="468313" y="1268413"/>
            <a:ext cx="4751387" cy="4465637"/>
          </a:xfrm>
        </p:spPr>
        <p:txBody>
          <a:bodyPr/>
          <a:lstStyle/>
          <a:p>
            <a:pPr eaLnBrk="1" hangingPunct="1">
              <a:buFont typeface="Wingdings" panose="05000000000000000000" pitchFamily="2" charset="2"/>
              <a:buChar char="q"/>
            </a:pPr>
            <a:r>
              <a:rPr lang="en-US" altLang="en-US" sz="2400" b="1" smtClean="0">
                <a:latin typeface="Rockwell" pitchFamily="18" charset="0"/>
              </a:rPr>
              <a:t>Congress would set the tax rates and ranges of income subject to each rate</a:t>
            </a:r>
          </a:p>
          <a:p>
            <a:pPr eaLnBrk="1" hangingPunct="1">
              <a:buFont typeface="Wingdings" panose="05000000000000000000" pitchFamily="2" charset="2"/>
              <a:buChar char="q"/>
            </a:pPr>
            <a:r>
              <a:rPr lang="en-US" altLang="en-US" sz="2400" b="1" smtClean="0">
                <a:latin typeface="Rockwell" pitchFamily="18" charset="0"/>
              </a:rPr>
              <a:t>This would be done as part of the budgeting process</a:t>
            </a:r>
          </a:p>
          <a:p>
            <a:pPr eaLnBrk="1" hangingPunct="1">
              <a:buFont typeface="Wingdings" panose="05000000000000000000" pitchFamily="2" charset="2"/>
              <a:buChar char="q"/>
            </a:pPr>
            <a:r>
              <a:rPr lang="en-US" altLang="en-US" sz="2400" b="1" smtClean="0">
                <a:latin typeface="Rockwell" pitchFamily="18" charset="0"/>
              </a:rPr>
              <a:t>An objective would be to raise sufficient revenue to balance the budget</a:t>
            </a:r>
          </a:p>
          <a:p>
            <a:pPr eaLnBrk="1" hangingPunct="1">
              <a:buFont typeface="Wingdings" panose="05000000000000000000" pitchFamily="2" charset="2"/>
              <a:buChar char="q"/>
            </a:pPr>
            <a:r>
              <a:rPr lang="en-US" altLang="en-US" sz="2400" b="1" smtClean="0">
                <a:latin typeface="Rockwell" pitchFamily="18" charset="0"/>
              </a:rPr>
              <a:t>The national debt would be gradually retired</a:t>
            </a:r>
          </a:p>
        </p:txBody>
      </p:sp>
      <p:pic>
        <p:nvPicPr>
          <p:cNvPr id="39939" name="Picture 10" descr="20081103--185441-c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84313"/>
            <a:ext cx="23590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National Debt Clock: What Is the National Debt Right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1225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395288" y="620713"/>
            <a:ext cx="817086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15</a:t>
            </a:r>
          </a:p>
        </p:txBody>
      </p:sp>
      <p:sp>
        <p:nvSpPr>
          <p:cNvPr id="7172" name="Text Box 4"/>
          <p:cNvSpPr txBox="1">
            <a:spLocks noChangeArrowheads="1"/>
          </p:cNvSpPr>
          <p:nvPr/>
        </p:nvSpPr>
        <p:spPr bwMode="auto">
          <a:xfrm>
            <a:off x="395288" y="1341438"/>
            <a:ext cx="81708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Improving How Government Raises Revenue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sz="half" idx="1"/>
          </p:nvPr>
        </p:nvSpPr>
        <p:spPr>
          <a:xfrm>
            <a:off x="611188" y="765175"/>
            <a:ext cx="4752975" cy="5327650"/>
          </a:xfrm>
        </p:spPr>
        <p:txBody>
          <a:bodyPr/>
          <a:lstStyle/>
          <a:p>
            <a:pPr eaLnBrk="1" hangingPunct="1">
              <a:buFont typeface="Wingdings" panose="05000000000000000000" pitchFamily="2" charset="2"/>
              <a:buChar char="q"/>
            </a:pPr>
            <a:r>
              <a:rPr lang="en-US" altLang="en-US" sz="2400" b="1" smtClean="0">
                <a:latin typeface="Rockwell" pitchFamily="18" charset="0"/>
              </a:rPr>
              <a:t>The income ranges and tax rates might look as follows. For incomes:</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Greater than $54,000 up to $100,000: 5%</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Greater than $100,000 up to $150,000: 10%</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Greater than $150,000 up to $300,000: 15%</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Greater than $300,000 up to $500,000: 20%</a:t>
            </a:r>
          </a:p>
          <a:p>
            <a:pPr lvl="1" eaLnBrk="1" hangingPunct="1">
              <a:buFont typeface="Wingdings" panose="05000000000000000000" pitchFamily="2" charset="2"/>
              <a:buChar char="q"/>
            </a:pPr>
            <a:endParaRPr lang="en-US" altLang="en-US" sz="2400" b="1" smtClean="0">
              <a:latin typeface="Rockwell" pitchFamily="18" charset="0"/>
            </a:endParaRPr>
          </a:p>
        </p:txBody>
      </p:sp>
      <p:pic>
        <p:nvPicPr>
          <p:cNvPr id="44035" name="Picture 5" descr="dividend-tax-rates-qual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16113"/>
            <a:ext cx="22256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dividend-tax-rates-qual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038" y="0"/>
            <a:ext cx="5172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11188" y="1125538"/>
            <a:ext cx="4895850" cy="4897437"/>
          </a:xfrm>
        </p:spPr>
        <p:txBody>
          <a:bodyPr/>
          <a:lstStyle/>
          <a:p>
            <a:pPr eaLnBrk="1" hangingPunct="1">
              <a:buFont typeface="Wingdings" panose="05000000000000000000" pitchFamily="2" charset="2"/>
              <a:buChar char="q"/>
            </a:pPr>
            <a:r>
              <a:rPr lang="en-US" altLang="en-US" sz="2400" b="1" smtClean="0">
                <a:latin typeface="Rockwell" pitchFamily="18" charset="0"/>
              </a:rPr>
              <a:t>For incomes:</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Greater than $500,000 up to $1 million:  25%</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Greater than $1 million up to $5 million:  30%</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Greater than $5 million up to $10 million:  35%</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Greater than $10 million up to $25 million: 40%</a:t>
            </a:r>
          </a:p>
          <a:p>
            <a:pPr lvl="1" eaLnBrk="1" hangingPunct="1">
              <a:buFont typeface="Wingdings" panose="05000000000000000000" pitchFamily="2" charset="2"/>
              <a:buChar char="q"/>
            </a:pPr>
            <a:r>
              <a:rPr lang="en-US" altLang="en-US" sz="2400" b="1" smtClean="0">
                <a:solidFill>
                  <a:srgbClr val="660033"/>
                </a:solidFill>
                <a:latin typeface="Rockwell" pitchFamily="18" charset="0"/>
              </a:rPr>
              <a:t> and so on…</a:t>
            </a:r>
          </a:p>
        </p:txBody>
      </p:sp>
      <p:pic>
        <p:nvPicPr>
          <p:cNvPr id="48131" name="Picture 9" descr="dividend-tax-rates-qual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916113"/>
            <a:ext cx="22606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dividend-tax-rates-qual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1903413"/>
            <a:ext cx="3043237"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 descr="ANd9GcSAwynQZ0M-xumOLX_M56lej3z2yUb6N1g__cKyM5a8kQ3XmHI_3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113"/>
            <a:ext cx="6084888"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dividend-tax-rates-qual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0"/>
            <a:ext cx="5172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sz="half" idx="1"/>
          </p:nvPr>
        </p:nvSpPr>
        <p:spPr>
          <a:xfrm>
            <a:off x="900113" y="1916113"/>
            <a:ext cx="3816350" cy="3240087"/>
          </a:xfrm>
        </p:spPr>
        <p:txBody>
          <a:bodyPr/>
          <a:lstStyle/>
          <a:p>
            <a:pPr eaLnBrk="1" hangingPunct="1">
              <a:lnSpc>
                <a:spcPct val="90000"/>
              </a:lnSpc>
              <a:buFont typeface="Wingdings" panose="05000000000000000000" pitchFamily="2" charset="2"/>
              <a:buChar char="q"/>
            </a:pPr>
            <a:r>
              <a:rPr lang="en-US" altLang="en-US" sz="2400" b="1" smtClean="0">
                <a:solidFill>
                  <a:srgbClr val="660033"/>
                </a:solidFill>
                <a:latin typeface="Rockwell" pitchFamily="18" charset="0"/>
              </a:rPr>
              <a:t>Exempt small businesses from the tax base</a:t>
            </a:r>
          </a:p>
          <a:p>
            <a:pPr eaLnBrk="1" hangingPunct="1">
              <a:lnSpc>
                <a:spcPct val="90000"/>
              </a:lnSpc>
              <a:buFont typeface="Wingdings" panose="05000000000000000000" pitchFamily="2" charset="2"/>
              <a:buChar char="q"/>
            </a:pPr>
            <a:r>
              <a:rPr lang="en-US" altLang="en-US" sz="2400" b="1" smtClean="0">
                <a:solidFill>
                  <a:srgbClr val="660033"/>
                </a:solidFill>
                <a:latin typeface="Rockwell" pitchFamily="18" charset="0"/>
              </a:rPr>
              <a:t> Replace the business profits tax with a low, graduated rate of taxation on gross revenue</a:t>
            </a:r>
            <a:endParaRPr lang="en-US" altLang="en-US" sz="2400" b="1" smtClean="0">
              <a:latin typeface="Rockwell" pitchFamily="18" charset="0"/>
            </a:endParaRPr>
          </a:p>
        </p:txBody>
      </p:sp>
      <p:sp>
        <p:nvSpPr>
          <p:cNvPr id="54275"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4276" name="Picture 9" descr="500_1190159951_small_business_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060575"/>
            <a:ext cx="31067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sz="half" idx="1"/>
          </p:nvPr>
        </p:nvSpPr>
        <p:spPr>
          <a:xfrm>
            <a:off x="539750" y="836613"/>
            <a:ext cx="4968875" cy="5616575"/>
          </a:xfrm>
        </p:spPr>
        <p:txBody>
          <a:bodyPr/>
          <a:lstStyle/>
          <a:p>
            <a:pPr eaLnBrk="1" hangingPunct="1">
              <a:buFont typeface="Wingdings" panose="05000000000000000000" pitchFamily="2" charset="2"/>
              <a:buChar char="q"/>
            </a:pPr>
            <a:r>
              <a:rPr lang="en-US" altLang="en-US" sz="2400" b="1" smtClean="0">
                <a:solidFill>
                  <a:srgbClr val="660033"/>
                </a:solidFill>
                <a:latin typeface="Rockwell" pitchFamily="18" charset="0"/>
              </a:rPr>
              <a:t>Business revenue up to, say, $500,000, would be exempt from taxation</a:t>
            </a:r>
          </a:p>
          <a:p>
            <a:pPr eaLnBrk="1" hangingPunct="1">
              <a:buFont typeface="Wingdings" panose="05000000000000000000" pitchFamily="2" charset="2"/>
              <a:buChar char="q"/>
            </a:pPr>
            <a:r>
              <a:rPr lang="en-US" altLang="en-US" sz="2400" b="1" smtClean="0">
                <a:solidFill>
                  <a:srgbClr val="660033"/>
                </a:solidFill>
                <a:latin typeface="Rockwell" pitchFamily="18" charset="0"/>
              </a:rPr>
              <a:t>Revenue greater than $500,000 up to $2,000,000 would be taxed at 1%</a:t>
            </a:r>
          </a:p>
          <a:p>
            <a:pPr eaLnBrk="1" hangingPunct="1">
              <a:buFont typeface="Wingdings" panose="05000000000000000000" pitchFamily="2" charset="2"/>
              <a:buChar char="q"/>
            </a:pPr>
            <a:r>
              <a:rPr lang="en-US" altLang="en-US" sz="2400" b="1" smtClean="0">
                <a:solidFill>
                  <a:srgbClr val="660033"/>
                </a:solidFill>
                <a:latin typeface="Rockwell" pitchFamily="18" charset="0"/>
              </a:rPr>
              <a:t>Revenue greater than $2,00,000 up to $5 million would be taxed at 1.5%</a:t>
            </a:r>
          </a:p>
          <a:p>
            <a:pPr eaLnBrk="1" hangingPunct="1">
              <a:buFont typeface="Wingdings" panose="05000000000000000000" pitchFamily="2" charset="2"/>
              <a:buChar char="q"/>
            </a:pPr>
            <a:r>
              <a:rPr lang="en-US" altLang="en-US" sz="2400" b="1" smtClean="0">
                <a:solidFill>
                  <a:srgbClr val="660033"/>
                </a:solidFill>
                <a:latin typeface="Rockwell" pitchFamily="18" charset="0"/>
              </a:rPr>
              <a:t>Revenue greater than $5 million up to $25 million would be taxed at 2.0%</a:t>
            </a:r>
          </a:p>
          <a:p>
            <a:pPr eaLnBrk="1" hangingPunct="1">
              <a:buFont typeface="Wingdings" panose="05000000000000000000" pitchFamily="2" charset="2"/>
              <a:buChar char="q"/>
            </a:pPr>
            <a:r>
              <a:rPr lang="en-US" altLang="en-US" sz="2400" b="1" smtClean="0">
                <a:solidFill>
                  <a:srgbClr val="660033"/>
                </a:solidFill>
                <a:latin typeface="Rockwell" pitchFamily="18" charset="0"/>
              </a:rPr>
              <a:t>And so on…</a:t>
            </a:r>
            <a:r>
              <a:rPr lang="en-US" altLang="en-US" sz="2400" b="1" smtClean="0"/>
              <a:t> </a:t>
            </a:r>
          </a:p>
        </p:txBody>
      </p:sp>
      <p:pic>
        <p:nvPicPr>
          <p:cNvPr id="56323" name="Picture 8" descr="500_1190159951_small_business_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276475"/>
            <a:ext cx="2700337"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7BD4B3027A-5036-4990-8407-1886C60574D7%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836613"/>
            <a:ext cx="489585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0419" name="Picture 6" descr="ANd9GcR-QxZe5glIG0h_JaVNdsi-gJ2vfHpjD0WWKyzG3d0qwHnUvi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7"/>
          <p:cNvSpPr txBox="1">
            <a:spLocks noChangeArrowheads="1"/>
          </p:cNvSpPr>
          <p:nvPr/>
        </p:nvSpPr>
        <p:spPr bwMode="auto">
          <a:xfrm>
            <a:off x="2771775" y="908050"/>
            <a:ext cx="6069013"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a:solidFill>
                  <a:srgbClr val="000000"/>
                </a:solidFill>
                <a:latin typeface="Rockwell" pitchFamily="18" charset="0"/>
              </a:rPr>
              <a:t>TAX RELIEF</a:t>
            </a:r>
          </a:p>
          <a:p>
            <a:pPr algn="ctr" eaLnBrk="1" hangingPunct="1">
              <a:spcBef>
                <a:spcPct val="0"/>
              </a:spcBef>
              <a:buFontTx/>
              <a:buNone/>
            </a:pPr>
            <a:r>
              <a:rPr lang="en-US" altLang="en-US" sz="4800" b="1">
                <a:solidFill>
                  <a:srgbClr val="000000"/>
                </a:solidFill>
                <a:latin typeface="Rockwell" pitchFamily="18" charset="0"/>
              </a:rPr>
              <a:t>For</a:t>
            </a:r>
          </a:p>
          <a:p>
            <a:pPr algn="ctr" eaLnBrk="1" hangingPunct="1">
              <a:spcBef>
                <a:spcPct val="0"/>
              </a:spcBef>
              <a:buFontTx/>
              <a:buNone/>
            </a:pPr>
            <a:r>
              <a:rPr lang="en-US" altLang="en-US" sz="4800" b="1">
                <a:solidFill>
                  <a:srgbClr val="FFFF00"/>
                </a:solidFill>
                <a:latin typeface="Rockwell" pitchFamily="18" charset="0"/>
              </a:rPr>
              <a:t>PEOPLE</a:t>
            </a:r>
            <a:r>
              <a:rPr lang="en-US" altLang="en-US" sz="4800" b="1">
                <a:solidFill>
                  <a:srgbClr val="000000"/>
                </a:solidFill>
                <a:latin typeface="Rockwell" pitchFamily="18" charset="0"/>
              </a:rPr>
              <a:t> WHO PRODUCE GOODS and</a:t>
            </a:r>
          </a:p>
          <a:p>
            <a:pPr algn="ctr" eaLnBrk="1" hangingPunct="1">
              <a:spcBef>
                <a:spcPct val="0"/>
              </a:spcBef>
              <a:buFontTx/>
              <a:buNone/>
            </a:pPr>
            <a:r>
              <a:rPr lang="en-US" altLang="en-US" sz="4800" b="1">
                <a:solidFill>
                  <a:srgbClr val="000000"/>
                </a:solidFill>
                <a:latin typeface="Rockwell" pitchFamily="18" charset="0"/>
              </a:rPr>
              <a:t>PROVIDE SERVICES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2467" name="Picture 25" descr="monop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76250"/>
            <a:ext cx="5903913"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26"/>
          <p:cNvSpPr txBox="1">
            <a:spLocks noChangeArrowheads="1"/>
          </p:cNvSpPr>
          <p:nvPr/>
        </p:nvSpPr>
        <p:spPr bwMode="auto">
          <a:xfrm>
            <a:off x="2843213" y="2492375"/>
            <a:ext cx="37814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Who Owns the Planet?</a:t>
            </a:r>
          </a:p>
          <a:p>
            <a:pPr eaLnBrk="1" hangingPunct="1">
              <a:spcBef>
                <a:spcPct val="0"/>
              </a:spcBef>
              <a:buFontTx/>
              <a:buNone/>
            </a:pPr>
            <a:r>
              <a:rPr lang="en-US" altLang="en-US" sz="2400" b="1">
                <a:solidFill>
                  <a:srgbClr val="000000"/>
                </a:solidFill>
                <a:latin typeface="Rockwell" pitchFamily="18" charset="0"/>
              </a:rPr>
              <a:t>Who Captures the Rent?</a:t>
            </a:r>
          </a:p>
          <a:p>
            <a:pPr eaLnBrk="1" hangingPunct="1">
              <a:spcBef>
                <a:spcPct val="0"/>
              </a:spcBef>
              <a:buFontTx/>
              <a:buNone/>
            </a:pPr>
            <a:r>
              <a:rPr lang="en-US" altLang="en-US" sz="2400" b="1">
                <a:solidFill>
                  <a:srgbClr val="000000"/>
                </a:solidFill>
                <a:latin typeface="Rockwell" pitchFamily="18" charset="0"/>
              </a:rPr>
              <a:t>It’s Only MONOPOLY!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PUBLIC REVENUE: MEANING,SOURCES,DIRECT AND INDIRECT TAXES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4"/>
          <p:cNvSpPr txBox="1">
            <a:spLocks noChangeArrowheads="1"/>
          </p:cNvSpPr>
          <p:nvPr/>
        </p:nvSpPr>
        <p:spPr bwMode="auto">
          <a:xfrm>
            <a:off x="179388" y="476250"/>
            <a:ext cx="86391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END OF LECTURE 15</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0 3rd Avenue Northwest, Naples, FL 34119 | Com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09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mazon.com: TAXING ECONOMIC RENTS: HOW TO TAX ECONOMIC RENTS AND WHY YOUR  ECONOMIC SURVIVAL DEPENDS ON INTRODUCING THE ECONOMIC RENT TAX eBook :  Walshaw, Tim, visual arts, zoran: Kind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2700"/>
            <a:ext cx="4300537"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Amazon.com: TAXING ECONOMIC RENTS: HOW TO TAX ECONOMIC RENTS AND WHY YOUR  ECONOMIC SURVIVAL DEPENDS ON INTRODUCING THE ECONOMIC RENT TAX eBook :  Walshaw, Tim, visual arts, zoran: Kind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773238"/>
            <a:ext cx="2011362"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611188" y="1268413"/>
            <a:ext cx="53292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F1111"/>
                </a:solidFill>
                <a:latin typeface="Book Antiqua" panose="02040602050305030304" pitchFamily="18" charset="0"/>
              </a:rPr>
              <a:t>“TAXES ON ECONOMIC RENTS are considered by economist to be an ‘ideal’ tax. That means that there are no distortions when the tax is applied. The currently applied taxes have distortions that shift the burden of the tax onto the economically weak, reduce investment, reduce growth, increase unemployment, and apply an invisible ‘tax on tax’ that reduces the possible amount of tax revenue can be raised. …”</a:t>
            </a:r>
            <a:endParaRPr lang="en-US" altLang="en-US" sz="2400" b="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Amazon.com: TAXING ECONOMIC RENTS: HOW TO TAX ECONOMIC RENTS AND WHY YOUR  ECONOMIC SURVIVAL DEPENDS ON INTRODUCING THE ECONOMIC RENT TAX eBook :  Walshaw, Tim, visual arts, zoran: Kind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916113"/>
            <a:ext cx="1992312"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
          <p:cNvSpPr>
            <a:spLocks noChangeArrowheads="1"/>
          </p:cNvSpPr>
          <p:nvPr/>
        </p:nvSpPr>
        <p:spPr bwMode="auto">
          <a:xfrm>
            <a:off x="971550" y="1844675"/>
            <a:ext cx="45370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F1111"/>
                </a:solidFill>
                <a:latin typeface="Book Antiqua" panose="02040602050305030304" pitchFamily="18" charset="0"/>
              </a:rPr>
              <a:t>“Economic rent taxes are free of these harmful effects. From the age of the Pharaohs bad tax design has repeatedly led to economic collapse, civil wars and total disaster. Economic rent taxes could prevent this happening again.”</a:t>
            </a:r>
            <a:endParaRPr lang="en-US" altLang="en-US" sz="2400" b="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9459" name="Picture 18" descr="ANd9GcTtuHHwNkx5EgW7oC4HgIaqr9zwDlsCvWnPPnY09S_BbCUwrn6J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96975"/>
            <a:ext cx="72739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507" name="Picture 5" descr="Earned Income vs. Unearned Income: What's the difference? • Millers on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965200"/>
            <a:ext cx="90900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3536</TotalTime>
  <Words>2023</Words>
  <Application>Microsoft Office PowerPoint</Application>
  <PresentationFormat>On-screen Show (4:3)</PresentationFormat>
  <Paragraphs>105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Rockwell</vt:lpstr>
      <vt:lpstr>Book Antiqua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Moldovaconstruct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Paul</dc:creator>
  <cp:lastModifiedBy>Owner</cp:lastModifiedBy>
  <cp:revision>172</cp:revision>
  <dcterms:created xsi:type="dcterms:W3CDTF">2005-02-22T07:02:15Z</dcterms:created>
  <dcterms:modified xsi:type="dcterms:W3CDTF">2023-06-05T18:14:43Z</dcterms:modified>
</cp:coreProperties>
</file>