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9"/>
  </p:notesMasterIdLst>
  <p:sldIdLst>
    <p:sldId id="697" r:id="rId2"/>
    <p:sldId id="698" r:id="rId3"/>
    <p:sldId id="696" r:id="rId4"/>
    <p:sldId id="634" r:id="rId5"/>
    <p:sldId id="635" r:id="rId6"/>
    <p:sldId id="636" r:id="rId7"/>
    <p:sldId id="699"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62" autoAdjust="0"/>
    <p:restoredTop sz="64191" autoAdjust="0"/>
  </p:normalViewPr>
  <p:slideViewPr>
    <p:cSldViewPr>
      <p:cViewPr varScale="1">
        <p:scale>
          <a:sx n="49" d="100"/>
          <a:sy n="49" d="100"/>
        </p:scale>
        <p:origin x="709" y="2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1607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0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607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160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A44015CA-E1C9-4255-A23E-B168B5DE75A8}" type="slidenum">
              <a:rPr lang="en-US" altLang="en-US"/>
              <a:pPr>
                <a:defRPr/>
              </a:pPr>
              <a:t>‹#›</a:t>
            </a:fld>
            <a:endParaRPr lang="en-US" altLang="en-US"/>
          </a:p>
        </p:txBody>
      </p:sp>
    </p:spTree>
    <p:extLst>
      <p:ext uri="{BB962C8B-B14F-4D97-AF65-F5344CB8AC3E}">
        <p14:creationId xmlns:p14="http://schemas.microsoft.com/office/powerpoint/2010/main" val="27511726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B9A9DA5-8AB6-44D9-9D71-3335612F6D61}" type="slidenum">
              <a:rPr lang="en-US" altLang="en-US" smtClean="0"/>
              <a:pPr/>
              <a:t>1</a:t>
            </a:fld>
            <a:endParaRPr lang="en-US" altLang="en-US" smtClean="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b="1" smtClean="0"/>
          </a:p>
        </p:txBody>
      </p:sp>
    </p:spTree>
    <p:extLst>
      <p:ext uri="{BB962C8B-B14F-4D97-AF65-F5344CB8AC3E}">
        <p14:creationId xmlns:p14="http://schemas.microsoft.com/office/powerpoint/2010/main" val="585469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A75A62-A289-4D95-AA0C-9FBD3909F1D0}" type="slidenum">
              <a:rPr lang="en-US" altLang="en-US" smtClean="0"/>
              <a:pPr/>
              <a:t>2</a:t>
            </a:fld>
            <a:endParaRPr lang="en-US" altLang="en-US"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247965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D398286-A3B2-4555-ADE6-4CDBA6B86778}" type="slidenum">
              <a:rPr lang="en-US" altLang="en-US" smtClean="0">
                <a:solidFill>
                  <a:srgbClr val="000000"/>
                </a:solidFill>
              </a:rPr>
              <a:pPr/>
              <a:t>3</a:t>
            </a:fld>
            <a:endParaRPr lang="en-US" altLang="en-US" smtClean="0">
              <a:solidFill>
                <a:srgbClr val="000000"/>
              </a:solidFill>
            </a:endParaRPr>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b="1" smtClean="0"/>
          </a:p>
        </p:txBody>
      </p:sp>
    </p:spTree>
    <p:extLst>
      <p:ext uri="{BB962C8B-B14F-4D97-AF65-F5344CB8AC3E}">
        <p14:creationId xmlns:p14="http://schemas.microsoft.com/office/powerpoint/2010/main" val="1911067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B44D63E-14E0-4D71-A43B-C5D4CF8D9E5A}" type="slidenum">
              <a:rPr lang="en-US" altLang="en-US" smtClean="0">
                <a:solidFill>
                  <a:srgbClr val="000000"/>
                </a:solidFill>
              </a:rPr>
              <a:pPr/>
              <a:t>4</a:t>
            </a:fld>
            <a:endParaRPr lang="en-US" altLang="en-US" smtClean="0">
              <a:solidFill>
                <a:srgbClr val="000000"/>
              </a:solidFill>
            </a:endParaRPr>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r>
              <a:rPr lang="en-US" altLang="en-US" b="1" smtClean="0"/>
              <a:t>Another important additional source of revenue could come from competitive bidding for the leasing of public lands by private individuals and interests. At present, leases are awarded under conditions that seldom yield to us – the public -- the full market rental value of the lands in question. Speculators frequently obtain leases with the expectation of selling their leasehold interest for a profit. </a:t>
            </a:r>
          </a:p>
          <a:p>
            <a:pPr eaLnBrk="1" hangingPunct="1"/>
            <a:endParaRPr lang="en-US" altLang="en-US" b="1" smtClean="0"/>
          </a:p>
        </p:txBody>
      </p:sp>
    </p:spTree>
    <p:extLst>
      <p:ext uri="{BB962C8B-B14F-4D97-AF65-F5344CB8AC3E}">
        <p14:creationId xmlns:p14="http://schemas.microsoft.com/office/powerpoint/2010/main" val="1086974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5A04672-93A0-4A42-B831-CFF61C1A4D73}" type="slidenum">
              <a:rPr lang="en-US" altLang="en-US" smtClean="0">
                <a:solidFill>
                  <a:srgbClr val="000000"/>
                </a:solidFill>
              </a:rPr>
              <a:pPr/>
              <a:t>5</a:t>
            </a:fld>
            <a:endParaRPr lang="en-US" altLang="en-US" smtClean="0">
              <a:solidFill>
                <a:srgbClr val="000000"/>
              </a:solidFill>
            </a:endParaRPr>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r>
              <a:rPr lang="en-US" altLang="en-US" b="1" smtClean="0"/>
              <a:t>One current example of the problem is Cogentrix Solar Services, a subsidiary of Goldman Sachs. Cogentrix has no experience in the development solar energy but holds leases on nearly half the Nevada acreage for which applications have been filed. </a:t>
            </a:r>
            <a:endParaRPr lang="en-US" altLang="en-US" smtClean="0"/>
          </a:p>
        </p:txBody>
      </p:sp>
    </p:spTree>
    <p:extLst>
      <p:ext uri="{BB962C8B-B14F-4D97-AF65-F5344CB8AC3E}">
        <p14:creationId xmlns:p14="http://schemas.microsoft.com/office/powerpoint/2010/main" val="1598578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2F8BE3-0882-4033-BD77-E1C3FD90D200}" type="slidenum">
              <a:rPr lang="en-US" altLang="en-US" smtClean="0">
                <a:solidFill>
                  <a:srgbClr val="000000"/>
                </a:solidFill>
              </a:rPr>
              <a:pPr/>
              <a:t>6</a:t>
            </a:fld>
            <a:endParaRPr lang="en-US" altLang="en-US" smtClean="0">
              <a:solidFill>
                <a:srgbClr val="000000"/>
              </a:solidFill>
            </a:endParaRPr>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r>
              <a:rPr lang="en-US" altLang="en-US" b="1" smtClean="0"/>
              <a:t>Today, six percent of total U.S. oil production and 8 percent of natural gas production comes from federal lands. Leases are auctioned, and the government sets a reserve price that specifies the lowest acceptable bid. Critics have shown that the terms of these leases are not delivering a fair return to taxpayers. The Biden administration has at least taken some steps to lift leasing fees to the level charged by states and private landowners.</a:t>
            </a:r>
            <a:br>
              <a:rPr lang="en-US" altLang="en-US" b="1" smtClean="0"/>
            </a:br>
            <a:r>
              <a:rPr lang="en-US" altLang="en-US" b="1" smtClean="0"/>
              <a:t/>
            </a:r>
            <a:br>
              <a:rPr lang="en-US" altLang="en-US" b="1" smtClean="0"/>
            </a:br>
            <a:endParaRPr lang="en-US" altLang="en-US" b="1" smtClean="0"/>
          </a:p>
        </p:txBody>
      </p:sp>
    </p:spTree>
    <p:extLst>
      <p:ext uri="{BB962C8B-B14F-4D97-AF65-F5344CB8AC3E}">
        <p14:creationId xmlns:p14="http://schemas.microsoft.com/office/powerpoint/2010/main" val="37350702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052BCFA-2716-4314-9075-95B0AC2D1C52}" type="slidenum">
              <a:rPr lang="en-US" altLang="en-US" smtClean="0"/>
              <a:pPr/>
              <a:t>7</a:t>
            </a:fld>
            <a:endParaRPr lang="en-US" altLang="en-US"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b="1" smtClean="0"/>
          </a:p>
        </p:txBody>
      </p:sp>
    </p:spTree>
    <p:extLst>
      <p:ext uri="{BB962C8B-B14F-4D97-AF65-F5344CB8AC3E}">
        <p14:creationId xmlns:p14="http://schemas.microsoft.com/office/powerpoint/2010/main" val="608085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121848D-EE2D-4E77-A4CB-2F6BD6449D61}" type="slidenum">
              <a:rPr lang="en-US" altLang="en-US"/>
              <a:pPr>
                <a:defRPr/>
              </a:pPr>
              <a:t>‹#›</a:t>
            </a:fld>
            <a:endParaRPr lang="en-US" altLang="en-US"/>
          </a:p>
        </p:txBody>
      </p:sp>
    </p:spTree>
    <p:extLst>
      <p:ext uri="{BB962C8B-B14F-4D97-AF65-F5344CB8AC3E}">
        <p14:creationId xmlns:p14="http://schemas.microsoft.com/office/powerpoint/2010/main" val="250816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CCA06D6-D834-41B4-9891-90FD9E530F4B}" type="slidenum">
              <a:rPr lang="en-US" altLang="en-US"/>
              <a:pPr>
                <a:defRPr/>
              </a:pPr>
              <a:t>‹#›</a:t>
            </a:fld>
            <a:endParaRPr lang="en-US" altLang="en-US"/>
          </a:p>
        </p:txBody>
      </p:sp>
    </p:spTree>
    <p:extLst>
      <p:ext uri="{BB962C8B-B14F-4D97-AF65-F5344CB8AC3E}">
        <p14:creationId xmlns:p14="http://schemas.microsoft.com/office/powerpoint/2010/main" val="3940008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B48175E-190A-4485-94B8-91754403D25A}" type="slidenum">
              <a:rPr lang="en-US" altLang="en-US"/>
              <a:pPr>
                <a:defRPr/>
              </a:pPr>
              <a:t>‹#›</a:t>
            </a:fld>
            <a:endParaRPr lang="en-US" altLang="en-US"/>
          </a:p>
        </p:txBody>
      </p:sp>
    </p:spTree>
    <p:extLst>
      <p:ext uri="{BB962C8B-B14F-4D97-AF65-F5344CB8AC3E}">
        <p14:creationId xmlns:p14="http://schemas.microsoft.com/office/powerpoint/2010/main" val="1981838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45A8FAC4-8F6B-40A4-AED9-0A774E4154CB}" type="slidenum">
              <a:rPr lang="en-US" altLang="en-US"/>
              <a:pPr>
                <a:defRPr/>
              </a:pPr>
              <a:t>‹#›</a:t>
            </a:fld>
            <a:endParaRPr lang="en-US" altLang="en-US"/>
          </a:p>
        </p:txBody>
      </p:sp>
    </p:spTree>
    <p:extLst>
      <p:ext uri="{BB962C8B-B14F-4D97-AF65-F5344CB8AC3E}">
        <p14:creationId xmlns:p14="http://schemas.microsoft.com/office/powerpoint/2010/main" val="3360932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4676B51-11B5-4C34-8B61-80B6B02791BE}" type="slidenum">
              <a:rPr lang="en-US" altLang="en-US"/>
              <a:pPr>
                <a:defRPr/>
              </a:pPr>
              <a:t>‹#›</a:t>
            </a:fld>
            <a:endParaRPr lang="en-US" altLang="en-US"/>
          </a:p>
        </p:txBody>
      </p:sp>
    </p:spTree>
    <p:extLst>
      <p:ext uri="{BB962C8B-B14F-4D97-AF65-F5344CB8AC3E}">
        <p14:creationId xmlns:p14="http://schemas.microsoft.com/office/powerpoint/2010/main" val="3574793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52BD6F9-3919-4BFF-9192-F2D93F97EE33}" type="slidenum">
              <a:rPr lang="en-US" altLang="en-US"/>
              <a:pPr>
                <a:defRPr/>
              </a:pPr>
              <a:t>‹#›</a:t>
            </a:fld>
            <a:endParaRPr lang="en-US" altLang="en-US"/>
          </a:p>
        </p:txBody>
      </p:sp>
    </p:spTree>
    <p:extLst>
      <p:ext uri="{BB962C8B-B14F-4D97-AF65-F5344CB8AC3E}">
        <p14:creationId xmlns:p14="http://schemas.microsoft.com/office/powerpoint/2010/main" val="271736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896BCB7-9AB2-427D-8CEA-0451F57AC045}" type="slidenum">
              <a:rPr lang="en-US" altLang="en-US"/>
              <a:pPr>
                <a:defRPr/>
              </a:pPr>
              <a:t>‹#›</a:t>
            </a:fld>
            <a:endParaRPr lang="en-US" altLang="en-US"/>
          </a:p>
        </p:txBody>
      </p:sp>
    </p:spTree>
    <p:extLst>
      <p:ext uri="{BB962C8B-B14F-4D97-AF65-F5344CB8AC3E}">
        <p14:creationId xmlns:p14="http://schemas.microsoft.com/office/powerpoint/2010/main" val="2344623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E0FBD92-A3B8-4165-AED5-9B51A6D1AB53}" type="slidenum">
              <a:rPr lang="en-US" altLang="en-US"/>
              <a:pPr>
                <a:defRPr/>
              </a:pPr>
              <a:t>‹#›</a:t>
            </a:fld>
            <a:endParaRPr lang="en-US" altLang="en-US"/>
          </a:p>
        </p:txBody>
      </p:sp>
    </p:spTree>
    <p:extLst>
      <p:ext uri="{BB962C8B-B14F-4D97-AF65-F5344CB8AC3E}">
        <p14:creationId xmlns:p14="http://schemas.microsoft.com/office/powerpoint/2010/main" val="3422516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3A85D785-88A1-42E8-83C9-EB63FA69F4BB}" type="slidenum">
              <a:rPr lang="en-US" altLang="en-US"/>
              <a:pPr>
                <a:defRPr/>
              </a:pPr>
              <a:t>‹#›</a:t>
            </a:fld>
            <a:endParaRPr lang="en-US" altLang="en-US"/>
          </a:p>
        </p:txBody>
      </p:sp>
    </p:spTree>
    <p:extLst>
      <p:ext uri="{BB962C8B-B14F-4D97-AF65-F5344CB8AC3E}">
        <p14:creationId xmlns:p14="http://schemas.microsoft.com/office/powerpoint/2010/main" val="298488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74703EBA-5029-417A-A859-ABDCC54BBAF6}" type="slidenum">
              <a:rPr lang="en-US" altLang="en-US"/>
              <a:pPr>
                <a:defRPr/>
              </a:pPr>
              <a:t>‹#›</a:t>
            </a:fld>
            <a:endParaRPr lang="en-US" altLang="en-US"/>
          </a:p>
        </p:txBody>
      </p:sp>
    </p:spTree>
    <p:extLst>
      <p:ext uri="{BB962C8B-B14F-4D97-AF65-F5344CB8AC3E}">
        <p14:creationId xmlns:p14="http://schemas.microsoft.com/office/powerpoint/2010/main" val="861877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4FCB10-1196-4BE4-934B-5C0E8F2A4CA5}" type="slidenum">
              <a:rPr lang="en-US" altLang="en-US"/>
              <a:pPr>
                <a:defRPr/>
              </a:pPr>
              <a:t>‹#›</a:t>
            </a:fld>
            <a:endParaRPr lang="en-US" altLang="en-US"/>
          </a:p>
        </p:txBody>
      </p:sp>
    </p:spTree>
    <p:extLst>
      <p:ext uri="{BB962C8B-B14F-4D97-AF65-F5344CB8AC3E}">
        <p14:creationId xmlns:p14="http://schemas.microsoft.com/office/powerpoint/2010/main" val="3256592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4D84421-8B20-4B2F-A893-8BE382C5D5F6}" type="slidenum">
              <a:rPr lang="en-US" altLang="en-US"/>
              <a:pPr>
                <a:defRPr/>
              </a:pPr>
              <a:t>‹#›</a:t>
            </a:fld>
            <a:endParaRPr lang="en-US" altLang="en-US"/>
          </a:p>
        </p:txBody>
      </p:sp>
    </p:spTree>
    <p:extLst>
      <p:ext uri="{BB962C8B-B14F-4D97-AF65-F5344CB8AC3E}">
        <p14:creationId xmlns:p14="http://schemas.microsoft.com/office/powerpoint/2010/main" val="3789096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7510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7510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7511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36CEDD6-D9B0-46E2-96CA-BABEC17357D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Nd9GcSpGOkk3Ub3-WHy3AH65UEZAs2OdJ-MDH7IhS6hynyc1_dSwmvk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 y="-317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3"/>
          <p:cNvSpPr txBox="1">
            <a:spLocks noChangeArrowheads="1"/>
          </p:cNvSpPr>
          <p:nvPr/>
        </p:nvSpPr>
        <p:spPr bwMode="auto">
          <a:xfrm>
            <a:off x="685800" y="609600"/>
            <a:ext cx="858043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3600" b="1">
                <a:solidFill>
                  <a:schemeClr val="bg1"/>
                </a:solidFill>
                <a:latin typeface="Rockwell" pitchFamily="18" charset="0"/>
              </a:rPr>
              <a:t>Understanding our Political Economy</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2" descr="ANd9GcSpGOkk3Ub3-WHy3AH65UEZAs2OdJ-MDH7IhS6hynyc1_dSwmvk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 Box 13"/>
          <p:cNvSpPr txBox="1">
            <a:spLocks noChangeArrowheads="1"/>
          </p:cNvSpPr>
          <p:nvPr/>
        </p:nvSpPr>
        <p:spPr bwMode="auto">
          <a:xfrm>
            <a:off x="1943100" y="762000"/>
            <a:ext cx="5494338"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bg1"/>
                </a:solidFill>
                <a:latin typeface="Rockwell" pitchFamily="18" charset="0"/>
              </a:rPr>
              <a:t>INSTRUCTOR</a:t>
            </a:r>
          </a:p>
          <a:p>
            <a:pPr algn="ctr" eaLnBrk="1" hangingPunct="1">
              <a:spcBef>
                <a:spcPct val="0"/>
              </a:spcBef>
              <a:buFontTx/>
              <a:buNone/>
            </a:pPr>
            <a:r>
              <a:rPr lang="en-US" altLang="en-US" sz="3600" b="1">
                <a:solidFill>
                  <a:schemeClr val="bg1"/>
                </a:solidFill>
                <a:latin typeface="Rockwell" pitchFamily="18" charset="0"/>
              </a:rPr>
              <a:t>Edward J. Dodson, M.L.A.</a:t>
            </a:r>
          </a:p>
          <a:p>
            <a:pPr algn="ctr" eaLnBrk="1" hangingPunct="1">
              <a:spcBef>
                <a:spcPct val="0"/>
              </a:spcBef>
              <a:buFontTx/>
              <a:buNone/>
            </a:pPr>
            <a:endParaRPr lang="en-US" altLang="en-US" sz="3600" b="1">
              <a:solidFill>
                <a:schemeClr val="bg1"/>
              </a:solidFill>
              <a:latin typeface="Rockwell" pitchFamily="18" charset="0"/>
            </a:endParaRPr>
          </a:p>
          <a:p>
            <a:pPr algn="ctr" eaLnBrk="1" hangingPunct="1">
              <a:spcBef>
                <a:spcPct val="0"/>
              </a:spcBef>
              <a:buFontTx/>
              <a:buNone/>
            </a:pPr>
            <a:endParaRPr lang="en-US" altLang="en-US" sz="3600" b="1">
              <a:solidFill>
                <a:schemeClr val="bg1"/>
              </a:solidFill>
              <a:latin typeface="Rockwell" pitchFamily="18" charset="0"/>
            </a:endParaRPr>
          </a:p>
          <a:p>
            <a:pPr algn="ctr" eaLnBrk="1" hangingPunct="1">
              <a:spcBef>
                <a:spcPct val="0"/>
              </a:spcBef>
              <a:buFontTx/>
              <a:buNone/>
            </a:pPr>
            <a:endParaRPr lang="en-US" altLang="en-US" sz="3600" b="1">
              <a:solidFill>
                <a:schemeClr val="bg1"/>
              </a:solidFill>
              <a:latin typeface="Rockwell" pitchFamily="18" charset="0"/>
            </a:endParaRPr>
          </a:p>
          <a:p>
            <a:pPr algn="ctr" eaLnBrk="1" hangingPunct="1">
              <a:spcBef>
                <a:spcPct val="0"/>
              </a:spcBef>
              <a:buFontTx/>
              <a:buNone/>
            </a:pPr>
            <a:endParaRPr lang="en-US" altLang="en-US" sz="3600" b="1">
              <a:solidFill>
                <a:schemeClr val="bg1"/>
              </a:solidFill>
              <a:latin typeface="Rockwell" pitchFamily="18" charset="0"/>
            </a:endParaRPr>
          </a:p>
          <a:p>
            <a:pPr algn="ctr" eaLnBrk="1" hangingPunct="1">
              <a:spcBef>
                <a:spcPct val="0"/>
              </a:spcBef>
              <a:buFontTx/>
              <a:buNone/>
            </a:pPr>
            <a:endParaRPr lang="en-US" altLang="en-US" sz="3600" b="1">
              <a:solidFill>
                <a:schemeClr val="bg1"/>
              </a:solidFill>
              <a:latin typeface="Rockwell" pitchFamily="18" charset="0"/>
            </a:endParaRPr>
          </a:p>
          <a:p>
            <a:pPr algn="ctr" eaLnBrk="1" hangingPunct="1">
              <a:spcBef>
                <a:spcPct val="0"/>
              </a:spcBef>
              <a:buFontTx/>
              <a:buNone/>
            </a:pPr>
            <a:endParaRPr lang="en-US" altLang="en-US" sz="3600" b="1">
              <a:solidFill>
                <a:schemeClr val="bg1"/>
              </a:solidFill>
              <a:latin typeface="Rockwell" pitchFamily="18" charset="0"/>
            </a:endParaRPr>
          </a:p>
          <a:p>
            <a:pPr algn="ctr" eaLnBrk="1" hangingPunct="1">
              <a:spcBef>
                <a:spcPct val="0"/>
              </a:spcBef>
              <a:buFontTx/>
              <a:buNone/>
            </a:pPr>
            <a:r>
              <a:rPr lang="en-US" altLang="en-US" sz="3600" b="1">
                <a:solidFill>
                  <a:schemeClr val="bg1"/>
                </a:solidFill>
                <a:latin typeface="Rockwell" pitchFamily="18" charset="0"/>
              </a:rPr>
              <a:t>email contact:</a:t>
            </a:r>
          </a:p>
          <a:p>
            <a:pPr algn="ctr" eaLnBrk="1" hangingPunct="1">
              <a:spcBef>
                <a:spcPct val="0"/>
              </a:spcBef>
              <a:buFontTx/>
              <a:buNone/>
            </a:pPr>
            <a:r>
              <a:rPr lang="en-US" altLang="en-US" sz="3600" b="1">
                <a:solidFill>
                  <a:schemeClr val="bg1"/>
                </a:solidFill>
                <a:latin typeface="Rockwell" pitchFamily="18" charset="0"/>
              </a:rPr>
              <a:t>edod08034@gmail.com</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ANd9GcSpGOkk3Ub3-WHy3AH65UEZAs2OdJ-MDH7IhS6hynyc1_dSwmvk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 Box 4"/>
          <p:cNvSpPr txBox="1">
            <a:spLocks noChangeArrowheads="1"/>
          </p:cNvSpPr>
          <p:nvPr/>
        </p:nvSpPr>
        <p:spPr bwMode="auto">
          <a:xfrm>
            <a:off x="323850" y="836613"/>
            <a:ext cx="8170863"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rgbClr val="FFFFFF"/>
                </a:solidFill>
                <a:latin typeface="Rockwell" pitchFamily="18" charset="0"/>
              </a:rPr>
              <a:t>LECTURE 16</a:t>
            </a:r>
          </a:p>
        </p:txBody>
      </p:sp>
      <p:sp>
        <p:nvSpPr>
          <p:cNvPr id="7172" name="Text Box 4"/>
          <p:cNvSpPr txBox="1">
            <a:spLocks noChangeArrowheads="1"/>
          </p:cNvSpPr>
          <p:nvPr/>
        </p:nvSpPr>
        <p:spPr bwMode="auto">
          <a:xfrm>
            <a:off x="323850" y="1708150"/>
            <a:ext cx="81708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rgbClr val="FFFFFF"/>
                </a:solidFill>
                <a:latin typeface="Rockwell" pitchFamily="18" charset="0"/>
              </a:rPr>
              <a:t>Private Leasing of Public Lands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1452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71450"/>
            <a:ext cx="8064500" cy="663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descr="300MW Cogentrix combined cycle - DSD - CodemonCodem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42913"/>
            <a:ext cx="9144000" cy="572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8" descr="ANd9GcTQ7-BLsVz-35aK9f9gCd9zgCfSk9f307RIH05BKrRjFhZ25YpHm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0" y="981075"/>
            <a:ext cx="2665413"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20060904_101610_CD05_beetle1_4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4663" y="0"/>
            <a:ext cx="4859337" cy="380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7" descr="375px-Coal_strip_min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4364038" cy="290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9" descr="Drilling_Off_Florida_Kwed_s640x4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56100" y="3789363"/>
            <a:ext cx="4787900" cy="306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11" descr="aquaculture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2795588"/>
            <a:ext cx="4356100" cy="4062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ANd9GcSpGOkk3Ub3-WHy3AH65UEZAs2OdJ-MDH7IhS6hynyc1_dSwmvkl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16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4"/>
          <p:cNvSpPr txBox="1">
            <a:spLocks noChangeArrowheads="1"/>
          </p:cNvSpPr>
          <p:nvPr/>
        </p:nvSpPr>
        <p:spPr bwMode="auto">
          <a:xfrm>
            <a:off x="179388" y="476250"/>
            <a:ext cx="8639175" cy="397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3600" b="1">
                <a:solidFill>
                  <a:schemeClr val="bg1"/>
                </a:solidFill>
                <a:latin typeface="Rockwell" pitchFamily="18" charset="0"/>
              </a:rPr>
              <a:t>END OF LECTURE 16</a:t>
            </a:r>
          </a:p>
          <a:p>
            <a:pPr algn="ctr" eaLnBrk="1" hangingPunct="1">
              <a:spcBef>
                <a:spcPct val="0"/>
              </a:spcBef>
              <a:buFontTx/>
              <a:buNone/>
            </a:pPr>
            <a:endParaRPr lang="en-US" altLang="en-US" sz="3600" b="1">
              <a:solidFill>
                <a:schemeClr val="bg1"/>
              </a:solidFill>
              <a:latin typeface="Rockwell" pitchFamily="18" charset="0"/>
            </a:endParaRPr>
          </a:p>
          <a:p>
            <a:pPr algn="ctr" eaLnBrk="1" hangingPunct="1">
              <a:spcBef>
                <a:spcPct val="0"/>
              </a:spcBef>
              <a:buFontTx/>
              <a:buNone/>
            </a:pPr>
            <a:endParaRPr lang="en-US" altLang="en-US" sz="3600" b="1">
              <a:solidFill>
                <a:schemeClr val="bg1"/>
              </a:solidFill>
              <a:latin typeface="Rockwell" pitchFamily="18" charset="0"/>
            </a:endParaRPr>
          </a:p>
          <a:p>
            <a:pPr algn="ctr" eaLnBrk="1" hangingPunct="1">
              <a:spcBef>
                <a:spcPct val="0"/>
              </a:spcBef>
              <a:buFontTx/>
              <a:buNone/>
            </a:pPr>
            <a:endParaRPr lang="en-US" altLang="en-US" sz="3600" b="1">
              <a:solidFill>
                <a:schemeClr val="bg1"/>
              </a:solidFill>
              <a:latin typeface="Rockwell" pitchFamily="18" charset="0"/>
            </a:endParaRPr>
          </a:p>
          <a:p>
            <a:pPr algn="ctr" eaLnBrk="1" hangingPunct="1">
              <a:spcBef>
                <a:spcPct val="0"/>
              </a:spcBef>
              <a:buFontTx/>
              <a:buNone/>
            </a:pPr>
            <a:endParaRPr lang="en-US" altLang="en-US" sz="3600" b="1">
              <a:solidFill>
                <a:schemeClr val="bg1"/>
              </a:solidFill>
              <a:latin typeface="Rockwell" pitchFamily="18" charset="0"/>
            </a:endParaRPr>
          </a:p>
          <a:p>
            <a:pPr algn="ctr" eaLnBrk="1" hangingPunct="1">
              <a:spcBef>
                <a:spcPct val="0"/>
              </a:spcBef>
              <a:buFontTx/>
              <a:buNone/>
            </a:pPr>
            <a:endParaRPr lang="en-US" altLang="en-US" sz="3600" b="1">
              <a:solidFill>
                <a:schemeClr val="bg1"/>
              </a:solidFill>
              <a:latin typeface="Rockwell" pitchFamily="18" charset="0"/>
            </a:endParaRPr>
          </a:p>
          <a:p>
            <a:pPr algn="ctr" eaLnBrk="1" hangingPunct="1">
              <a:spcBef>
                <a:spcPct val="0"/>
              </a:spcBef>
              <a:buFontTx/>
              <a:buNone/>
            </a:pPr>
            <a:endParaRPr lang="en-US" altLang="en-US" sz="3600" b="1">
              <a:solidFill>
                <a:schemeClr val="bg1"/>
              </a:solidFill>
              <a:latin typeface="Rockwell"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3537</TotalTime>
  <Words>224</Words>
  <Application>Microsoft Office PowerPoint</Application>
  <PresentationFormat>On-screen Show (4:3)</PresentationFormat>
  <Paragraphs>28</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Rockwell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Moldovaconstruct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Diapozitivul 1</dc:title>
  <dc:creator>Paul</dc:creator>
  <cp:lastModifiedBy>Owner</cp:lastModifiedBy>
  <cp:revision>172</cp:revision>
  <dcterms:created xsi:type="dcterms:W3CDTF">2005-02-22T07:02:15Z</dcterms:created>
  <dcterms:modified xsi:type="dcterms:W3CDTF">2023-06-05T20:41:56Z</dcterms:modified>
</cp:coreProperties>
</file>