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43"/>
  </p:notesMasterIdLst>
  <p:sldIdLst>
    <p:sldId id="697" r:id="rId2"/>
    <p:sldId id="698" r:id="rId3"/>
    <p:sldId id="638" r:id="rId4"/>
    <p:sldId id="639" r:id="rId5"/>
    <p:sldId id="640" r:id="rId6"/>
    <p:sldId id="641" r:id="rId7"/>
    <p:sldId id="642" r:id="rId8"/>
    <p:sldId id="643" r:id="rId9"/>
    <p:sldId id="644" r:id="rId10"/>
    <p:sldId id="645" r:id="rId11"/>
    <p:sldId id="646" r:id="rId12"/>
    <p:sldId id="647" r:id="rId13"/>
    <p:sldId id="648" r:id="rId14"/>
    <p:sldId id="649" r:id="rId15"/>
    <p:sldId id="650" r:id="rId16"/>
    <p:sldId id="651" r:id="rId17"/>
    <p:sldId id="652" r:id="rId18"/>
    <p:sldId id="653" r:id="rId19"/>
    <p:sldId id="654" r:id="rId20"/>
    <p:sldId id="655" r:id="rId21"/>
    <p:sldId id="656" r:id="rId22"/>
    <p:sldId id="657" r:id="rId23"/>
    <p:sldId id="658" r:id="rId24"/>
    <p:sldId id="659" r:id="rId25"/>
    <p:sldId id="660" r:id="rId26"/>
    <p:sldId id="661" r:id="rId27"/>
    <p:sldId id="662" r:id="rId28"/>
    <p:sldId id="663" r:id="rId29"/>
    <p:sldId id="664" r:id="rId30"/>
    <p:sldId id="665" r:id="rId31"/>
    <p:sldId id="666" r:id="rId32"/>
    <p:sldId id="668" r:id="rId33"/>
    <p:sldId id="669" r:id="rId34"/>
    <p:sldId id="670" r:id="rId35"/>
    <p:sldId id="671" r:id="rId36"/>
    <p:sldId id="672" r:id="rId37"/>
    <p:sldId id="673" r:id="rId38"/>
    <p:sldId id="674" r:id="rId39"/>
    <p:sldId id="675" r:id="rId40"/>
    <p:sldId id="699" r:id="rId41"/>
    <p:sldId id="676"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62" autoAdjust="0"/>
    <p:restoredTop sz="64191" autoAdjust="0"/>
  </p:normalViewPr>
  <p:slideViewPr>
    <p:cSldViewPr>
      <p:cViewPr varScale="1">
        <p:scale>
          <a:sx n="49" d="100"/>
          <a:sy n="49" d="100"/>
        </p:scale>
        <p:origin x="709" y="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60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E7B4A39-3418-4347-BBED-5EA8AEB9164F}" type="slidenum">
              <a:rPr lang="en-US" altLang="en-US"/>
              <a:pPr>
                <a:defRPr/>
              </a:pPr>
              <a:t>‹#›</a:t>
            </a:fld>
            <a:endParaRPr lang="en-US" altLang="en-US"/>
          </a:p>
        </p:txBody>
      </p:sp>
    </p:spTree>
    <p:extLst>
      <p:ext uri="{BB962C8B-B14F-4D97-AF65-F5344CB8AC3E}">
        <p14:creationId xmlns:p14="http://schemas.microsoft.com/office/powerpoint/2010/main" val="3242554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6F9BBC-FFCD-4BA9-AA65-66BDD2790176}" type="slidenum">
              <a:rPr lang="en-US" altLang="en-US" smtClean="0"/>
              <a:pPr/>
              <a:t>1</a:t>
            </a:fld>
            <a:endParaRPr lang="en-US" altLang="en-US" smtClean="0"/>
          </a:p>
        </p:txBody>
      </p:sp>
      <p:sp>
        <p:nvSpPr>
          <p:cNvPr id="4099" name="Rectangle 2"/>
          <p:cNvSpPr>
            <a:spLocks noRo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72421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F01A8-9A43-45DE-ACBE-82AD0B53C526}" type="slidenum">
              <a:rPr lang="en-US" altLang="en-US" smtClean="0">
                <a:solidFill>
                  <a:srgbClr val="000000"/>
                </a:solidFill>
              </a:rPr>
              <a:pPr/>
              <a:t>10</a:t>
            </a:fld>
            <a:endParaRPr lang="en-US" altLang="en-US" smtClean="0">
              <a:solidFill>
                <a:srgbClr val="000000"/>
              </a:solidFill>
            </a:endParaRP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“Political economy proceeds from the following simple axiom: </a:t>
            </a:r>
            <a:r>
              <a:rPr lang="en-US" altLang="en-US" b="1" i="1" smtClean="0">
                <a:solidFill>
                  <a:srgbClr val="CCFF33"/>
                </a:solidFill>
              </a:rPr>
              <a:t>People seek to satisfy their desires with the least exertion</a:t>
            </a:r>
            <a:r>
              <a:rPr lang="en-US" altLang="en-US" b="1" smtClean="0"/>
              <a:t>.” </a:t>
            </a:r>
          </a:p>
        </p:txBody>
      </p:sp>
    </p:spTree>
    <p:extLst>
      <p:ext uri="{BB962C8B-B14F-4D97-AF65-F5344CB8AC3E}">
        <p14:creationId xmlns:p14="http://schemas.microsoft.com/office/powerpoint/2010/main" val="171102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D3F9AF-4DD6-4DA9-B17D-AD298EA026A8}" type="slidenum">
              <a:rPr lang="en-US" altLang="en-US" smtClean="0">
                <a:solidFill>
                  <a:srgbClr val="000000"/>
                </a:solidFill>
              </a:rPr>
              <a:pPr/>
              <a:t>11</a:t>
            </a:fld>
            <a:endParaRPr lang="en-US" altLang="en-US" smtClean="0">
              <a:solidFill>
                <a:srgbClr val="000000"/>
              </a:solidFill>
            </a:endParaRP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In so doing, we exhibit a strong tendency to where possible monopolize access to nature – and to gain and hold control of political decision-making. </a:t>
            </a:r>
          </a:p>
        </p:txBody>
      </p:sp>
    </p:spTree>
    <p:extLst>
      <p:ext uri="{BB962C8B-B14F-4D97-AF65-F5344CB8AC3E}">
        <p14:creationId xmlns:p14="http://schemas.microsoft.com/office/powerpoint/2010/main" val="322384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880623-0F3B-4AF7-B7FD-9F24EA91CA7E}" type="slidenum">
              <a:rPr lang="en-US" altLang="en-US" smtClean="0">
                <a:solidFill>
                  <a:srgbClr val="000000"/>
                </a:solidFill>
              </a:rPr>
              <a:pPr/>
              <a:t>12</a:t>
            </a:fld>
            <a:endParaRPr lang="en-US" altLang="en-US" smtClean="0">
              <a:solidFill>
                <a:srgbClr val="000000"/>
              </a:solidFill>
            </a:endParaRP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smtClean="0"/>
              <a:t>Recognizing that neither our behavior, nor our motives, are always consistent with the highest principles, Mortimer Adler acknowledged the need for law and its enforcement:</a:t>
            </a:r>
          </a:p>
          <a:p>
            <a:pPr eaLnBrk="1" hangingPunct="1"/>
            <a:endParaRPr lang="en-US" altLang="en-US" smtClean="0"/>
          </a:p>
        </p:txBody>
      </p:sp>
    </p:spTree>
    <p:extLst>
      <p:ext uri="{BB962C8B-B14F-4D97-AF65-F5344CB8AC3E}">
        <p14:creationId xmlns:p14="http://schemas.microsoft.com/office/powerpoint/2010/main" val="491643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EBA52F-B918-4DB2-932F-6FB289DF2920}" type="slidenum">
              <a:rPr lang="en-US" altLang="en-US" smtClean="0">
                <a:solidFill>
                  <a:srgbClr val="000000"/>
                </a:solidFill>
              </a:rPr>
              <a:pPr/>
              <a:t>13</a:t>
            </a:fld>
            <a:endParaRPr lang="en-US" altLang="en-US" smtClean="0">
              <a:solidFill>
                <a:srgbClr val="000000"/>
              </a:solidFill>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t>“When it is said that the ideal is as little government as possible, the controlling principle is liberty rather than justice. This explains the falsity of Jefferson’s maxim, that that government governs best which governs least. …”</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305195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B110E0-0D7C-40A4-A4AB-B19BB66F552A}" type="slidenum">
              <a:rPr lang="en-US" altLang="en-US" smtClean="0">
                <a:solidFill>
                  <a:srgbClr val="000000"/>
                </a:solidFill>
              </a:rPr>
              <a:pPr/>
              <a:t>14</a:t>
            </a:fld>
            <a:endParaRPr lang="en-US" altLang="en-US" smtClean="0">
              <a:solidFill>
                <a:srgbClr val="000000"/>
              </a:solidFill>
            </a:endParaRP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b="1" smtClean="0"/>
              <a:t>“The truth of the matter is that that government governs best that governs most justly, regardless of the amount of government that is required to achieve the fullest possible realization of the ideal of justice.”</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3311703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2DD928-A390-4814-B03D-FD03889A7DE5}" type="slidenum">
              <a:rPr lang="en-US" altLang="en-US" smtClean="0">
                <a:solidFill>
                  <a:srgbClr val="000000"/>
                </a:solidFill>
              </a:rPr>
              <a:pPr/>
              <a:t>15</a:t>
            </a:fld>
            <a:endParaRPr lang="en-US" altLang="en-US" smtClean="0">
              <a:solidFill>
                <a:srgbClr val="000000"/>
              </a:solidFill>
            </a:endParaRP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b="1" smtClean="0"/>
              <a:t>Adler also explains that the conditions for a decent human existence require securing and protecting of what he describes as subsidiary natural rights:</a:t>
            </a:r>
          </a:p>
        </p:txBody>
      </p:sp>
    </p:spTree>
    <p:extLst>
      <p:ext uri="{BB962C8B-B14F-4D97-AF65-F5344CB8AC3E}">
        <p14:creationId xmlns:p14="http://schemas.microsoft.com/office/powerpoint/2010/main" val="3858848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B3B5BE-FF21-4ACC-AB04-5C93AD4B9EC5}" type="slidenum">
              <a:rPr lang="en-US" altLang="en-US" smtClean="0">
                <a:solidFill>
                  <a:srgbClr val="000000"/>
                </a:solidFill>
              </a:rPr>
              <a:pPr/>
              <a:t>16</a:t>
            </a:fld>
            <a:endParaRPr lang="en-US" altLang="en-US" smtClean="0">
              <a:solidFill>
                <a:srgbClr val="000000"/>
              </a:solidFill>
            </a:endParaRP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 rights to life, security and life and limb, a decent livelihood, freedom from coercion, political liberty, educational opportunities, medical care, [and] sufficient free time for the pursuits of leisure.”</a:t>
            </a:r>
          </a:p>
        </p:txBody>
      </p:sp>
    </p:spTree>
    <p:extLst>
      <p:ext uri="{BB962C8B-B14F-4D97-AF65-F5344CB8AC3E}">
        <p14:creationId xmlns:p14="http://schemas.microsoft.com/office/powerpoint/2010/main" val="378124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717C6E-31A4-492F-8828-8A997073A5B2}" type="slidenum">
              <a:rPr lang="en-US" altLang="en-US" smtClean="0">
                <a:solidFill>
                  <a:srgbClr val="000000"/>
                </a:solidFill>
              </a:rPr>
              <a:pPr/>
              <a:t>17</a:t>
            </a:fld>
            <a:endParaRPr lang="en-US" altLang="en-US" smtClean="0">
              <a:solidFill>
                <a:srgbClr val="000000"/>
              </a:solidFill>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Although Henry George firmly believed in democracy, he also realized that majority rule and even consensus decision-making were not sufficient:</a:t>
            </a:r>
          </a:p>
          <a:p>
            <a:pPr eaLnBrk="1" hangingPunct="1"/>
            <a:endParaRPr lang="en-US" altLang="en-US" sz="900" smtClean="0"/>
          </a:p>
          <a:p>
            <a:pPr eaLnBrk="1" hangingPunct="1"/>
            <a:endParaRPr lang="en-US" altLang="en-US" sz="900" smtClean="0"/>
          </a:p>
          <a:p>
            <a:pPr eaLnBrk="1" hangingPunct="1"/>
            <a:endParaRPr lang="en-US" altLang="en-US" smtClean="0"/>
          </a:p>
        </p:txBody>
      </p:sp>
    </p:spTree>
    <p:extLst>
      <p:ext uri="{BB962C8B-B14F-4D97-AF65-F5344CB8AC3E}">
        <p14:creationId xmlns:p14="http://schemas.microsoft.com/office/powerpoint/2010/main" val="4267683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742640-02E1-4FC4-979A-9E14E39699AB}" type="slidenum">
              <a:rPr lang="en-US" altLang="en-US" smtClean="0">
                <a:solidFill>
                  <a:srgbClr val="000000"/>
                </a:solidFill>
              </a:rPr>
              <a:pPr/>
              <a:t>18</a:t>
            </a:fld>
            <a:endParaRPr lang="en-US" altLang="en-US" smtClean="0">
              <a:solidFill>
                <a:srgbClr val="000000"/>
              </a:solidFill>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“Political equality does not, in itself, prevent inequality arising from private ownership of land. Furthermore, political equality – when coexisting with an increasing tendency toward unequal distribution of wealth – will ultimately beget either tyranny or anarchy.”</a:t>
            </a:r>
          </a:p>
          <a:p>
            <a:pPr eaLnBrk="1" hangingPunct="1"/>
            <a:endParaRPr lang="en-US" altLang="en-US" sz="900" smtClean="0"/>
          </a:p>
        </p:txBody>
      </p:sp>
    </p:spTree>
    <p:extLst>
      <p:ext uri="{BB962C8B-B14F-4D97-AF65-F5344CB8AC3E}">
        <p14:creationId xmlns:p14="http://schemas.microsoft.com/office/powerpoint/2010/main" val="966413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12C083-8F4A-4273-8531-4E54BDC6CFAE}" type="slidenum">
              <a:rPr lang="en-US" altLang="en-US" smtClean="0">
                <a:solidFill>
                  <a:srgbClr val="000000"/>
                </a:solidFill>
              </a:rPr>
              <a:pPr/>
              <a:t>19</a:t>
            </a:fld>
            <a:endParaRPr lang="en-US" altLang="en-US" smtClean="0">
              <a:solidFill>
                <a:srgbClr val="000000"/>
              </a:solidFill>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smtClean="0"/>
              <a:t>Furthermore, Henry George believed the reforms he proposed would set into motion a dramatic and constructive change in human behavior:</a:t>
            </a:r>
          </a:p>
        </p:txBody>
      </p:sp>
    </p:spTree>
    <p:extLst>
      <p:ext uri="{BB962C8B-B14F-4D97-AF65-F5344CB8AC3E}">
        <p14:creationId xmlns:p14="http://schemas.microsoft.com/office/powerpoint/2010/main" val="339144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B25265-CEE2-4035-A15C-51F8AB90F034}" type="slidenum">
              <a:rPr lang="en-US" altLang="en-US" smtClean="0"/>
              <a:pPr/>
              <a:t>2</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59919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04C84D-FBFC-4507-889C-B82A20F10D2F}" type="slidenum">
              <a:rPr lang="en-US" altLang="en-US" smtClean="0">
                <a:solidFill>
                  <a:srgbClr val="000000"/>
                </a:solidFill>
              </a:rPr>
              <a:pPr/>
              <a:t>20</a:t>
            </a:fld>
            <a:endParaRPr lang="en-US" altLang="en-US" smtClean="0">
              <a:solidFill>
                <a:srgbClr val="000000"/>
              </a:solidFill>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spcBef>
                <a:spcPct val="0"/>
              </a:spcBef>
            </a:pPr>
            <a:r>
              <a:rPr lang="en-US" altLang="en-US" b="1" smtClean="0"/>
              <a:t>“We propose to readjust the very foundation of society. …Most notably, government could be vastly simplified. A similar saving would occur in the administration of justice. …With poverty ended, morality would grow stronger, reducing other business of [the] courts.”</a:t>
            </a:r>
          </a:p>
          <a:p>
            <a:pPr eaLnBrk="1" hangingPunct="1">
              <a:spcBef>
                <a:spcPct val="0"/>
              </a:spcBef>
            </a:pPr>
            <a:endParaRPr lang="en-US" altLang="en-US" b="1" smtClean="0"/>
          </a:p>
          <a:p>
            <a:pPr eaLnBrk="1" hangingPunct="1">
              <a:spcBef>
                <a:spcPct val="0"/>
              </a:spcBef>
            </a:pPr>
            <a:endParaRPr lang="en-US" altLang="en-US" sz="900" smtClean="0"/>
          </a:p>
          <a:p>
            <a:pPr eaLnBrk="1" hangingPunct="1"/>
            <a:endParaRPr lang="en-US" altLang="en-US" smtClean="0"/>
          </a:p>
        </p:txBody>
      </p:sp>
    </p:spTree>
    <p:extLst>
      <p:ext uri="{BB962C8B-B14F-4D97-AF65-F5344CB8AC3E}">
        <p14:creationId xmlns:p14="http://schemas.microsoft.com/office/powerpoint/2010/main" val="2424606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D6823-F240-46F2-BDB0-A0CACC531795}" type="slidenum">
              <a:rPr lang="en-US" altLang="en-US" smtClean="0">
                <a:solidFill>
                  <a:srgbClr val="000000"/>
                </a:solidFill>
              </a:rPr>
              <a:pPr/>
              <a:t>21</a:t>
            </a:fld>
            <a:endParaRPr lang="en-US" altLang="en-US" smtClean="0">
              <a:solidFill>
                <a:srgbClr val="000000"/>
              </a:solidFill>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smtClean="0"/>
              <a:t>George also felt the goals of socialists could be achieved without the confiscation of legitimate private property that socialists were inclined to embrace:</a:t>
            </a:r>
          </a:p>
          <a:p>
            <a:pPr eaLnBrk="1" hangingPunct="1"/>
            <a:endParaRPr lang="en-US" altLang="en-US" smtClean="0"/>
          </a:p>
        </p:txBody>
      </p:sp>
    </p:spTree>
    <p:extLst>
      <p:ext uri="{BB962C8B-B14F-4D97-AF65-F5344CB8AC3E}">
        <p14:creationId xmlns:p14="http://schemas.microsoft.com/office/powerpoint/2010/main" val="2282045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CC8092-1320-42F2-BAA3-D7D814EE1836}" type="slidenum">
              <a:rPr lang="en-US" altLang="en-US" smtClean="0">
                <a:solidFill>
                  <a:srgbClr val="000000"/>
                </a:solidFill>
              </a:rPr>
              <a:pPr/>
              <a:t>22</a:t>
            </a:fld>
            <a:endParaRPr lang="en-US" altLang="en-US" smtClean="0">
              <a:solidFill>
                <a:srgbClr val="000000"/>
              </a:solidFill>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smtClean="0"/>
              <a:t>“Government would change its character and become the administrator of a great cooperative society. …Give labor its full earnings and expanded opportunity. Take, for the benefit of the whole community, that which the growth of the community creates. Then poverty would vanish.”</a:t>
            </a:r>
            <a:endParaRPr lang="en-US" altLang="en-US" smtClean="0"/>
          </a:p>
        </p:txBody>
      </p:sp>
    </p:spTree>
    <p:extLst>
      <p:ext uri="{BB962C8B-B14F-4D97-AF65-F5344CB8AC3E}">
        <p14:creationId xmlns:p14="http://schemas.microsoft.com/office/powerpoint/2010/main" val="2058823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C56B54-97BB-4CD6-AECD-602DB9E812C2}" type="slidenum">
              <a:rPr lang="en-US" altLang="en-US" smtClean="0">
                <a:solidFill>
                  <a:srgbClr val="000000"/>
                </a:solidFill>
              </a:rPr>
              <a:pPr/>
              <a:t>23</a:t>
            </a:fld>
            <a:endParaRPr lang="en-US" altLang="en-US" smtClean="0">
              <a:solidFill>
                <a:srgbClr val="000000"/>
              </a:solidFill>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smtClean="0"/>
              <a:t>His analytical journey brought Henry George to formulate a natural law, the law of human progress. He describes here what he saw as a possible future:</a:t>
            </a:r>
            <a:endParaRPr lang="en-US" altLang="en-US" smtClean="0"/>
          </a:p>
        </p:txBody>
      </p:sp>
    </p:spTree>
    <p:extLst>
      <p:ext uri="{BB962C8B-B14F-4D97-AF65-F5344CB8AC3E}">
        <p14:creationId xmlns:p14="http://schemas.microsoft.com/office/powerpoint/2010/main" val="2470172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30044F-26E0-47F8-9047-3C634A3C3AD2}" type="slidenum">
              <a:rPr lang="en-US" altLang="en-US" smtClean="0">
                <a:solidFill>
                  <a:srgbClr val="000000"/>
                </a:solidFill>
              </a:rPr>
              <a:pPr/>
              <a:t>24</a:t>
            </a:fld>
            <a:endParaRPr lang="en-US" altLang="en-US" smtClean="0">
              <a:solidFill>
                <a:srgbClr val="000000"/>
              </a:solidFill>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b="1" smtClean="0"/>
              <a:t>“Association in equality is the law of human progress. …People progress by cooperating with each other to increase the mental power that may be devoted to improvement. …”</a:t>
            </a:r>
            <a:endParaRPr lang="en-US" altLang="en-US" smtClean="0"/>
          </a:p>
        </p:txBody>
      </p:sp>
    </p:spTree>
    <p:extLst>
      <p:ext uri="{BB962C8B-B14F-4D97-AF65-F5344CB8AC3E}">
        <p14:creationId xmlns:p14="http://schemas.microsoft.com/office/powerpoint/2010/main" val="1544878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D78874-350E-44AE-935C-727AAE483591}" type="slidenum">
              <a:rPr lang="en-US" altLang="en-US" smtClean="0">
                <a:solidFill>
                  <a:srgbClr val="000000"/>
                </a:solidFill>
              </a:rPr>
              <a:pPr/>
              <a:t>25</a:t>
            </a:fld>
            <a:endParaRPr lang="en-US" altLang="en-US" smtClean="0">
              <a:solidFill>
                <a:srgbClr val="000000"/>
              </a:solidFill>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b="1" smtClean="0"/>
              <a:t>“Mental power, the motor of social progress, is set free by association – or perhaps “integration” may be a more accurate term. In this process, society becomes more complex. Individuals become more dependent upon each other. Occupations and functions are specialized.”</a:t>
            </a:r>
            <a:endParaRPr lang="en-US" altLang="en-US" smtClean="0"/>
          </a:p>
        </p:txBody>
      </p:sp>
    </p:spTree>
    <p:extLst>
      <p:ext uri="{BB962C8B-B14F-4D97-AF65-F5344CB8AC3E}">
        <p14:creationId xmlns:p14="http://schemas.microsoft.com/office/powerpoint/2010/main" val="443812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500F66-9E81-4620-9789-123DE29226EA}" type="slidenum">
              <a:rPr lang="en-US" altLang="en-US" smtClean="0">
                <a:solidFill>
                  <a:srgbClr val="000000"/>
                </a:solidFill>
              </a:rPr>
              <a:pPr/>
              <a:t>26</a:t>
            </a:fld>
            <a:endParaRPr lang="en-US" altLang="en-US" smtClean="0">
              <a:solidFill>
                <a:srgbClr val="000000"/>
              </a:solidFill>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Activists have been struggling to implement Henry George’s proposals for over 140 years, with advances here and retreats there. The soap manufacturer Joseph Fels was only one of several wealthy individuals who devoted nearly all of his share of a family’s fortune to the effort.</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4123904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42A785-25EC-41B3-B02D-1A215BAF6345}" type="slidenum">
              <a:rPr lang="en-US" altLang="en-US" smtClean="0">
                <a:solidFill>
                  <a:srgbClr val="000000"/>
                </a:solidFill>
              </a:rPr>
              <a:pPr/>
              <a:t>27</a:t>
            </a:fld>
            <a:endParaRPr lang="en-US" altLang="en-US" smtClean="0">
              <a:solidFill>
                <a:srgbClr val="000000"/>
              </a:solidFill>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smtClean="0"/>
              <a:t>He established the “Joseph Fels Fund Commission” to organize global conferences to promote the Single Tax idea. He also provided funds to groups for the acquisition of land and establishment of experimental communities that incorporated the community collection of land rent.</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368143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5E9263-8EFE-4E90-8123-60B9448441B3}" type="slidenum">
              <a:rPr lang="en-US" altLang="en-US" smtClean="0">
                <a:solidFill>
                  <a:srgbClr val="000000"/>
                </a:solidFill>
              </a:rPr>
              <a:pPr/>
              <a:t>28</a:t>
            </a:fld>
            <a:endParaRPr lang="en-US" altLang="en-US" smtClean="0">
              <a:solidFill>
                <a:srgbClr val="000000"/>
              </a:solidFill>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What all agreed on was that justice, as well as the goals of a sustainable and peaceful planet, demand fundamental changes in how government raises its revenue. Where competition-limiting licenses are granted by government, the exchange value of such licenses – deeds to land being just one form of license -- must be captured as public revenue.</a:t>
            </a:r>
            <a:r>
              <a:rPr lang="en-US" altLang="en-US" smtClean="0"/>
              <a:t> </a:t>
            </a:r>
          </a:p>
        </p:txBody>
      </p:sp>
    </p:spTree>
    <p:extLst>
      <p:ext uri="{BB962C8B-B14F-4D97-AF65-F5344CB8AC3E}">
        <p14:creationId xmlns:p14="http://schemas.microsoft.com/office/powerpoint/2010/main" val="651259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B8A048-ECB1-46E4-AE10-68C42DADBFAA}" type="slidenum">
              <a:rPr lang="en-US" altLang="en-US" smtClean="0">
                <a:solidFill>
                  <a:srgbClr val="000000"/>
                </a:solidFill>
              </a:rPr>
              <a:pPr/>
              <a:t>29</a:t>
            </a:fld>
            <a:endParaRPr lang="en-US" altLang="en-US" smtClean="0">
              <a:solidFill>
                <a:srgbClr val="000000"/>
              </a:solidFill>
            </a:endParaRPr>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smtClean="0"/>
              <a:t>Many licenses issued by government restrict competition by limiting the supply. A liquor license is a perfect example of how the resale value of the license (and not the physical inventory or building in which the business is located) if not captured by the community, is capitalized into a selling price: USA Today reported in back in 2006 that:</a:t>
            </a:r>
          </a:p>
          <a:p>
            <a:pPr eaLnBrk="1" hangingPunct="1"/>
            <a:endParaRPr lang="en-US" altLang="en-US" b="1" smtClean="0"/>
          </a:p>
          <a:p>
            <a:pPr lvl="1" eaLnBrk="1" hangingPunct="1"/>
            <a:endParaRPr lang="en-US" altLang="en-US" smtClean="0"/>
          </a:p>
        </p:txBody>
      </p:sp>
    </p:spTree>
    <p:extLst>
      <p:ext uri="{BB962C8B-B14F-4D97-AF65-F5344CB8AC3E}">
        <p14:creationId xmlns:p14="http://schemas.microsoft.com/office/powerpoint/2010/main" val="251970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309457-F00F-4970-B3EA-C4E46B7F6B2C}" type="slidenum">
              <a:rPr lang="en-US" altLang="en-US" smtClean="0">
                <a:solidFill>
                  <a:srgbClr val="000000"/>
                </a:solidFill>
              </a:rPr>
              <a:pPr/>
              <a:t>3</a:t>
            </a:fld>
            <a:endParaRPr lang="en-US" altLang="en-US" smtClean="0">
              <a:solidFill>
                <a:srgbClr val="000000"/>
              </a:solidFill>
            </a:endParaRPr>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b="1" smtClean="0"/>
              <a:t>Now, let’s explore what the future might look like if the measures proposed are actually adopted.</a:t>
            </a:r>
          </a:p>
        </p:txBody>
      </p:sp>
    </p:spTree>
    <p:extLst>
      <p:ext uri="{BB962C8B-B14F-4D97-AF65-F5344CB8AC3E}">
        <p14:creationId xmlns:p14="http://schemas.microsoft.com/office/powerpoint/2010/main" val="1685204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8CCD3F-2E8E-46A7-B080-8396A5D029F0}" type="slidenum">
              <a:rPr lang="en-US" altLang="en-US" smtClean="0">
                <a:solidFill>
                  <a:srgbClr val="000000"/>
                </a:solidFill>
              </a:rPr>
              <a:pPr/>
              <a:t>30</a:t>
            </a:fld>
            <a:endParaRPr lang="en-US" altLang="en-US" smtClean="0">
              <a:solidFill>
                <a:srgbClr val="000000"/>
              </a:solidFill>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b="1" smtClean="0"/>
              <a:t>“In Boston, the only way to get a license is to buy another establishment's, and prices have shot up. A liquor license can cost more than $275,000; a beer and wine license goes for $50,000 to $100,000.”</a:t>
            </a:r>
          </a:p>
          <a:p>
            <a:pPr eaLnBrk="1" hangingPunct="1"/>
            <a:endParaRPr lang="en-US" altLang="en-US" b="1" smtClean="0"/>
          </a:p>
        </p:txBody>
      </p:sp>
    </p:spTree>
    <p:extLst>
      <p:ext uri="{BB962C8B-B14F-4D97-AF65-F5344CB8AC3E}">
        <p14:creationId xmlns:p14="http://schemas.microsoft.com/office/powerpoint/2010/main" val="1767852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C3CD21-2E1B-4B5D-AF96-4FBFC9531739}" type="slidenum">
              <a:rPr lang="en-US" altLang="en-US" smtClean="0">
                <a:solidFill>
                  <a:srgbClr val="000000"/>
                </a:solidFill>
              </a:rPr>
              <a:pPr/>
              <a:t>31</a:t>
            </a:fld>
            <a:endParaRPr lang="en-US" altLang="en-US" smtClean="0">
              <a:solidFill>
                <a:srgbClr val="000000"/>
              </a:solidFill>
            </a:endParaRP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smtClean="0"/>
              <a:t>Another form of economic license with a strong secondary market is the taxi medallion. Many communities also allow only a limited number of vehicles to provide taxi services to the public. The resale price for these licenses, or taxi medallions, was until the arrival of competition from Uber, often hundreds of thousands of dollars. </a:t>
            </a:r>
          </a:p>
        </p:txBody>
      </p:sp>
    </p:spTree>
    <p:extLst>
      <p:ext uri="{BB962C8B-B14F-4D97-AF65-F5344CB8AC3E}">
        <p14:creationId xmlns:p14="http://schemas.microsoft.com/office/powerpoint/2010/main" val="1389289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4F36CC-B7DC-4704-ABF7-9AB6EE3C6258}" type="slidenum">
              <a:rPr lang="en-US" altLang="en-US" smtClean="0">
                <a:solidFill>
                  <a:srgbClr val="000000"/>
                </a:solidFill>
              </a:rPr>
              <a:pPr/>
              <a:t>32</a:t>
            </a:fld>
            <a:endParaRPr lang="en-US" altLang="en-US" smtClean="0">
              <a:solidFill>
                <a:srgbClr val="000000"/>
              </a:solidFill>
            </a:endParaRP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Another higher lucrative market for licenses exists for frequencies on the broadcast spectrum. In 2008, the Federal Communications Commission sold 1,099 licenses nationwide for local and regional coverage areas for frequencies in the 700-megahertz range, which is currently used for local over-the-air TV. </a:t>
            </a:r>
          </a:p>
          <a:p>
            <a:pPr eaLnBrk="1" hangingPunct="1"/>
            <a:endParaRPr lang="en-US" altLang="en-US" b="1" smtClean="0"/>
          </a:p>
        </p:txBody>
      </p:sp>
    </p:spTree>
    <p:extLst>
      <p:ext uri="{BB962C8B-B14F-4D97-AF65-F5344CB8AC3E}">
        <p14:creationId xmlns:p14="http://schemas.microsoft.com/office/powerpoint/2010/main" val="1810928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5854A6-C563-4188-AE92-CF97EF70C3E1}" type="slidenum">
              <a:rPr lang="en-US" altLang="en-US" smtClean="0">
                <a:solidFill>
                  <a:srgbClr val="000000"/>
                </a:solidFill>
              </a:rPr>
              <a:pPr/>
              <a:t>33</a:t>
            </a:fld>
            <a:endParaRPr lang="en-US" altLang="en-US" smtClean="0">
              <a:solidFill>
                <a:srgbClr val="000000"/>
              </a:solidFill>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smtClean="0"/>
              <a:t>Each license grants exclusive use for 10 years. Bidders put up a total $131.5 million. And, as one would expect, the market value of these licenses immediately increased. Very little of this increase in value was captured by the Federal government through the taxation of business profits. </a:t>
            </a:r>
          </a:p>
          <a:p>
            <a:pPr eaLnBrk="1" hangingPunct="1"/>
            <a:endParaRPr lang="en-US" altLang="en-US" b="1" smtClean="0"/>
          </a:p>
        </p:txBody>
      </p:sp>
    </p:spTree>
    <p:extLst>
      <p:ext uri="{BB962C8B-B14F-4D97-AF65-F5344CB8AC3E}">
        <p14:creationId xmlns:p14="http://schemas.microsoft.com/office/powerpoint/2010/main" val="29028794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C7BE2B-FCFF-46D4-9970-0D0BD656BDDE}" type="slidenum">
              <a:rPr lang="en-US" altLang="en-US" smtClean="0">
                <a:solidFill>
                  <a:srgbClr val="000000"/>
                </a:solidFill>
              </a:rPr>
              <a:pPr/>
              <a:t>34</a:t>
            </a:fld>
            <a:endParaRPr lang="en-US" altLang="en-US" smtClean="0">
              <a:solidFill>
                <a:srgbClr val="000000"/>
              </a:solidFill>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Another area of enormous subsidy is arid land made fertile by water brought in from great distances at a fraction of the actual cost paid in taxes by the general public. At a time when California water is scarce and expensive, taxpayers guarantee Central Valley farms an abundant and cheap supply through a subsidy worth around $500 million a year.</a:t>
            </a:r>
          </a:p>
          <a:p>
            <a:pPr eaLnBrk="1" hangingPunct="1"/>
            <a:endParaRPr lang="en-US" altLang="en-US" b="1" smtClean="0"/>
          </a:p>
        </p:txBody>
      </p:sp>
    </p:spTree>
    <p:extLst>
      <p:ext uri="{BB962C8B-B14F-4D97-AF65-F5344CB8AC3E}">
        <p14:creationId xmlns:p14="http://schemas.microsoft.com/office/powerpoint/2010/main" val="2022348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AA9FDE-055A-402D-8600-75A67D50AF5B}" type="slidenum">
              <a:rPr lang="en-US" altLang="en-US" smtClean="0">
                <a:solidFill>
                  <a:srgbClr val="000000"/>
                </a:solidFill>
              </a:rPr>
              <a:pPr/>
              <a:t>35</a:t>
            </a:fld>
            <a:endParaRPr lang="en-US" altLang="en-US" smtClean="0">
              <a:solidFill>
                <a:srgbClr val="000000"/>
              </a:solidFill>
            </a:endParaRP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smtClean="0"/>
              <a:t>What about the time allocated to airlines for the takeoff and landing of their planes? Only so many planes can take off and land during periods of high air traffic. So, the best way to ration this scarce resource is to use competitive bidding. Foregoing this potential source of revenue, many airports in the United States receive subsidies from the Federal Aviation Administration.</a:t>
            </a:r>
          </a:p>
          <a:p>
            <a:pPr eaLnBrk="1" hangingPunct="1"/>
            <a:endParaRPr lang="en-US" altLang="en-US" b="1" smtClean="0"/>
          </a:p>
        </p:txBody>
      </p:sp>
    </p:spTree>
    <p:extLst>
      <p:ext uri="{BB962C8B-B14F-4D97-AF65-F5344CB8AC3E}">
        <p14:creationId xmlns:p14="http://schemas.microsoft.com/office/powerpoint/2010/main" val="1194698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1ACCD8-BFE4-43E0-9A40-ADDC9B7800F9}" type="slidenum">
              <a:rPr lang="en-US" altLang="en-US" smtClean="0">
                <a:solidFill>
                  <a:srgbClr val="000000"/>
                </a:solidFill>
              </a:rPr>
              <a:pPr/>
              <a:t>36</a:t>
            </a:fld>
            <a:endParaRPr lang="en-US" altLang="en-US" smtClean="0">
              <a:solidFill>
                <a:srgbClr val="000000"/>
              </a:solidFill>
            </a:endParaRP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smtClean="0"/>
              <a:t>So, to sum up this course, there are many serious issues we ought to be considering regarding our system political economy. Politics does, indeed, dictate economic outcomes. And, from the very beginning of the founding of the United States, the laws of the land have distributed privilege to a few at the expense of the many. </a:t>
            </a:r>
          </a:p>
        </p:txBody>
      </p:sp>
    </p:spTree>
    <p:extLst>
      <p:ext uri="{BB962C8B-B14F-4D97-AF65-F5344CB8AC3E}">
        <p14:creationId xmlns:p14="http://schemas.microsoft.com/office/powerpoint/2010/main" val="3126088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2DB963-DF59-4200-8DCC-1789304E1D98}" type="slidenum">
              <a:rPr lang="en-US" altLang="en-US" smtClean="0">
                <a:solidFill>
                  <a:srgbClr val="000000"/>
                </a:solidFill>
              </a:rPr>
              <a:pPr/>
              <a:t>37</a:t>
            </a:fld>
            <a:endParaRPr lang="en-US" altLang="en-US" smtClean="0">
              <a:solidFill>
                <a:srgbClr val="000000"/>
              </a:solidFill>
            </a:endParaRP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We end with one more insight from Henry George:</a:t>
            </a:r>
          </a:p>
        </p:txBody>
      </p:sp>
    </p:spTree>
    <p:extLst>
      <p:ext uri="{BB962C8B-B14F-4D97-AF65-F5344CB8AC3E}">
        <p14:creationId xmlns:p14="http://schemas.microsoft.com/office/powerpoint/2010/main" val="4266547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5A43FA-DDF8-4607-AAA2-AB5AB7AF38C5}" type="slidenum">
              <a:rPr lang="en-US" altLang="en-US" smtClean="0">
                <a:solidFill>
                  <a:srgbClr val="000000"/>
                </a:solidFill>
              </a:rPr>
              <a:pPr/>
              <a:t>38</a:t>
            </a:fld>
            <a:endParaRPr lang="en-US" altLang="en-US" smtClean="0">
              <a:solidFill>
                <a:srgbClr val="000000"/>
              </a:solidFill>
            </a:endParaRP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b="1" smtClean="0"/>
              <a:t>“The regression of civilization, after a period of advance, may be so gradual that it attracts no attention at the time. Indeed, many mistake such a decline for advancement. Many … things … indicate our civilization has reached a critical point – unless a new start is made toward equality. Inequality is the necessary result of material progress wherever land is monopolized. Inequality cannot go much further without carrying us into a downward spiral so easy to start and so hard to stop.”</a:t>
            </a:r>
          </a:p>
          <a:p>
            <a:pPr eaLnBrk="1" hangingPunct="1"/>
            <a:endParaRPr lang="en-US" altLang="en-US" b="1" smtClean="0"/>
          </a:p>
        </p:txBody>
      </p:sp>
    </p:spTree>
    <p:extLst>
      <p:ext uri="{BB962C8B-B14F-4D97-AF65-F5344CB8AC3E}">
        <p14:creationId xmlns:p14="http://schemas.microsoft.com/office/powerpoint/2010/main" val="1431921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9337BE8-1BFE-42BA-B176-88337B180019}" type="slidenum">
              <a:rPr lang="en-US" altLang="en-US" smtClean="0">
                <a:solidFill>
                  <a:srgbClr val="000000"/>
                </a:solidFill>
              </a:rPr>
              <a:pPr/>
              <a:t>39</a:t>
            </a:fld>
            <a:endParaRPr lang="en-US" altLang="en-US" smtClean="0">
              <a:solidFill>
                <a:srgbClr val="000000"/>
              </a:solidFill>
            </a:endParaRP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“Inequality is the necessary result of material progress wherever land is monopolized. Inequality cannot go much further without carrying us into a downward spiral so easy to start and so hard to stop.”</a:t>
            </a:r>
          </a:p>
          <a:p>
            <a:pPr eaLnBrk="1" hangingPunct="1"/>
            <a:endParaRPr lang="en-US" altLang="en-US" b="1" smtClean="0"/>
          </a:p>
        </p:txBody>
      </p:sp>
    </p:spTree>
    <p:extLst>
      <p:ext uri="{BB962C8B-B14F-4D97-AF65-F5344CB8AC3E}">
        <p14:creationId xmlns:p14="http://schemas.microsoft.com/office/powerpoint/2010/main" val="10884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C5DE97-CF05-4C88-AE9D-743CC3FEF912}" type="slidenum">
              <a:rPr lang="en-US" altLang="en-US" smtClean="0">
                <a:solidFill>
                  <a:srgbClr val="000000"/>
                </a:solidFill>
              </a:rPr>
              <a:pPr/>
              <a:t>4</a:t>
            </a:fld>
            <a:endParaRPr lang="en-US" altLang="en-US" smtClean="0">
              <a:solidFill>
                <a:srgbClr val="000000"/>
              </a:solidFill>
            </a:endParaRPr>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Ideally, the real value of studying political economy is the process of discovering a system of socio-political arrangements and institutions that promises a just society. As we have learned, economists – with notable exceptions -- are not necessarily the best guides. </a:t>
            </a:r>
          </a:p>
        </p:txBody>
      </p:sp>
    </p:spTree>
    <p:extLst>
      <p:ext uri="{BB962C8B-B14F-4D97-AF65-F5344CB8AC3E}">
        <p14:creationId xmlns:p14="http://schemas.microsoft.com/office/powerpoint/2010/main" val="24160023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C25BCD-3DDB-4DF6-B26B-594035CA10E5}" type="slidenum">
              <a:rPr lang="en-US" altLang="en-US" smtClean="0"/>
              <a:pPr/>
              <a:t>40</a:t>
            </a:fld>
            <a:endParaRPr lang="en-US" alt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2754573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30612E-09DA-436B-9DDB-FE88811C2BD1}" type="slidenum">
              <a:rPr lang="en-US" altLang="en-US" smtClean="0">
                <a:solidFill>
                  <a:srgbClr val="000000"/>
                </a:solidFill>
              </a:rPr>
              <a:pPr/>
              <a:t>41</a:t>
            </a:fld>
            <a:endParaRPr lang="en-US" altLang="en-US" smtClean="0">
              <a:solidFill>
                <a:srgbClr val="000000"/>
              </a:solidFill>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54046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0C081B-2587-4D9F-86EB-9BDE078E6608}" type="slidenum">
              <a:rPr lang="en-US" altLang="en-US" smtClean="0">
                <a:solidFill>
                  <a:srgbClr val="000000"/>
                </a:solidFill>
              </a:rPr>
              <a:pPr/>
              <a:t>5</a:t>
            </a:fld>
            <a:endParaRPr lang="en-US" altLang="en-US" smtClean="0">
              <a:solidFill>
                <a:srgbClr val="000000"/>
              </a:solidFill>
            </a:endParaRPr>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smtClean="0"/>
              <a:t>In addition to the analysis provided by Henry George, one of the most insightful modern era philosophers we can turn to is Mortimer J. Adler. </a:t>
            </a:r>
          </a:p>
          <a:p>
            <a:pPr eaLnBrk="1" hangingPunct="1"/>
            <a:endParaRPr lang="en-US" altLang="en-US" smtClean="0"/>
          </a:p>
          <a:p>
            <a:pPr eaLnBrk="1" hangingPunct="1"/>
            <a:endParaRPr lang="en-US" altLang="en-US" smtClean="0"/>
          </a:p>
          <a:p>
            <a:pPr eaLnBrk="1" hangingPunct="1"/>
            <a:endParaRPr lang="en-US" altLang="en-US" b="1" smtClean="0"/>
          </a:p>
          <a:p>
            <a:pPr eaLnBrk="1" hangingPunct="1"/>
            <a:endParaRPr lang="en-US" altLang="en-US" smtClean="0"/>
          </a:p>
        </p:txBody>
      </p:sp>
    </p:spTree>
    <p:extLst>
      <p:ext uri="{BB962C8B-B14F-4D97-AF65-F5344CB8AC3E}">
        <p14:creationId xmlns:p14="http://schemas.microsoft.com/office/powerpoint/2010/main" val="2345610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D4D86A-98F4-497E-A4C3-3869577CAC44}" type="slidenum">
              <a:rPr lang="en-US" altLang="en-US" smtClean="0">
                <a:solidFill>
                  <a:srgbClr val="000000"/>
                </a:solidFill>
              </a:rPr>
              <a:pPr/>
              <a:t>6</a:t>
            </a:fld>
            <a:endParaRPr lang="en-US" altLang="en-US" smtClean="0">
              <a:solidFill>
                <a:srgbClr val="000000"/>
              </a:solidFill>
            </a:endParaRPr>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Mortimer Adler in many of his works offered remarkable insights into what constitutes the just society. In a book titled </a:t>
            </a:r>
            <a:r>
              <a:rPr lang="en-US" altLang="en-US" b="1" i="1" smtClean="0"/>
              <a:t>The Common Sense of Politics</a:t>
            </a:r>
            <a:r>
              <a:rPr lang="en-US" altLang="en-US" b="1" smtClean="0"/>
              <a:t>, he writes:</a:t>
            </a:r>
          </a:p>
          <a:p>
            <a:pPr eaLnBrk="1" hangingPunct="1"/>
            <a:endParaRPr lang="en-US" altLang="en-US" smtClean="0"/>
          </a:p>
        </p:txBody>
      </p:sp>
    </p:spTree>
    <p:extLst>
      <p:ext uri="{BB962C8B-B14F-4D97-AF65-F5344CB8AC3E}">
        <p14:creationId xmlns:p14="http://schemas.microsoft.com/office/powerpoint/2010/main" val="2675489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BB029A-DAB3-49EA-8FF5-475F8E698205}" type="slidenum">
              <a:rPr lang="en-US" altLang="en-US" smtClean="0">
                <a:solidFill>
                  <a:srgbClr val="000000"/>
                </a:solidFill>
              </a:rPr>
              <a:pPr/>
              <a:t>7</a:t>
            </a:fld>
            <a:endParaRPr lang="en-US" altLang="en-US" smtClean="0">
              <a:solidFill>
                <a:srgbClr val="000000"/>
              </a:solidFill>
            </a:endParaRPr>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smtClean="0"/>
              <a:t>“[T]he common good for which men associate in the larger community cannot be achieved if each of them insists upon retaining his complete autonomy. Some portion of it must be surrendered to establish an authority for making rules and reaching decisions binding on all by their free consent.”</a:t>
            </a:r>
          </a:p>
          <a:p>
            <a:pPr eaLnBrk="1" hangingPunct="1"/>
            <a:endParaRPr lang="en-US" altLang="en-US" b="1" smtClean="0"/>
          </a:p>
        </p:txBody>
      </p:sp>
    </p:spTree>
    <p:extLst>
      <p:ext uri="{BB962C8B-B14F-4D97-AF65-F5344CB8AC3E}">
        <p14:creationId xmlns:p14="http://schemas.microsoft.com/office/powerpoint/2010/main" val="161153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2AA535-6667-47BA-BC95-516AEEE66722}" type="slidenum">
              <a:rPr lang="en-US" altLang="en-US" smtClean="0">
                <a:solidFill>
                  <a:srgbClr val="000000"/>
                </a:solidFill>
              </a:rPr>
              <a:pPr/>
              <a:t>8</a:t>
            </a:fld>
            <a:endParaRPr lang="en-US" altLang="en-US" smtClean="0">
              <a:solidFill>
                <a:srgbClr val="000000"/>
              </a:solidFill>
            </a:endParaRPr>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Adler agrees with John Locke that societies are formed by individuals coming together in voluntary association. To protect individual liberty, however, we must give up a degree of freedom. </a:t>
            </a:r>
          </a:p>
        </p:txBody>
      </p:sp>
    </p:spTree>
    <p:extLst>
      <p:ext uri="{BB962C8B-B14F-4D97-AF65-F5344CB8AC3E}">
        <p14:creationId xmlns:p14="http://schemas.microsoft.com/office/powerpoint/2010/main" val="65029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71E400-3125-42D5-AD5E-A60B152A199E}" type="slidenum">
              <a:rPr lang="en-US" altLang="en-US" smtClean="0">
                <a:solidFill>
                  <a:srgbClr val="000000"/>
                </a:solidFill>
              </a:rPr>
              <a:pPr/>
              <a:t>9</a:t>
            </a:fld>
            <a:endParaRPr lang="en-US" altLang="en-US" smtClean="0">
              <a:solidFill>
                <a:srgbClr val="000000"/>
              </a:solidFill>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Similarly, Henry George sought to find something within our behavior that was generally observable across both time and space that exceeded the appropriate limits of our freedom. His discovery is that:</a:t>
            </a:r>
          </a:p>
        </p:txBody>
      </p:sp>
    </p:spTree>
    <p:extLst>
      <p:ext uri="{BB962C8B-B14F-4D97-AF65-F5344CB8AC3E}">
        <p14:creationId xmlns:p14="http://schemas.microsoft.com/office/powerpoint/2010/main" val="180808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63F73D-31E8-4EDA-A1B4-536B20FB89A7}" type="slidenum">
              <a:rPr lang="en-US" altLang="en-US"/>
              <a:pPr>
                <a:defRPr/>
              </a:pPr>
              <a:t>‹#›</a:t>
            </a:fld>
            <a:endParaRPr lang="en-US" altLang="en-US"/>
          </a:p>
        </p:txBody>
      </p:sp>
    </p:spTree>
    <p:extLst>
      <p:ext uri="{BB962C8B-B14F-4D97-AF65-F5344CB8AC3E}">
        <p14:creationId xmlns:p14="http://schemas.microsoft.com/office/powerpoint/2010/main" val="39811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E7E651-1066-4581-8117-9DFD22852765}" type="slidenum">
              <a:rPr lang="en-US" altLang="en-US"/>
              <a:pPr>
                <a:defRPr/>
              </a:pPr>
              <a:t>‹#›</a:t>
            </a:fld>
            <a:endParaRPr lang="en-US" altLang="en-US"/>
          </a:p>
        </p:txBody>
      </p:sp>
    </p:spTree>
    <p:extLst>
      <p:ext uri="{BB962C8B-B14F-4D97-AF65-F5344CB8AC3E}">
        <p14:creationId xmlns:p14="http://schemas.microsoft.com/office/powerpoint/2010/main" val="247999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8517D1-2DA1-4DBD-A72E-0C55624C84E9}" type="slidenum">
              <a:rPr lang="en-US" altLang="en-US"/>
              <a:pPr>
                <a:defRPr/>
              </a:pPr>
              <a:t>‹#›</a:t>
            </a:fld>
            <a:endParaRPr lang="en-US" altLang="en-US"/>
          </a:p>
        </p:txBody>
      </p:sp>
    </p:spTree>
    <p:extLst>
      <p:ext uri="{BB962C8B-B14F-4D97-AF65-F5344CB8AC3E}">
        <p14:creationId xmlns:p14="http://schemas.microsoft.com/office/powerpoint/2010/main" val="147486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CA51A3C-CAEF-4D64-B2C8-C90C0FBF28BB}" type="slidenum">
              <a:rPr lang="en-US" altLang="en-US"/>
              <a:pPr>
                <a:defRPr/>
              </a:pPr>
              <a:t>‹#›</a:t>
            </a:fld>
            <a:endParaRPr lang="en-US" altLang="en-US"/>
          </a:p>
        </p:txBody>
      </p:sp>
    </p:spTree>
    <p:extLst>
      <p:ext uri="{BB962C8B-B14F-4D97-AF65-F5344CB8AC3E}">
        <p14:creationId xmlns:p14="http://schemas.microsoft.com/office/powerpoint/2010/main" val="317124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6899F3-8367-4465-8BA8-EE1E097A2BDE}" type="slidenum">
              <a:rPr lang="en-US" altLang="en-US"/>
              <a:pPr>
                <a:defRPr/>
              </a:pPr>
              <a:t>‹#›</a:t>
            </a:fld>
            <a:endParaRPr lang="en-US" altLang="en-US"/>
          </a:p>
        </p:txBody>
      </p:sp>
    </p:spTree>
    <p:extLst>
      <p:ext uri="{BB962C8B-B14F-4D97-AF65-F5344CB8AC3E}">
        <p14:creationId xmlns:p14="http://schemas.microsoft.com/office/powerpoint/2010/main" val="327301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7E42C4-6485-45AF-B125-6FDA970F69B6}" type="slidenum">
              <a:rPr lang="en-US" altLang="en-US"/>
              <a:pPr>
                <a:defRPr/>
              </a:pPr>
              <a:t>‹#›</a:t>
            </a:fld>
            <a:endParaRPr lang="en-US" altLang="en-US"/>
          </a:p>
        </p:txBody>
      </p:sp>
    </p:spTree>
    <p:extLst>
      <p:ext uri="{BB962C8B-B14F-4D97-AF65-F5344CB8AC3E}">
        <p14:creationId xmlns:p14="http://schemas.microsoft.com/office/powerpoint/2010/main" val="241654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057CE63-8381-40E6-815B-2E7A40414912}" type="slidenum">
              <a:rPr lang="en-US" altLang="en-US"/>
              <a:pPr>
                <a:defRPr/>
              </a:pPr>
              <a:t>‹#›</a:t>
            </a:fld>
            <a:endParaRPr lang="en-US" altLang="en-US"/>
          </a:p>
        </p:txBody>
      </p:sp>
    </p:spTree>
    <p:extLst>
      <p:ext uri="{BB962C8B-B14F-4D97-AF65-F5344CB8AC3E}">
        <p14:creationId xmlns:p14="http://schemas.microsoft.com/office/powerpoint/2010/main" val="286075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3D8EE81-B578-47B4-BF88-26A82B4B9CAE}" type="slidenum">
              <a:rPr lang="en-US" altLang="en-US"/>
              <a:pPr>
                <a:defRPr/>
              </a:pPr>
              <a:t>‹#›</a:t>
            </a:fld>
            <a:endParaRPr lang="en-US" altLang="en-US"/>
          </a:p>
        </p:txBody>
      </p:sp>
    </p:spTree>
    <p:extLst>
      <p:ext uri="{BB962C8B-B14F-4D97-AF65-F5344CB8AC3E}">
        <p14:creationId xmlns:p14="http://schemas.microsoft.com/office/powerpoint/2010/main" val="79619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2AD29F9-F726-44AF-A678-A96086AB4F46}" type="slidenum">
              <a:rPr lang="en-US" altLang="en-US"/>
              <a:pPr>
                <a:defRPr/>
              </a:pPr>
              <a:t>‹#›</a:t>
            </a:fld>
            <a:endParaRPr lang="en-US" altLang="en-US"/>
          </a:p>
        </p:txBody>
      </p:sp>
    </p:spTree>
    <p:extLst>
      <p:ext uri="{BB962C8B-B14F-4D97-AF65-F5344CB8AC3E}">
        <p14:creationId xmlns:p14="http://schemas.microsoft.com/office/powerpoint/2010/main" val="139197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533EE80-01AA-416F-B667-2BE7D85EF3EA}" type="slidenum">
              <a:rPr lang="en-US" altLang="en-US"/>
              <a:pPr>
                <a:defRPr/>
              </a:pPr>
              <a:t>‹#›</a:t>
            </a:fld>
            <a:endParaRPr lang="en-US" altLang="en-US"/>
          </a:p>
        </p:txBody>
      </p:sp>
    </p:spTree>
    <p:extLst>
      <p:ext uri="{BB962C8B-B14F-4D97-AF65-F5344CB8AC3E}">
        <p14:creationId xmlns:p14="http://schemas.microsoft.com/office/powerpoint/2010/main" val="97056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5C7CF2F-AFCE-4EF4-97D0-95D36D666FB8}" type="slidenum">
              <a:rPr lang="en-US" altLang="en-US"/>
              <a:pPr>
                <a:defRPr/>
              </a:pPr>
              <a:t>‹#›</a:t>
            </a:fld>
            <a:endParaRPr lang="en-US" altLang="en-US"/>
          </a:p>
        </p:txBody>
      </p:sp>
    </p:spTree>
    <p:extLst>
      <p:ext uri="{BB962C8B-B14F-4D97-AF65-F5344CB8AC3E}">
        <p14:creationId xmlns:p14="http://schemas.microsoft.com/office/powerpoint/2010/main" val="242418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1102F06-A95D-464A-A8A7-90D75AD940AE}" type="slidenum">
              <a:rPr lang="en-US" altLang="en-US"/>
              <a:pPr>
                <a:defRPr/>
              </a:pPr>
              <a:t>‹#›</a:t>
            </a:fld>
            <a:endParaRPr lang="en-US" altLang="en-US"/>
          </a:p>
        </p:txBody>
      </p:sp>
    </p:spTree>
    <p:extLst>
      <p:ext uri="{BB962C8B-B14F-4D97-AF65-F5344CB8AC3E}">
        <p14:creationId xmlns:p14="http://schemas.microsoft.com/office/powerpoint/2010/main" val="324385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AC4BE2A-1C2D-4A47-A64F-7DA71A59E3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17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685800" y="609600"/>
            <a:ext cx="8580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latin typeface="Rockwell" pitchFamily="18" charset="0"/>
              </a:rPr>
              <a:t>Understanding our Political Economy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george-henry-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205038"/>
            <a:ext cx="20193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1403350" y="2492375"/>
            <a:ext cx="40322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“Political economy proceeds from the following simple axiom: </a:t>
            </a:r>
            <a:r>
              <a:rPr lang="en-US" altLang="en-US" sz="2400" b="1" i="1">
                <a:solidFill>
                  <a:srgbClr val="660033"/>
                </a:solidFill>
                <a:latin typeface="Rockwell" pitchFamily="18" charset="0"/>
              </a:rPr>
              <a:t>People seek to satisfy their desires with the least exertion</a:t>
            </a:r>
            <a:r>
              <a:rPr lang="en-US" altLang="en-US" sz="2400" b="1">
                <a:solidFill>
                  <a:srgbClr val="000000"/>
                </a:solidFill>
                <a:latin typeface="Rockwell" pitchFamily="18" charset="0"/>
              </a:rPr>
              <a:t>.”</a:t>
            </a:r>
            <a:r>
              <a:rPr lang="en-US" altLang="en-US" sz="2400" b="1">
                <a:solidFill>
                  <a:srgbClr val="000000"/>
                </a:solidFill>
              </a:rPr>
              <a:t> </a:t>
            </a:r>
          </a:p>
        </p:txBody>
      </p:sp>
      <p:sp>
        <p:nvSpPr>
          <p:cNvPr id="21508" name="Text Box 9"/>
          <p:cNvSpPr txBox="1">
            <a:spLocks noChangeArrowheads="1"/>
          </p:cNvSpPr>
          <p:nvPr/>
        </p:nvSpPr>
        <p:spPr bwMode="auto">
          <a:xfrm>
            <a:off x="1095375" y="57531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1509" name="Rectangle 10"/>
          <p:cNvSpPr>
            <a:spLocks noChangeArrowheads="1"/>
          </p:cNvSpPr>
          <p:nvPr/>
        </p:nvSpPr>
        <p:spPr bwMode="auto">
          <a:xfrm>
            <a:off x="2124075" y="6021388"/>
            <a:ext cx="5191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Henry George. </a:t>
            </a: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095375" y="57531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23555" name="Picture 5" descr="Plutocr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03" name="Picture 7" descr="Mortimer_Adler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rol 3"/>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7651" name="Picture 4" descr="Mortimer_Adler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133600"/>
            <a:ext cx="3059113"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8"/>
          <p:cNvSpPr>
            <a:spLocks noChangeArrowheads="1"/>
          </p:cNvSpPr>
          <p:nvPr/>
        </p:nvSpPr>
        <p:spPr bwMode="auto">
          <a:xfrm>
            <a:off x="755650" y="5876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7653" name="Text Box 9"/>
          <p:cNvSpPr txBox="1">
            <a:spLocks noChangeArrowheads="1"/>
          </p:cNvSpPr>
          <p:nvPr/>
        </p:nvSpPr>
        <p:spPr bwMode="auto">
          <a:xfrm>
            <a:off x="684213" y="1341438"/>
            <a:ext cx="4176712"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“When it is said that the ideal is as little government as possible, the controlling principle is liberty rather than justice. This explains the falsity of Jefferson’s maxim, that that government governs best which governs least. …”</a:t>
            </a:r>
            <a:r>
              <a:rPr lang="en-US" altLang="en-US" sz="2400">
                <a:solidFill>
                  <a:srgbClr val="000000"/>
                </a:solidFill>
                <a:latin typeface="Rockwell" pitchFamily="18" charset="0"/>
              </a:rPr>
              <a:t> </a:t>
            </a:r>
          </a:p>
        </p:txBody>
      </p:sp>
      <p:sp>
        <p:nvSpPr>
          <p:cNvPr id="27654" name="Rectangle 10"/>
          <p:cNvSpPr>
            <a:spLocks noChangeArrowheads="1"/>
          </p:cNvSpPr>
          <p:nvPr/>
        </p:nvSpPr>
        <p:spPr bwMode="auto">
          <a:xfrm>
            <a:off x="1403350" y="6092825"/>
            <a:ext cx="706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Mortimer J. Adler. </a:t>
            </a:r>
            <a:r>
              <a:rPr lang="en-US" altLang="en-US" sz="2000" b="1" i="1">
                <a:solidFill>
                  <a:srgbClr val="000000"/>
                </a:solidFill>
                <a:latin typeface="Rockwell" pitchFamily="18" charset="0"/>
              </a:rPr>
              <a:t>The Common Sense of Politics</a:t>
            </a:r>
            <a:r>
              <a:rPr lang="en-US" altLang="en-US" sz="2000" b="1">
                <a:solidFill>
                  <a:srgbClr val="000000"/>
                </a:solidFill>
                <a:latin typeface="Rockwell" pitchFamily="18" charset="0"/>
              </a:rPr>
              <a:t>, p.130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9699" name="Picture 3" descr="Mortimer_Adler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133600"/>
            <a:ext cx="3059113"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755650" y="5876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9701" name="Text Box 5"/>
          <p:cNvSpPr txBox="1">
            <a:spLocks noChangeArrowheads="1"/>
          </p:cNvSpPr>
          <p:nvPr/>
        </p:nvSpPr>
        <p:spPr bwMode="auto">
          <a:xfrm>
            <a:off x="1116013" y="1125538"/>
            <a:ext cx="38163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truth of the matter is that that government governs best that governs most justly, regardless of the amount of government that is required to achieve the fullest possible realization of the ideal of justice.”</a:t>
            </a:r>
            <a:r>
              <a:rPr lang="en-US" altLang="en-US" sz="2400">
                <a:solidFill>
                  <a:srgbClr val="000000"/>
                </a:solidFill>
                <a:latin typeface="Rockwell" pitchFamily="18" charset="0"/>
              </a:rPr>
              <a:t> </a:t>
            </a:r>
          </a:p>
        </p:txBody>
      </p:sp>
      <p:sp>
        <p:nvSpPr>
          <p:cNvPr id="29702" name="Rectangle 6"/>
          <p:cNvSpPr>
            <a:spLocks noChangeArrowheads="1"/>
          </p:cNvSpPr>
          <p:nvPr/>
        </p:nvSpPr>
        <p:spPr bwMode="auto">
          <a:xfrm>
            <a:off x="1403350" y="6092825"/>
            <a:ext cx="706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Mortimer J. Adler. </a:t>
            </a:r>
            <a:r>
              <a:rPr lang="en-US" altLang="en-US" sz="2000" b="1" i="1">
                <a:solidFill>
                  <a:srgbClr val="000000"/>
                </a:solidFill>
                <a:latin typeface="Rockwell" pitchFamily="18" charset="0"/>
              </a:rPr>
              <a:t>The Common Sense of Politics</a:t>
            </a:r>
            <a:r>
              <a:rPr lang="en-US" altLang="en-US" sz="2000" b="1">
                <a:solidFill>
                  <a:srgbClr val="000000"/>
                </a:solidFill>
                <a:latin typeface="Rockwell" pitchFamily="18" charset="0"/>
              </a:rPr>
              <a:t>, p.130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1747" name="Picture 3" descr="Mortimer_Adler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975"/>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755650" y="58769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3795" name="Picture 7" descr="Mortimer_Adler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133600"/>
            <a:ext cx="2987675"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11"/>
          <p:cNvSpPr>
            <a:spLocks noChangeArrowheads="1"/>
          </p:cNvSpPr>
          <p:nvPr/>
        </p:nvSpPr>
        <p:spPr bwMode="auto">
          <a:xfrm>
            <a:off x="755650" y="58054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3797" name="Text Box 12"/>
          <p:cNvSpPr txBox="1">
            <a:spLocks noChangeArrowheads="1"/>
          </p:cNvSpPr>
          <p:nvPr/>
        </p:nvSpPr>
        <p:spPr bwMode="auto">
          <a:xfrm>
            <a:off x="1116013" y="1125538"/>
            <a:ext cx="3673475"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 rights to life, security and life and limb, a decent livelihood, freedom from coercion, political liberty, educational opportunities, medical care, [and] sufficient free time for the pursuits of leisure.”</a:t>
            </a:r>
            <a:r>
              <a:rPr lang="en-US" altLang="en-US" sz="2400">
                <a:solidFill>
                  <a:srgbClr val="000000"/>
                </a:solidFill>
                <a:latin typeface="Rockwell" pitchFamily="18" charset="0"/>
              </a:rPr>
              <a:t> </a:t>
            </a:r>
          </a:p>
        </p:txBody>
      </p:sp>
      <p:sp>
        <p:nvSpPr>
          <p:cNvPr id="33798" name="Rectangle 13"/>
          <p:cNvSpPr>
            <a:spLocks noChangeArrowheads="1"/>
          </p:cNvSpPr>
          <p:nvPr/>
        </p:nvSpPr>
        <p:spPr bwMode="auto">
          <a:xfrm>
            <a:off x="1403350" y="6021388"/>
            <a:ext cx="6921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Mortimer J. Adler. </a:t>
            </a:r>
            <a:r>
              <a:rPr lang="en-US" altLang="en-US" sz="2000" b="1" i="1">
                <a:solidFill>
                  <a:srgbClr val="000000"/>
                </a:solidFill>
                <a:latin typeface="Rockwell" pitchFamily="18" charset="0"/>
              </a:rPr>
              <a:t>The Common Sense of Politics</a:t>
            </a:r>
            <a:r>
              <a:rPr lang="en-US" altLang="en-US" sz="2000" b="1">
                <a:solidFill>
                  <a:srgbClr val="000000"/>
                </a:solidFill>
                <a:latin typeface="Rockwell" pitchFamily="18" charset="0"/>
              </a:rPr>
              <a:t>, p.26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2349500"/>
            <a:ext cx="3168650" cy="2087563"/>
          </a:xfrm>
        </p:spPr>
        <p:txBody>
          <a:bodyPr/>
          <a:lstStyle/>
          <a:p>
            <a:pPr eaLnBrk="1" hangingPunct="1"/>
            <a:r>
              <a:rPr lang="en-US" altLang="en-US" sz="3600" b="1" smtClean="0">
                <a:latin typeface="Rockwell" pitchFamily="18" charset="0"/>
              </a:rPr>
              <a:t>Henry George</a:t>
            </a:r>
          </a:p>
        </p:txBody>
      </p:sp>
      <p:pic>
        <p:nvPicPr>
          <p:cNvPr id="35843" name="Picture 6"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0"/>
            <a:ext cx="556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989138"/>
            <a:ext cx="1987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6"/>
          <p:cNvSpPr txBox="1">
            <a:spLocks noChangeArrowheads="1"/>
          </p:cNvSpPr>
          <p:nvPr/>
        </p:nvSpPr>
        <p:spPr bwMode="auto">
          <a:xfrm>
            <a:off x="684213" y="1412875"/>
            <a:ext cx="48958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“Political equality does not, in itself, prevent inequality arising from private ownership of land. Furthermore, political equality – when coexisting with an increasing tendency toward unequal distribution of wealth – will ultimately beget either tyranny or anarchy.”</a:t>
            </a:r>
            <a:r>
              <a:rPr lang="en-US" altLang="en-US" sz="1800">
                <a:solidFill>
                  <a:srgbClr val="000000"/>
                </a:solidFill>
              </a:rPr>
              <a:t> </a:t>
            </a:r>
          </a:p>
        </p:txBody>
      </p:sp>
      <p:sp>
        <p:nvSpPr>
          <p:cNvPr id="37892" name="Text Box 7"/>
          <p:cNvSpPr txBox="1">
            <a:spLocks noChangeArrowheads="1"/>
          </p:cNvSpPr>
          <p:nvPr/>
        </p:nvSpPr>
        <p:spPr bwMode="auto">
          <a:xfrm>
            <a:off x="1835150" y="5876925"/>
            <a:ext cx="5470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Henry George. </a:t>
            </a: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p.288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0"/>
            <a:ext cx="5567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3"/>
          <p:cNvSpPr txBox="1">
            <a:spLocks noChangeArrowheads="1"/>
          </p:cNvSpPr>
          <p:nvPr/>
        </p:nvSpPr>
        <p:spPr bwMode="auto">
          <a:xfrm>
            <a:off x="1943100" y="762000"/>
            <a:ext cx="5494338"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INSTRUCTOR</a:t>
            </a:r>
          </a:p>
          <a:p>
            <a:pPr algn="ctr" eaLnBrk="1" hangingPunct="1">
              <a:spcBef>
                <a:spcPct val="0"/>
              </a:spcBef>
              <a:buFontTx/>
              <a:buNone/>
            </a:pPr>
            <a:r>
              <a:rPr lang="en-US" altLang="en-US" sz="3600" b="1">
                <a:solidFill>
                  <a:schemeClr val="bg1"/>
                </a:solidFill>
                <a:latin typeface="Rockwell" pitchFamily="18" charset="0"/>
              </a:rPr>
              <a:t>Edward J. Dodson, M.L.A.</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r>
              <a:rPr lang="en-US" altLang="en-US" sz="3600" b="1">
                <a:solidFill>
                  <a:schemeClr val="bg1"/>
                </a:solidFill>
                <a:latin typeface="Rockwell" pitchFamily="18" charset="0"/>
              </a:rPr>
              <a:t>email contact:</a:t>
            </a:r>
          </a:p>
          <a:p>
            <a:pPr algn="ctr" eaLnBrk="1" hangingPunct="1">
              <a:spcBef>
                <a:spcPct val="0"/>
              </a:spcBef>
              <a:buFontTx/>
              <a:buNone/>
            </a:pPr>
            <a:r>
              <a:rPr lang="en-US" altLang="en-US" sz="3600" b="1">
                <a:solidFill>
                  <a:schemeClr val="bg1"/>
                </a:solidFill>
                <a:latin typeface="Rockwell" pitchFamily="18" charset="0"/>
              </a:rPr>
              <a:t>edod08034@gmail.com</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916113"/>
            <a:ext cx="1987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4"/>
          <p:cNvSpPr txBox="1">
            <a:spLocks noChangeArrowheads="1"/>
          </p:cNvSpPr>
          <p:nvPr/>
        </p:nvSpPr>
        <p:spPr bwMode="auto">
          <a:xfrm>
            <a:off x="1116013" y="1341438"/>
            <a:ext cx="4051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“We propose to readjust the very foundation of society. …Most notably, government could be vastly simplified. A similar saving would occur in the administration of justice. …With poverty ended, morality would grow stronger, reducing other business of [the] courts.”</a:t>
            </a:r>
            <a:r>
              <a:rPr lang="en-US" altLang="en-US" sz="1800">
                <a:solidFill>
                  <a:srgbClr val="000000"/>
                </a:solidFill>
              </a:rPr>
              <a:t> </a:t>
            </a:r>
          </a:p>
        </p:txBody>
      </p:sp>
      <p:sp>
        <p:nvSpPr>
          <p:cNvPr id="41988" name="Text Box 5"/>
          <p:cNvSpPr txBox="1">
            <a:spLocks noChangeArrowheads="1"/>
          </p:cNvSpPr>
          <p:nvPr/>
        </p:nvSpPr>
        <p:spPr bwMode="auto">
          <a:xfrm>
            <a:off x="2124075" y="5949950"/>
            <a:ext cx="5470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Henry George. </a:t>
            </a: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p.254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4035" name="Picture 12"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0"/>
            <a:ext cx="556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6083" name="Text Box 3"/>
          <p:cNvSpPr txBox="1">
            <a:spLocks noChangeArrowheads="1"/>
          </p:cNvSpPr>
          <p:nvPr/>
        </p:nvSpPr>
        <p:spPr bwMode="auto">
          <a:xfrm>
            <a:off x="900113" y="1125538"/>
            <a:ext cx="45370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2400" b="1">
                <a:solidFill>
                  <a:srgbClr val="000000"/>
                </a:solidFill>
                <a:latin typeface="Rockwell" pitchFamily="18" charset="0"/>
              </a:rPr>
              <a:t>“Government would change its character and become the administrator of a great cooperative society. …Give labor its full earnings and expanded opportunity. Take, for the benefit of the whole community, that which the growth of the community creates. Then poverty would vanish.”</a:t>
            </a:r>
          </a:p>
        </p:txBody>
      </p:sp>
      <p:sp>
        <p:nvSpPr>
          <p:cNvPr id="46084" name="Text Box 6"/>
          <p:cNvSpPr txBox="1">
            <a:spLocks noChangeArrowheads="1"/>
          </p:cNvSpPr>
          <p:nvPr/>
        </p:nvSpPr>
        <p:spPr bwMode="auto">
          <a:xfrm>
            <a:off x="1455738" y="6018213"/>
            <a:ext cx="6265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Henry George. </a:t>
            </a: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pp. 255, 257</a:t>
            </a:r>
          </a:p>
        </p:txBody>
      </p:sp>
      <p:pic>
        <p:nvPicPr>
          <p:cNvPr id="46085" name="Picture 7"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205038"/>
            <a:ext cx="1987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7"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0"/>
            <a:ext cx="5568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84213" y="2133600"/>
            <a:ext cx="54006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“Association in equality is the law of human progress. …People progress by cooperating with each other to increase the mental power that may be devoted to improvement. …”</a:t>
            </a:r>
          </a:p>
        </p:txBody>
      </p:sp>
      <p:pic>
        <p:nvPicPr>
          <p:cNvPr id="50179" name="Picture 4"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060575"/>
            <a:ext cx="21050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827088" y="1628775"/>
            <a:ext cx="540067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“Mental power, the motor of social progress, is set free by association – or perhaps “integration” may be a more accurate term. In this process, society becomes more complex. Individuals become more dependent upon each other. Occupations and functions are specialized.”</a:t>
            </a:r>
          </a:p>
        </p:txBody>
      </p:sp>
      <p:pic>
        <p:nvPicPr>
          <p:cNvPr id="52227" name="Picture 3" descr="h-geor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060575"/>
            <a:ext cx="21050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1619250" y="6021388"/>
            <a:ext cx="6265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Henry George. </a:t>
            </a: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pp. 277, 279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4275" name="Picture 15" descr="JF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476250"/>
            <a:ext cx="377507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6323" name="Picture 3" descr="single-tax-conf-1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15888"/>
            <a:ext cx="4465638"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71" name="AutoShape 7" descr="2Q=="/>
          <p:cNvSpPr>
            <a:spLocks noChangeAspect="1" noChangeArrowheads="1"/>
          </p:cNvSpPr>
          <p:nvPr/>
        </p:nvSpPr>
        <p:spPr bwMode="auto">
          <a:xfrm>
            <a:off x="3500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58372" name="Picture 6" descr="File:Single Tax Poster Carmen Thompson.jp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4450"/>
            <a:ext cx="5322888"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descr="2422783193_d031c66f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765175"/>
            <a:ext cx="6264275"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p:cNvSpPr txBox="1">
            <a:spLocks noChangeArrowheads="1"/>
          </p:cNvSpPr>
          <p:nvPr/>
        </p:nvSpPr>
        <p:spPr bwMode="auto">
          <a:xfrm>
            <a:off x="487363" y="692150"/>
            <a:ext cx="81692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LECTURE 17</a:t>
            </a:r>
          </a:p>
        </p:txBody>
      </p:sp>
      <p:sp>
        <p:nvSpPr>
          <p:cNvPr id="7172" name="Text Box 4"/>
          <p:cNvSpPr txBox="1">
            <a:spLocks noChangeArrowheads="1"/>
          </p:cNvSpPr>
          <p:nvPr/>
        </p:nvSpPr>
        <p:spPr bwMode="auto">
          <a:xfrm>
            <a:off x="395288" y="1417638"/>
            <a:ext cx="81692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Vision for a New Future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827088" y="1484313"/>
            <a:ext cx="36004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“In Boston, the only way to get a license is to buy another establishment's, and prices have shot up. A liquor license can cost more than $275,000; a beer and wine license goes for $50,000 to $100,000.”</a:t>
            </a:r>
            <a:r>
              <a:rPr lang="en-US" altLang="en-US" sz="2400">
                <a:solidFill>
                  <a:srgbClr val="000000"/>
                </a:solidFill>
                <a:latin typeface="Rockwell" pitchFamily="18" charset="0"/>
              </a:rPr>
              <a:t> </a:t>
            </a:r>
          </a:p>
        </p:txBody>
      </p:sp>
      <p:pic>
        <p:nvPicPr>
          <p:cNvPr id="62467" name="Picture 3" descr="2422783193_d031c66f1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916113"/>
            <a:ext cx="3022600" cy="24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5"/>
          <p:cNvSpPr>
            <a:spLocks noChangeArrowheads="1"/>
          </p:cNvSpPr>
          <p:nvPr/>
        </p:nvSpPr>
        <p:spPr bwMode="auto">
          <a:xfrm>
            <a:off x="2843213" y="6092825"/>
            <a:ext cx="327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000000"/>
                </a:solidFill>
                <a:latin typeface="Rockwell" pitchFamily="18" charset="0"/>
              </a:rPr>
              <a:t>USA Today</a:t>
            </a:r>
            <a:r>
              <a:rPr lang="en-US" altLang="en-US" sz="2000" b="1">
                <a:solidFill>
                  <a:srgbClr val="000000"/>
                </a:solidFill>
                <a:latin typeface="Rockwell" pitchFamily="18" charset="0"/>
              </a:rPr>
              <a:t>, October 2006</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64515" name="Picture 9" descr="07taxi-450-7248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450" y="0"/>
            <a:ext cx="5670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11" descr="San Francisco taxi medallion with dollar signs instead of a num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925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15" descr="San Francisco taxi medallion with dollar signs instead of a numb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0438"/>
            <a:ext cx="34925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 descr="28424165_7c6dbfcb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28424165_7c6dbfcba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0659" name="Picture 7" descr="Interactive Water District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6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11" descr="HooverDam-Fro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0"/>
            <a:ext cx="5148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2707" name="Picture 7" descr="airportcong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0"/>
            <a:ext cx="642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4755" name="Picture 5" descr="Economic_Outlook_and_Challenges_for_Monetary_Poli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628775"/>
            <a:ext cx="4824413"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rol 2"/>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6803" name="Picture 4" descr="hen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0"/>
            <a:ext cx="4946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5"/>
          <p:cNvSpPr txBox="1">
            <a:spLocks noChangeArrowheads="1"/>
          </p:cNvSpPr>
          <p:nvPr/>
        </p:nvSpPr>
        <p:spPr bwMode="auto">
          <a:xfrm>
            <a:off x="663575" y="3449638"/>
            <a:ext cx="228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Henry George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68313" y="1412875"/>
            <a:ext cx="54006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regression of civilization, after a period of advance, may be so gradual that it attracts no attention at the time. Indeed, many mistake such a decline for advancement. Many … things … indicate our civilization has reached a critical point – unless a new start is made toward equality. ...”</a:t>
            </a:r>
          </a:p>
        </p:txBody>
      </p:sp>
      <p:pic>
        <p:nvPicPr>
          <p:cNvPr id="78851" name="Picture 4" descr="hen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1557338"/>
            <a:ext cx="2387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1258888" y="1484313"/>
            <a:ext cx="40322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“Inequality is the necessary result of material progress wherever land is monopolized. Inequality cannot go much further without carrying us into a downward spiral so easy to start and so hard to stop.”</a:t>
            </a:r>
          </a:p>
        </p:txBody>
      </p:sp>
      <p:sp>
        <p:nvSpPr>
          <p:cNvPr id="80899" name="Text Box 3"/>
          <p:cNvSpPr txBox="1">
            <a:spLocks noChangeArrowheads="1"/>
          </p:cNvSpPr>
          <p:nvPr/>
        </p:nvSpPr>
        <p:spPr bwMode="auto">
          <a:xfrm>
            <a:off x="1979613" y="6165850"/>
            <a:ext cx="6199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Henry George. </a:t>
            </a:r>
            <a:r>
              <a:rPr lang="en-US" altLang="en-US" sz="2000" b="1" i="1">
                <a:solidFill>
                  <a:srgbClr val="000000"/>
                </a:solidFill>
                <a:latin typeface="Rockwell" pitchFamily="18" charset="0"/>
              </a:rPr>
              <a:t>Progress and Poverty</a:t>
            </a:r>
            <a:r>
              <a:rPr lang="en-US" altLang="en-US" sz="2000" b="1">
                <a:solidFill>
                  <a:srgbClr val="000000"/>
                </a:solidFill>
                <a:latin typeface="Rockwell" pitchFamily="18" charset="0"/>
              </a:rPr>
              <a:t>, pp. 292-293</a:t>
            </a:r>
          </a:p>
        </p:txBody>
      </p:sp>
      <p:pic>
        <p:nvPicPr>
          <p:cNvPr id="80900" name="Picture 4" descr="hen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1557338"/>
            <a:ext cx="2387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f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6"/>
          <p:cNvSpPr>
            <a:spLocks noGrp="1" noChangeArrowheads="1"/>
          </p:cNvSpPr>
          <p:nvPr>
            <p:ph type="subTitle" idx="1"/>
          </p:nvPr>
        </p:nvSpPr>
        <p:spPr>
          <a:xfrm>
            <a:off x="900113" y="5013325"/>
            <a:ext cx="6985000" cy="936625"/>
          </a:xfrm>
          <a:noFill/>
        </p:spPr>
        <p:txBody>
          <a:bodyPr/>
          <a:lstStyle/>
          <a:p>
            <a:pPr eaLnBrk="1" hangingPunct="1">
              <a:lnSpc>
                <a:spcPct val="80000"/>
              </a:lnSpc>
            </a:pPr>
            <a:r>
              <a:rPr lang="en-US" altLang="en-US" sz="3200" b="1" smtClean="0">
                <a:solidFill>
                  <a:schemeClr val="bg1"/>
                </a:solidFill>
                <a:latin typeface="Rockwell" pitchFamily="18" charset="0"/>
              </a:rPr>
              <a:t>Searching for the Just Society</a:t>
            </a:r>
            <a:r>
              <a:rPr lang="en-US" altLang="en-US" sz="3200" smtClean="0">
                <a:latin typeface="Rockwell" pitchFamily="18"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4"/>
          <p:cNvSpPr txBox="1">
            <a:spLocks noChangeArrowheads="1"/>
          </p:cNvSpPr>
          <p:nvPr/>
        </p:nvSpPr>
        <p:spPr bwMode="auto">
          <a:xfrm>
            <a:off x="179388" y="476250"/>
            <a:ext cx="86391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chemeClr val="bg1"/>
                </a:solidFill>
                <a:latin typeface="Rockwell" pitchFamily="18" charset="0"/>
              </a:rPr>
              <a:t>END OF LECTURE 17</a:t>
            </a: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a:p>
            <a:pPr algn="ctr" eaLnBrk="1" hangingPunct="1">
              <a:spcBef>
                <a:spcPct val="0"/>
              </a:spcBef>
              <a:buFontTx/>
              <a:buNone/>
            </a:pPr>
            <a:endParaRPr lang="en-US" altLang="en-US" sz="3600" b="1">
              <a:solidFill>
                <a:schemeClr val="bg1"/>
              </a:solidFill>
              <a:latin typeface="Rockwell"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ANd9GcSpGOkk3Ub3-WHy3AH65UEZAs2OdJ-MDH7IhS6hynyc1_dSwmvk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4"/>
          <p:cNvSpPr txBox="1">
            <a:spLocks noChangeArrowheads="1"/>
          </p:cNvSpPr>
          <p:nvPr/>
        </p:nvSpPr>
        <p:spPr bwMode="auto">
          <a:xfrm>
            <a:off x="323850" y="765175"/>
            <a:ext cx="817086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a:solidFill>
                  <a:srgbClr val="FFFFFF"/>
                </a:solidFill>
                <a:latin typeface="Rockwell" pitchFamily="18" charset="0"/>
              </a:rPr>
              <a:t>THE END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descr="240x240_a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5" y="0"/>
            <a:ext cx="6840538"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16"/>
          <p:cNvSpPr txBox="1">
            <a:spLocks noChangeArrowheads="1"/>
          </p:cNvSpPr>
          <p:nvPr/>
        </p:nvSpPr>
        <p:spPr bwMode="auto">
          <a:xfrm>
            <a:off x="250825" y="2943225"/>
            <a:ext cx="18224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000000"/>
                </a:solidFill>
                <a:latin typeface="Rockwell" pitchFamily="18" charset="0"/>
              </a:rPr>
              <a:t>Mortimer J. Adler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240x240_a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989138"/>
            <a:ext cx="2700337"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ANd9GcSMxfOXLJXSA1UuMs5ad9TkKUFroH4rK6UO8aoyXUgnNceVH86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765175"/>
            <a:ext cx="34671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395288" y="908050"/>
            <a:ext cx="4681537"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“[T]he common good for which men associate in the larger community cannot be achieved if each of them insists upon retaining his complete autonomy. Some portion of it must be surrendered to establish an authority for making rules and reaching decisions binding on all by their free consent.”</a:t>
            </a:r>
            <a:r>
              <a:rPr lang="en-US" altLang="en-US" sz="2400">
                <a:solidFill>
                  <a:srgbClr val="000000"/>
                </a:solidFill>
                <a:latin typeface="Rockwell" pitchFamily="18" charset="0"/>
              </a:rPr>
              <a:t> </a:t>
            </a:r>
          </a:p>
        </p:txBody>
      </p:sp>
      <p:sp>
        <p:nvSpPr>
          <p:cNvPr id="15363" name="Rectangle 7"/>
          <p:cNvSpPr>
            <a:spLocks noChangeArrowheads="1"/>
          </p:cNvSpPr>
          <p:nvPr/>
        </p:nvSpPr>
        <p:spPr bwMode="auto">
          <a:xfrm>
            <a:off x="971550" y="58054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5364" name="Picture 8" descr="240x240_ad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844675"/>
            <a:ext cx="2700337"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9"/>
          <p:cNvSpPr>
            <a:spLocks noChangeArrowheads="1"/>
          </p:cNvSpPr>
          <p:nvPr/>
        </p:nvSpPr>
        <p:spPr bwMode="auto">
          <a:xfrm>
            <a:off x="1619250" y="5927725"/>
            <a:ext cx="6921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00"/>
                </a:solidFill>
                <a:latin typeface="Rockwell" pitchFamily="18" charset="0"/>
              </a:rPr>
              <a:t>Mortimer J. Adler. </a:t>
            </a:r>
            <a:r>
              <a:rPr lang="en-US" altLang="en-US" sz="2000" b="1" i="1">
                <a:solidFill>
                  <a:srgbClr val="000000"/>
                </a:solidFill>
                <a:latin typeface="Rockwell" pitchFamily="18" charset="0"/>
              </a:rPr>
              <a:t>The Common Sense of Politics</a:t>
            </a:r>
            <a:r>
              <a:rPr lang="en-US" altLang="en-US" sz="2000" b="1">
                <a:solidFill>
                  <a:srgbClr val="000000"/>
                </a:solidFill>
                <a:latin typeface="Rockwell" pitchFamily="18" charset="0"/>
              </a:rPr>
              <a:t>, p.77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971550" y="58054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pic>
        <p:nvPicPr>
          <p:cNvPr id="17411" name="Picture 6" descr="Mortimer_Adler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rol 4"/>
          <p:cNvSpPr>
            <a:spLocks noRot="1" noChangeArrowheads="1" noChangeShapeType="1" noTextEdit="1"/>
          </p:cNvSpPr>
          <p:nvPr/>
        </p:nvSpPr>
        <p:spPr bwMode="auto">
          <a:xfrm>
            <a:off x="3649663" y="896938"/>
            <a:ext cx="30670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9459" name="Picture 5" descr="george-henry-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6525" y="0"/>
            <a:ext cx="5197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6"/>
          <p:cNvSpPr txBox="1">
            <a:spLocks noChangeArrowheads="1"/>
          </p:cNvSpPr>
          <p:nvPr/>
        </p:nvSpPr>
        <p:spPr bwMode="auto">
          <a:xfrm>
            <a:off x="755650" y="3141663"/>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000000"/>
                </a:solidFill>
                <a:latin typeface="Rockwell" pitchFamily="18" charset="0"/>
              </a:rPr>
              <a:t>Henry George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3539</TotalTime>
  <Words>2302</Words>
  <Application>Microsoft Office PowerPoint</Application>
  <PresentationFormat>On-screen Show (4:3)</PresentationFormat>
  <Paragraphs>131</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Rockwell</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Henry George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Moldovaconstruct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Paul</dc:creator>
  <cp:lastModifiedBy>Owner</cp:lastModifiedBy>
  <cp:revision>172</cp:revision>
  <dcterms:created xsi:type="dcterms:W3CDTF">2005-02-22T07:02:15Z</dcterms:created>
  <dcterms:modified xsi:type="dcterms:W3CDTF">2023-06-05T20:51:36Z</dcterms:modified>
</cp:coreProperties>
</file>