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slideLayouts/slideLayout47.xml" ContentType="application/vnd.openxmlformats-officedocument.presentationml.slideLayout+xml"/>
  <Override PartName="/ppt/theme/theme36.xml" ContentType="application/vnd.openxmlformats-officedocument.theme+xml"/>
  <Override PartName="/ppt/slideLayouts/slideLayout48.xml" ContentType="application/vnd.openxmlformats-officedocument.presentationml.slideLayout+xml"/>
  <Override PartName="/ppt/theme/theme37.xml" ContentType="application/vnd.openxmlformats-officedocument.theme+xml"/>
  <Override PartName="/ppt/slideLayouts/slideLayout49.xml" ContentType="application/vnd.openxmlformats-officedocument.presentationml.slideLayout+xml"/>
  <Override PartName="/ppt/theme/theme3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742" r:id="rId3"/>
    <p:sldMasterId id="2147483744" r:id="rId4"/>
    <p:sldMasterId id="2147483746" r:id="rId5"/>
    <p:sldMasterId id="2147483748" r:id="rId6"/>
    <p:sldMasterId id="2147483750" r:id="rId7"/>
    <p:sldMasterId id="2147483752" r:id="rId8"/>
    <p:sldMasterId id="2147483754" r:id="rId9"/>
    <p:sldMasterId id="2147483756" r:id="rId10"/>
    <p:sldMasterId id="2147483758" r:id="rId11"/>
    <p:sldMasterId id="2147483760" r:id="rId12"/>
    <p:sldMasterId id="2147483762" r:id="rId13"/>
    <p:sldMasterId id="2147483764" r:id="rId14"/>
    <p:sldMasterId id="2147483766" r:id="rId15"/>
    <p:sldMasterId id="2147483768" r:id="rId16"/>
    <p:sldMasterId id="2147483770" r:id="rId17"/>
    <p:sldMasterId id="2147483772" r:id="rId18"/>
    <p:sldMasterId id="2147483774" r:id="rId19"/>
    <p:sldMasterId id="2147483776" r:id="rId20"/>
    <p:sldMasterId id="2147483778" r:id="rId21"/>
    <p:sldMasterId id="2147483780" r:id="rId22"/>
    <p:sldMasterId id="2147483782" r:id="rId23"/>
    <p:sldMasterId id="2147483784" r:id="rId24"/>
    <p:sldMasterId id="2147483786" r:id="rId25"/>
    <p:sldMasterId id="2147483788" r:id="rId26"/>
    <p:sldMasterId id="2147483790" r:id="rId27"/>
    <p:sldMasterId id="2147483792" r:id="rId28"/>
    <p:sldMasterId id="2147483794" r:id="rId29"/>
    <p:sldMasterId id="2147483796" r:id="rId30"/>
    <p:sldMasterId id="2147483798" r:id="rId31"/>
    <p:sldMasterId id="2147483800" r:id="rId32"/>
    <p:sldMasterId id="2147483802" r:id="rId33"/>
    <p:sldMasterId id="2147483804" r:id="rId34"/>
    <p:sldMasterId id="2147483806" r:id="rId35"/>
    <p:sldMasterId id="2147483810" r:id="rId36"/>
    <p:sldMasterId id="2147483812" r:id="rId37"/>
    <p:sldMasterId id="2147483818" r:id="rId38"/>
    <p:sldMasterId id="2147483830" r:id="rId39"/>
  </p:sldMasterIdLst>
  <p:notesMasterIdLst>
    <p:notesMasterId r:id="rId81"/>
  </p:notesMasterIdLst>
  <p:sldIdLst>
    <p:sldId id="334" r:id="rId40"/>
    <p:sldId id="259" r:id="rId41"/>
    <p:sldId id="676"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9" r:id="rId76"/>
    <p:sldId id="480" r:id="rId77"/>
    <p:sldId id="483" r:id="rId78"/>
    <p:sldId id="489" r:id="rId79"/>
    <p:sldId id="677"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70614" autoAdjust="0"/>
  </p:normalViewPr>
  <p:slideViewPr>
    <p:cSldViewPr>
      <p:cViewPr varScale="1">
        <p:scale>
          <a:sx n="55" d="100"/>
          <a:sy n="55" d="100"/>
        </p:scale>
        <p:origin x="1123"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slide" Target="slides/slide4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809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971625-A160-47B2-8D63-6815899F845E}" type="slidenum">
              <a:rPr lang="en-US" altLang="en-US"/>
              <a:pPr>
                <a:defRPr/>
              </a:pPr>
              <a:t>‹#›</a:t>
            </a:fld>
            <a:endParaRPr lang="en-US" altLang="en-US"/>
          </a:p>
        </p:txBody>
      </p:sp>
    </p:spTree>
    <p:extLst>
      <p:ext uri="{BB962C8B-B14F-4D97-AF65-F5344CB8AC3E}">
        <p14:creationId xmlns:p14="http://schemas.microsoft.com/office/powerpoint/2010/main" val="2218855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46AD0B-81C0-4B02-8C88-2CE3D4BDBEB3}" type="slidenum">
              <a:rPr lang="en-US" altLang="en-US" smtClean="0"/>
              <a:pPr/>
              <a:t>1</a:t>
            </a:fld>
            <a:endParaRPr lang="en-US"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3155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BACA3-5DBD-45C9-9ED2-9E32392DB6AE}" type="slidenum">
              <a:rPr lang="en-US" altLang="en-US" smtClean="0">
                <a:solidFill>
                  <a:srgbClr val="000000"/>
                </a:solidFill>
              </a:rPr>
              <a:pPr/>
              <a:t>10</a:t>
            </a:fld>
            <a:endParaRPr lang="en-US" altLang="en-US" smtClean="0">
              <a:solidFill>
                <a:srgbClr val="000000"/>
              </a:solidFill>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1" smtClean="0"/>
              <a:t>all non-domesticated plants and animals that inhabit the planet, …</a:t>
            </a:r>
          </a:p>
          <a:p>
            <a:endParaRPr lang="en-US" altLang="en-US" b="1" smtClean="0"/>
          </a:p>
        </p:txBody>
      </p:sp>
    </p:spTree>
    <p:extLst>
      <p:ext uri="{BB962C8B-B14F-4D97-AF65-F5344CB8AC3E}">
        <p14:creationId xmlns:p14="http://schemas.microsoft.com/office/powerpoint/2010/main" val="40982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24B07C-D3BD-48AA-89B5-C5B69FC50A7D}" type="slidenum">
              <a:rPr lang="en-US" altLang="en-US" smtClean="0">
                <a:solidFill>
                  <a:srgbClr val="000000"/>
                </a:solidFill>
              </a:rPr>
              <a:pPr/>
              <a:t>11</a:t>
            </a:fld>
            <a:endParaRPr lang="en-US" altLang="en-US" smtClean="0">
              <a:solidFill>
                <a:srgbClr val="000000"/>
              </a:solidFill>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b="1" smtClean="0"/>
              <a:t>the broadcast spectrum for radio and television transmission, air lanes for travel by airplanes or satellite paths in space …</a:t>
            </a:r>
          </a:p>
          <a:p>
            <a:endParaRPr lang="en-US" altLang="en-US" b="1" smtClean="0"/>
          </a:p>
        </p:txBody>
      </p:sp>
    </p:spTree>
    <p:extLst>
      <p:ext uri="{BB962C8B-B14F-4D97-AF65-F5344CB8AC3E}">
        <p14:creationId xmlns:p14="http://schemas.microsoft.com/office/powerpoint/2010/main" val="260880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E07EB1-735E-4B8A-8915-F6921A22F4CA}" type="slidenum">
              <a:rPr lang="en-US" altLang="en-US" smtClean="0">
                <a:solidFill>
                  <a:srgbClr val="000000"/>
                </a:solidFill>
              </a:rPr>
              <a:pPr/>
              <a:t>12</a:t>
            </a:fld>
            <a:endParaRPr lang="en-US" altLang="en-US" smtClean="0">
              <a:solidFill>
                <a:srgbClr val="000000"/>
              </a:solidFill>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b="1" smtClean="0"/>
              <a:t>Wind and solar energy to be captured and utilized, and …</a:t>
            </a:r>
          </a:p>
        </p:txBody>
      </p:sp>
    </p:spTree>
    <p:extLst>
      <p:ext uri="{BB962C8B-B14F-4D97-AF65-F5344CB8AC3E}">
        <p14:creationId xmlns:p14="http://schemas.microsoft.com/office/powerpoint/2010/main" val="408823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DD3A6E-4226-4075-92BD-5205F3A87733}" type="slidenum">
              <a:rPr lang="en-US" altLang="en-US" smtClean="0">
                <a:solidFill>
                  <a:srgbClr val="000000"/>
                </a:solidFill>
              </a:rPr>
              <a:pPr/>
              <a:t>13</a:t>
            </a:fld>
            <a:endParaRPr lang="en-US" altLang="en-US" smtClean="0">
              <a:solidFill>
                <a:srgbClr val="000000"/>
              </a:solidFill>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b="1" smtClean="0"/>
              <a:t>The parcels of land on which we build our cities and towns where we live, play and engage in commerce.</a:t>
            </a:r>
          </a:p>
        </p:txBody>
      </p:sp>
    </p:spTree>
    <p:extLst>
      <p:ext uri="{BB962C8B-B14F-4D97-AF65-F5344CB8AC3E}">
        <p14:creationId xmlns:p14="http://schemas.microsoft.com/office/powerpoint/2010/main" val="353185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2AA436-AD93-406C-A07B-1178374B763F}" type="slidenum">
              <a:rPr lang="en-US" altLang="en-US" smtClean="0">
                <a:solidFill>
                  <a:srgbClr val="000000"/>
                </a:solidFill>
              </a:rPr>
              <a:pPr/>
              <a:t>14</a:t>
            </a:fld>
            <a:endParaRPr lang="en-US" altLang="en-US" smtClean="0">
              <a:solidFill>
                <a:srgbClr val="000000"/>
              </a:solidFill>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b="1" smtClean="0"/>
              <a:t>How access to nature is granted or awarded is a primary concern of the political economist. Central moral questions are involved. Is access to land – to nature -- a right or a privilege? Should control over land be exclusive or conditional, awarded by competitive auction under a leasehold arrangement or deeded by governments and thereafter sold owner to owner? </a:t>
            </a:r>
          </a:p>
          <a:p>
            <a:endParaRPr lang="en-US" altLang="en-US" b="1" smtClean="0"/>
          </a:p>
          <a:p>
            <a:endParaRPr lang="en-US" altLang="en-US" b="1" smtClean="0"/>
          </a:p>
        </p:txBody>
      </p:sp>
    </p:spTree>
    <p:extLst>
      <p:ext uri="{BB962C8B-B14F-4D97-AF65-F5344CB8AC3E}">
        <p14:creationId xmlns:p14="http://schemas.microsoft.com/office/powerpoint/2010/main" val="377841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ACDFBA-67AA-4CF9-9D7B-A49081424352}" type="slidenum">
              <a:rPr lang="en-US" altLang="en-US" smtClean="0">
                <a:solidFill>
                  <a:srgbClr val="000000"/>
                </a:solidFill>
              </a:rPr>
              <a:pPr/>
              <a:t>15</a:t>
            </a:fld>
            <a:endParaRPr lang="en-US" altLang="en-US" smtClean="0">
              <a:solidFill>
                <a:srgbClr val="000000"/>
              </a:solidFill>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z="1400" b="1" smtClean="0"/>
              <a:t>An important characteristic of nature is that nature has a zero cost of production in terms of our labor and capital goods. Thus, nature is appropriately identified as the source of what we produce. Nature exists independent of human labor. </a:t>
            </a:r>
            <a:endParaRPr lang="en-US" altLang="en-US" b="1" smtClean="0"/>
          </a:p>
        </p:txBody>
      </p:sp>
    </p:spTree>
    <p:extLst>
      <p:ext uri="{BB962C8B-B14F-4D97-AF65-F5344CB8AC3E}">
        <p14:creationId xmlns:p14="http://schemas.microsoft.com/office/powerpoint/2010/main" val="215353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42077C-FFCE-4071-BB0C-E6D89F297797}" type="slidenum">
              <a:rPr lang="en-US" altLang="en-US" smtClean="0">
                <a:solidFill>
                  <a:srgbClr val="000000"/>
                </a:solidFill>
              </a:rPr>
              <a:pPr/>
              <a:t>16</a:t>
            </a:fld>
            <a:endParaRPr lang="en-US" altLang="en-US" smtClean="0">
              <a:solidFill>
                <a:srgbClr val="000000"/>
              </a:solidFill>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z="1400" b="1" smtClean="0"/>
              <a:t>We are an active factor of production and are referred to as labor. What we produce may or may not be capital goods, depending on what we do with what we produce. What we consume immediately does not enter into political economy. Its consumption eliminates the potential for any alternative use in the production of something else.</a:t>
            </a:r>
            <a:endParaRPr lang="en-US" altLang="en-US" b="1" smtClean="0"/>
          </a:p>
        </p:txBody>
      </p:sp>
    </p:spTree>
    <p:extLst>
      <p:ext uri="{BB962C8B-B14F-4D97-AF65-F5344CB8AC3E}">
        <p14:creationId xmlns:p14="http://schemas.microsoft.com/office/powerpoint/2010/main" val="1364314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B823B5-FC84-45C0-8124-C53FEF1D0182}" type="slidenum">
              <a:rPr lang="en-US" altLang="en-US" smtClean="0">
                <a:solidFill>
                  <a:srgbClr val="000000"/>
                </a:solidFill>
              </a:rPr>
              <a:pPr/>
              <a:t>17</a:t>
            </a:fld>
            <a:endParaRPr lang="en-US" altLang="en-US" smtClean="0">
              <a:solidFill>
                <a:srgbClr val="000000"/>
              </a:solidFill>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z="1400" b="1" smtClean="0"/>
              <a:t>With the introduction of increasingly sophisticated tools and machinery, our capital goods have become very efficient. Production processes evolved to become very specialized, incorporating methods that required the division of labor into narrower and narrower activities.</a:t>
            </a:r>
          </a:p>
          <a:p>
            <a:endParaRPr lang="en-US" altLang="en-US" b="1" smtClean="0"/>
          </a:p>
        </p:txBody>
      </p:sp>
    </p:spTree>
    <p:extLst>
      <p:ext uri="{BB962C8B-B14F-4D97-AF65-F5344CB8AC3E}">
        <p14:creationId xmlns:p14="http://schemas.microsoft.com/office/powerpoint/2010/main" val="308827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211DA8-7AC5-4546-B0B4-E090C1964E2F}" type="slidenum">
              <a:rPr lang="en-US" altLang="en-US" smtClean="0">
                <a:solidFill>
                  <a:srgbClr val="000000"/>
                </a:solidFill>
              </a:rPr>
              <a:pPr/>
              <a:t>18</a:t>
            </a:fld>
            <a:endParaRPr lang="en-US" altLang="en-US" smtClean="0">
              <a:solidFill>
                <a:srgbClr val="000000"/>
              </a:solidFill>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b="1" smtClean="0"/>
              <a:t>Thus, to help describe the contributions of particular types of labor, political economy further divides labor into categories based on the closeness of labor’s direct application to land and natural resources. These primary types of labor include resource extraction, agriculture, timber harvesting, fishing and hunting.</a:t>
            </a:r>
          </a:p>
        </p:txBody>
      </p:sp>
    </p:spTree>
    <p:extLst>
      <p:ext uri="{BB962C8B-B14F-4D97-AF65-F5344CB8AC3E}">
        <p14:creationId xmlns:p14="http://schemas.microsoft.com/office/powerpoint/2010/main" val="236853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AAFB17-D732-4920-ADE5-AB86671BD076}" type="slidenum">
              <a:rPr lang="en-US" altLang="en-US" smtClean="0">
                <a:solidFill>
                  <a:srgbClr val="000000"/>
                </a:solidFill>
              </a:rPr>
              <a:pPr/>
              <a:t>19</a:t>
            </a:fld>
            <a:endParaRPr lang="en-US" altLang="en-US" smtClean="0">
              <a:solidFill>
                <a:srgbClr val="000000"/>
              </a:solidFill>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b="1" smtClean="0"/>
              <a:t>Once raw materials are produced, a secondary category of labor is engaged in milling, refining, combining and processing of materials.</a:t>
            </a:r>
          </a:p>
        </p:txBody>
      </p:sp>
    </p:spTree>
    <p:extLst>
      <p:ext uri="{BB962C8B-B14F-4D97-AF65-F5344CB8AC3E}">
        <p14:creationId xmlns:p14="http://schemas.microsoft.com/office/powerpoint/2010/main" val="309349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A8C3F2-9AF8-4BF6-8E54-C178F5CAFB67}" type="slidenum">
              <a:rPr lang="en-US" altLang="en-US" smtClean="0"/>
              <a:pPr/>
              <a:t>2</a:t>
            </a:fld>
            <a:endParaRPr lang="en-US" alt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0500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F2E15B-FBBF-4F34-87D1-2F23D3F90D15}" type="slidenum">
              <a:rPr lang="en-US" altLang="en-US" smtClean="0">
                <a:solidFill>
                  <a:srgbClr val="000000"/>
                </a:solidFill>
              </a:rPr>
              <a:pPr/>
              <a:t>20</a:t>
            </a:fld>
            <a:endParaRPr lang="en-US" altLang="en-US" smtClean="0">
              <a:solidFill>
                <a:srgbClr val="000000"/>
              </a:solidFill>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b="1" smtClean="0"/>
              <a:t>And finally, materials are put into form when they are ready for use in manufacturing and assembly of finished goods, which are then transported to their final destinations for sale and consumption.</a:t>
            </a:r>
          </a:p>
        </p:txBody>
      </p:sp>
    </p:spTree>
    <p:extLst>
      <p:ext uri="{BB962C8B-B14F-4D97-AF65-F5344CB8AC3E}">
        <p14:creationId xmlns:p14="http://schemas.microsoft.com/office/powerpoint/2010/main" val="3116629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0DE8CE-5B22-493E-ACE7-51926003F707}" type="slidenum">
              <a:rPr lang="en-US" altLang="en-US" smtClean="0">
                <a:solidFill>
                  <a:srgbClr val="000000"/>
                </a:solidFill>
              </a:rPr>
              <a:pPr/>
              <a:t>21</a:t>
            </a:fld>
            <a:endParaRPr lang="en-US" altLang="en-US" smtClean="0">
              <a:solidFill>
                <a:srgbClr val="000000"/>
              </a:solidFill>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b="1" smtClean="0"/>
              <a:t>Also essential to our modern economic system are service-providers. The size of the service sector of the U.S. economy continues to expand, even as we produce here or import from abroad more goods than ever before.</a:t>
            </a:r>
          </a:p>
          <a:p>
            <a:endParaRPr lang="en-US" altLang="en-US" b="1" smtClean="0"/>
          </a:p>
        </p:txBody>
      </p:sp>
    </p:spTree>
    <p:extLst>
      <p:ext uri="{BB962C8B-B14F-4D97-AF65-F5344CB8AC3E}">
        <p14:creationId xmlns:p14="http://schemas.microsoft.com/office/powerpoint/2010/main" val="139858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05E43E-E27F-4BF8-8916-EB063D6B1B71}" type="slidenum">
              <a:rPr lang="en-US" altLang="en-US" smtClean="0">
                <a:solidFill>
                  <a:srgbClr val="000000"/>
                </a:solidFill>
              </a:rPr>
              <a:pPr/>
              <a:t>22</a:t>
            </a:fld>
            <a:endParaRPr lang="en-US" altLang="en-US" smtClean="0">
              <a:solidFill>
                <a:srgbClr val="000000"/>
              </a:solidFill>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b="1" smtClean="0"/>
              <a:t>In fact, the line between goods production and providing services is often very blurred. Architects and engineers are very much engaged in production. Accountants and lawyers, bankers and financial advisers, as well as insurers, are less so but are involved in the securing of financing and other contractual relationships meeting the needs of all parties involved.</a:t>
            </a:r>
          </a:p>
        </p:txBody>
      </p:sp>
    </p:spTree>
    <p:extLst>
      <p:ext uri="{BB962C8B-B14F-4D97-AF65-F5344CB8AC3E}">
        <p14:creationId xmlns:p14="http://schemas.microsoft.com/office/powerpoint/2010/main" val="39943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0F330D-2446-429B-A759-D4893F67C609}" type="slidenum">
              <a:rPr lang="en-US" altLang="en-US" smtClean="0">
                <a:solidFill>
                  <a:srgbClr val="000000"/>
                </a:solidFill>
              </a:rPr>
              <a:pPr/>
              <a:t>23</a:t>
            </a:fld>
            <a:endParaRPr lang="en-US" altLang="en-US" smtClean="0">
              <a:solidFill>
                <a:srgbClr val="000000"/>
              </a:solidFill>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b="1" smtClean="0"/>
              <a:t>Henry George discusses the value of services to wealth production as follows:</a:t>
            </a:r>
          </a:p>
        </p:txBody>
      </p:sp>
    </p:spTree>
    <p:extLst>
      <p:ext uri="{BB962C8B-B14F-4D97-AF65-F5344CB8AC3E}">
        <p14:creationId xmlns:p14="http://schemas.microsoft.com/office/powerpoint/2010/main" val="371479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49DA3A-93BA-448A-A6DF-D104C2D57338}" type="slidenum">
              <a:rPr lang="en-US" altLang="en-US" smtClean="0">
                <a:solidFill>
                  <a:srgbClr val="000000"/>
                </a:solidFill>
              </a:rPr>
              <a:pPr/>
              <a:t>24</a:t>
            </a:fld>
            <a:endParaRPr lang="en-US" altLang="en-US" smtClean="0">
              <a:solidFill>
                <a:srgbClr val="000000"/>
              </a:solidFill>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b="1" smtClean="0"/>
              <a:t>“Labor always produces either wealth (which may or may not be capital) or services. Only in an exceptional case of misadventure is nothing produced.”</a:t>
            </a:r>
          </a:p>
        </p:txBody>
      </p:sp>
    </p:spTree>
    <p:extLst>
      <p:ext uri="{BB962C8B-B14F-4D97-AF65-F5344CB8AC3E}">
        <p14:creationId xmlns:p14="http://schemas.microsoft.com/office/powerpoint/2010/main" val="154982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7AFBFE-4B2B-4763-B412-3FD7A07BD69F}" type="slidenum">
              <a:rPr lang="en-US" altLang="en-US" smtClean="0">
                <a:solidFill>
                  <a:srgbClr val="000000"/>
                </a:solidFill>
              </a:rPr>
              <a:pPr/>
              <a:t>25</a:t>
            </a:fld>
            <a:endParaRPr lang="en-US" altLang="en-US" smtClean="0">
              <a:solidFill>
                <a:srgbClr val="000000"/>
              </a:solidFill>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b="1" smtClean="0"/>
              <a:t>Misadventure more frequently results in the production of goods no one chooses to exchange money (or other goods or services for) or at least for which no one will exchange enough of equal value to cover the costs of production.</a:t>
            </a:r>
          </a:p>
        </p:txBody>
      </p:sp>
    </p:spTree>
    <p:extLst>
      <p:ext uri="{BB962C8B-B14F-4D97-AF65-F5344CB8AC3E}">
        <p14:creationId xmlns:p14="http://schemas.microsoft.com/office/powerpoint/2010/main" val="309758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D10136-FFE0-49C2-8C23-6F0788E4B153}" type="slidenum">
              <a:rPr lang="en-US" altLang="en-US" smtClean="0">
                <a:solidFill>
                  <a:srgbClr val="000000"/>
                </a:solidFill>
              </a:rPr>
              <a:pPr/>
              <a:t>26</a:t>
            </a:fld>
            <a:endParaRPr lang="en-US" altLang="en-US" smtClean="0">
              <a:solidFill>
                <a:srgbClr val="000000"/>
              </a:solidFill>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b="1" i="1" smtClean="0"/>
              <a:t>Economics</a:t>
            </a:r>
            <a:r>
              <a:rPr lang="en-US" altLang="en-US" b="1" smtClean="0"/>
              <a:t>  -- but not </a:t>
            </a:r>
            <a:r>
              <a:rPr lang="en-US" altLang="en-US" b="1" i="1" smtClean="0">
                <a:solidFill>
                  <a:srgbClr val="CCFF33"/>
                </a:solidFill>
              </a:rPr>
              <a:t>political economy</a:t>
            </a:r>
            <a:r>
              <a:rPr lang="en-US" altLang="en-US" b="1" smtClean="0"/>
              <a:t> -- generally treats entrepreneurship as a special form of labor and a factor of production in its own right. In our study of political economy, the differences in individual ability are treated as the basis for specialization and the division of labor. People tend to gravitate to what they do best or have a natural inclination toward. Thus, given the same access to land and to capital goods, some individuals will be more productive than others. Some will devote their labor to business organization and management.</a:t>
            </a:r>
          </a:p>
          <a:p>
            <a:endParaRPr lang="en-US" altLang="en-US" b="1" smtClean="0"/>
          </a:p>
        </p:txBody>
      </p:sp>
    </p:spTree>
    <p:extLst>
      <p:ext uri="{BB962C8B-B14F-4D97-AF65-F5344CB8AC3E}">
        <p14:creationId xmlns:p14="http://schemas.microsoft.com/office/powerpoint/2010/main" val="89441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292E1-7D1B-4930-84AE-0A31E92DF792}" type="slidenum">
              <a:rPr lang="en-US" altLang="en-US" smtClean="0">
                <a:solidFill>
                  <a:srgbClr val="000000"/>
                </a:solidFill>
              </a:rPr>
              <a:pPr/>
              <a:t>27</a:t>
            </a:fld>
            <a:endParaRPr lang="en-US" altLang="en-US" smtClean="0">
              <a:solidFill>
                <a:srgbClr val="000000"/>
              </a:solidFill>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b="1" smtClean="0"/>
              <a:t>When we talk about wealth in political economy, we are dealing with the tangible goods produced that serve as the storehouse we can draw on to combine with other goods or simply consume. Labor applied to Land produces some form of </a:t>
            </a:r>
            <a:r>
              <a:rPr lang="en-US" altLang="en-US" b="1" i="1" smtClean="0">
                <a:solidFill>
                  <a:srgbClr val="CCFF33"/>
                </a:solidFill>
              </a:rPr>
              <a:t>good</a:t>
            </a:r>
            <a:r>
              <a:rPr lang="en-US" altLang="en-US" b="1" smtClean="0"/>
              <a:t>.  However, to be COUNTED as </a:t>
            </a:r>
            <a:r>
              <a:rPr lang="en-US" altLang="en-US" b="1" i="1" smtClean="0">
                <a:solidFill>
                  <a:srgbClr val="CCFF33"/>
                </a:solidFill>
              </a:rPr>
              <a:t>wealth</a:t>
            </a:r>
            <a:r>
              <a:rPr lang="en-US" altLang="en-US" b="1" smtClean="0"/>
              <a:t>, the </a:t>
            </a:r>
            <a:r>
              <a:rPr lang="en-US" altLang="en-US" b="1" i="1" smtClean="0">
                <a:solidFill>
                  <a:srgbClr val="CCFF33"/>
                </a:solidFill>
              </a:rPr>
              <a:t>good</a:t>
            </a:r>
            <a:r>
              <a:rPr lang="en-US" altLang="en-US" b="1" smtClean="0"/>
              <a:t> must meet specific criteria. It must:</a:t>
            </a:r>
          </a:p>
        </p:txBody>
      </p:sp>
    </p:spTree>
    <p:extLst>
      <p:ext uri="{BB962C8B-B14F-4D97-AF65-F5344CB8AC3E}">
        <p14:creationId xmlns:p14="http://schemas.microsoft.com/office/powerpoint/2010/main" val="409798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F91972-8E0A-443B-B07C-7608128773D4}" type="slidenum">
              <a:rPr lang="en-US" altLang="en-US" smtClean="0">
                <a:solidFill>
                  <a:srgbClr val="000000"/>
                </a:solidFill>
              </a:rPr>
              <a:pPr/>
              <a:t>28</a:t>
            </a:fld>
            <a:endParaRPr lang="en-US" altLang="en-US" smtClean="0">
              <a:solidFill>
                <a:srgbClr val="000000"/>
              </a:solidFill>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b="1" smtClean="0"/>
              <a:t>Be the product of labor with or without the assistance of other (capital) goods; Have </a:t>
            </a:r>
            <a:r>
              <a:rPr lang="en-US" altLang="en-US" b="1" i="1" smtClean="0">
                <a:solidFill>
                  <a:srgbClr val="CCFF33"/>
                </a:solidFill>
              </a:rPr>
              <a:t>exchange value </a:t>
            </a:r>
            <a:r>
              <a:rPr lang="en-US" altLang="en-US" b="1" smtClean="0">
                <a:solidFill>
                  <a:srgbClr val="CCFF33"/>
                </a:solidFill>
              </a:rPr>
              <a:t>in the marketplace; and Satisfy some human desire</a:t>
            </a:r>
            <a:endParaRPr lang="en-US" altLang="en-US" b="1" smtClean="0"/>
          </a:p>
          <a:p>
            <a:endParaRPr lang="en-US" altLang="en-US" b="1" smtClean="0"/>
          </a:p>
          <a:p>
            <a:endParaRPr lang="en-US" altLang="en-US" b="1" smtClean="0"/>
          </a:p>
        </p:txBody>
      </p:sp>
    </p:spTree>
    <p:extLst>
      <p:ext uri="{BB962C8B-B14F-4D97-AF65-F5344CB8AC3E}">
        <p14:creationId xmlns:p14="http://schemas.microsoft.com/office/powerpoint/2010/main" val="199544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20EB5-4F10-43FB-A639-CFD974EBEB94}" type="slidenum">
              <a:rPr lang="en-US" altLang="en-US" smtClean="0">
                <a:solidFill>
                  <a:srgbClr val="000000"/>
                </a:solidFill>
              </a:rPr>
              <a:pPr/>
              <a:t>29</a:t>
            </a:fld>
            <a:endParaRPr lang="en-US" altLang="en-US" smtClean="0">
              <a:solidFill>
                <a:srgbClr val="000000"/>
              </a:solidFill>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b="1" smtClean="0">
                <a:solidFill>
                  <a:srgbClr val="CCFF33"/>
                </a:solidFill>
              </a:rPr>
              <a:t>A common question that arises in the study of political economy is whether money is wealth. Later in this course we will explore the subject in some depth. For now, our definition of wealth means that some forms of assets commonly thought of as wealth and that have an exchange value in markets are not considered wealth. These include:</a:t>
            </a:r>
          </a:p>
        </p:txBody>
      </p:sp>
    </p:spTree>
    <p:extLst>
      <p:ext uri="{BB962C8B-B14F-4D97-AF65-F5344CB8AC3E}">
        <p14:creationId xmlns:p14="http://schemas.microsoft.com/office/powerpoint/2010/main" val="332316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6562AB-B05A-4F0B-8B29-47E00BD5B6CF}" type="slidenum">
              <a:rPr lang="en-US" altLang="en-US" smtClean="0"/>
              <a:pPr/>
              <a:t>3</a:t>
            </a:fld>
            <a:endParaRPr lang="en-US" alt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84087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859BA8-5265-413A-8662-04588BF59D9B}" type="slidenum">
              <a:rPr lang="en-US" altLang="en-US" smtClean="0">
                <a:solidFill>
                  <a:srgbClr val="000000"/>
                </a:solidFill>
              </a:rPr>
              <a:pPr/>
              <a:t>30</a:t>
            </a:fld>
            <a:endParaRPr lang="en-US" altLang="en-US" smtClean="0">
              <a:solidFill>
                <a:srgbClr val="000000"/>
              </a:solidFill>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b="1" smtClean="0">
                <a:solidFill>
                  <a:srgbClr val="CCFF33"/>
                </a:solidFill>
              </a:rPr>
              <a:t>Currency and coinage. They are </a:t>
            </a:r>
            <a:r>
              <a:rPr lang="en-US" altLang="en-US" b="1" i="1" smtClean="0">
                <a:solidFill>
                  <a:srgbClr val="CCFF33"/>
                </a:solidFill>
              </a:rPr>
              <a:t>mediums of exchange</a:t>
            </a:r>
            <a:r>
              <a:rPr lang="en-US" altLang="en-US" b="1" smtClean="0"/>
              <a:t> that allow holders to acquire actual wealth more easily than by the bartering of labor for goods or other services. </a:t>
            </a:r>
          </a:p>
        </p:txBody>
      </p:sp>
    </p:spTree>
    <p:extLst>
      <p:ext uri="{BB962C8B-B14F-4D97-AF65-F5344CB8AC3E}">
        <p14:creationId xmlns:p14="http://schemas.microsoft.com/office/powerpoint/2010/main" val="125600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9C2993-6C11-49C4-98DE-4AB8E84153BC}" type="slidenum">
              <a:rPr lang="en-US" altLang="en-US" smtClean="0">
                <a:solidFill>
                  <a:srgbClr val="000000"/>
                </a:solidFill>
              </a:rPr>
              <a:pPr/>
              <a:t>31</a:t>
            </a:fld>
            <a:endParaRPr lang="en-US" altLang="en-US" smtClean="0">
              <a:solidFill>
                <a:srgbClr val="000000"/>
              </a:solidFill>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b="1" smtClean="0"/>
              <a:t>Gold and silver have historically been both commodities and -- when converted into coinage -- money that has a high intrinsic value. Precious metals -- as coinage or bullion -- have often backed paper currency in circulation. And, of cource, gold and silver have always been held by investors as hedges against the declining purchasing power of paper currencies issued by governments or banks.</a:t>
            </a:r>
          </a:p>
          <a:p>
            <a:endParaRPr lang="en-US" altLang="en-US" b="1" smtClean="0"/>
          </a:p>
        </p:txBody>
      </p:sp>
    </p:spTree>
    <p:extLst>
      <p:ext uri="{BB962C8B-B14F-4D97-AF65-F5344CB8AC3E}">
        <p14:creationId xmlns:p14="http://schemas.microsoft.com/office/powerpoint/2010/main" val="122118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DBB499-3FCD-4975-A498-CDEF52BD9657}" type="slidenum">
              <a:rPr lang="en-US" altLang="en-US" smtClean="0">
                <a:solidFill>
                  <a:srgbClr val="000000"/>
                </a:solidFill>
              </a:rPr>
              <a:pPr/>
              <a:t>32</a:t>
            </a:fld>
            <a:endParaRPr lang="en-US" altLang="en-US" smtClean="0">
              <a:solidFill>
                <a:srgbClr val="000000"/>
              </a:solidFill>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b="1" smtClean="0"/>
              <a:t>Also, other legal claims on material goods, such as mortgages and bonds fall outside the definition of what is wealth.</a:t>
            </a:r>
          </a:p>
        </p:txBody>
      </p:sp>
    </p:spTree>
    <p:extLst>
      <p:ext uri="{BB962C8B-B14F-4D97-AF65-F5344CB8AC3E}">
        <p14:creationId xmlns:p14="http://schemas.microsoft.com/office/powerpoint/2010/main" val="4262543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0B872-9793-4293-A295-06BBB758D05B}" type="slidenum">
              <a:rPr lang="en-US" altLang="en-US" smtClean="0">
                <a:solidFill>
                  <a:srgbClr val="000000"/>
                </a:solidFill>
              </a:rPr>
              <a:pPr/>
              <a:t>33</a:t>
            </a:fld>
            <a:endParaRPr lang="en-US" altLang="en-US" smtClean="0">
              <a:solidFill>
                <a:srgbClr val="000000"/>
              </a:solidFill>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b="1" smtClean="0"/>
              <a:t>Most importantly, land is not included in our definition of wealth for the basic reason that nature is not produced by human labor. Nature is the source of all wealth, but is not itself wealth – even though access to much of nature commands a price charged by those who own or control land.</a:t>
            </a:r>
          </a:p>
          <a:p>
            <a:endParaRPr lang="en-US" altLang="en-US" b="1" smtClean="0"/>
          </a:p>
        </p:txBody>
      </p:sp>
    </p:spTree>
    <p:extLst>
      <p:ext uri="{BB962C8B-B14F-4D97-AF65-F5344CB8AC3E}">
        <p14:creationId xmlns:p14="http://schemas.microsoft.com/office/powerpoint/2010/main" val="844307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03DE4B-4017-4881-A270-377109249D2A}" type="slidenum">
              <a:rPr lang="en-US" altLang="en-US" smtClean="0">
                <a:solidFill>
                  <a:srgbClr val="000000"/>
                </a:solidFill>
              </a:rPr>
              <a:pPr/>
              <a:t>34</a:t>
            </a:fld>
            <a:endParaRPr lang="en-US" altLang="en-US" smtClean="0">
              <a:solidFill>
                <a:srgbClr val="000000"/>
              </a:solidFill>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b="1" smtClean="0"/>
              <a:t>In prehistoric times, most of what we produced was almost immediately consumed. Much of what we produced was lost because of the inability to preserve and store wealth. The amount we produced was small because people had not yet discovered how to convert </a:t>
            </a:r>
            <a:r>
              <a:rPr lang="en-US" altLang="en-US" b="1" i="1" smtClean="0">
                <a:solidFill>
                  <a:srgbClr val="CCFF33"/>
                </a:solidFill>
              </a:rPr>
              <a:t>wealth</a:t>
            </a:r>
            <a:r>
              <a:rPr lang="en-US" altLang="en-US" b="1" smtClean="0"/>
              <a:t> into effective tools – into </a:t>
            </a:r>
            <a:r>
              <a:rPr lang="en-US" altLang="en-US" b="1" i="1" smtClean="0">
                <a:solidFill>
                  <a:srgbClr val="CCFF33"/>
                </a:solidFill>
              </a:rPr>
              <a:t>capital goods</a:t>
            </a:r>
            <a:r>
              <a:rPr lang="en-US" altLang="en-US" b="1" i="1" smtClean="0"/>
              <a:t> – </a:t>
            </a:r>
            <a:r>
              <a:rPr lang="en-US" altLang="en-US" b="1" smtClean="0"/>
              <a:t>to facilitate greater </a:t>
            </a:r>
            <a:r>
              <a:rPr lang="en-US" altLang="en-US" b="1" i="1" smtClean="0">
                <a:solidFill>
                  <a:srgbClr val="CCFF33"/>
                </a:solidFill>
              </a:rPr>
              <a:t>wealth</a:t>
            </a:r>
            <a:r>
              <a:rPr lang="en-US" altLang="en-US" b="1" smtClean="0"/>
              <a:t> production per unit of labor.</a:t>
            </a:r>
          </a:p>
          <a:p>
            <a:endParaRPr lang="en-US" altLang="en-US" b="1" smtClean="0"/>
          </a:p>
        </p:txBody>
      </p:sp>
    </p:spTree>
    <p:extLst>
      <p:ext uri="{BB962C8B-B14F-4D97-AF65-F5344CB8AC3E}">
        <p14:creationId xmlns:p14="http://schemas.microsoft.com/office/powerpoint/2010/main" val="452273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30A8CB-6B5E-4E28-9301-100EADFBFF38}" type="slidenum">
              <a:rPr lang="en-US" altLang="en-US" smtClean="0">
                <a:solidFill>
                  <a:srgbClr val="000000"/>
                </a:solidFill>
              </a:rPr>
              <a:pPr/>
              <a:t>35</a:t>
            </a:fld>
            <a:endParaRPr lang="en-US" altLang="en-US" smtClean="0">
              <a:solidFill>
                <a:srgbClr val="000000"/>
              </a:solidFill>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b="1" smtClean="0"/>
              <a:t>The introduction of new and more effective forms of capital goods brought on important changes in the overall organization of societies.</a:t>
            </a:r>
          </a:p>
        </p:txBody>
      </p:sp>
    </p:spTree>
    <p:extLst>
      <p:ext uri="{BB962C8B-B14F-4D97-AF65-F5344CB8AC3E}">
        <p14:creationId xmlns:p14="http://schemas.microsoft.com/office/powerpoint/2010/main" val="745109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75AE45-DDB3-4119-A480-3F6D9AF36B70}" type="slidenum">
              <a:rPr lang="en-US" altLang="en-US" smtClean="0">
                <a:solidFill>
                  <a:srgbClr val="000000"/>
                </a:solidFill>
              </a:rPr>
              <a:pPr/>
              <a:t>36</a:t>
            </a:fld>
            <a:endParaRPr lang="en-US" altLang="en-US" smtClean="0">
              <a:solidFill>
                <a:srgbClr val="000000"/>
              </a:solidFill>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z="900" b="1" smtClean="0"/>
              <a:t>The extended life and usefulness of capital goods – such as buildings, machinery and other equipment – is what allows for the high standard of material well-being at least some of us experience.</a:t>
            </a:r>
          </a:p>
          <a:p>
            <a:endParaRPr lang="en-US" altLang="en-US" b="1" smtClean="0"/>
          </a:p>
        </p:txBody>
      </p:sp>
    </p:spTree>
    <p:extLst>
      <p:ext uri="{BB962C8B-B14F-4D97-AF65-F5344CB8AC3E}">
        <p14:creationId xmlns:p14="http://schemas.microsoft.com/office/powerpoint/2010/main" val="3678750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911225-C90E-4215-9284-6DA2E2C2B583}" type="slidenum">
              <a:rPr lang="en-US" altLang="en-US" smtClean="0">
                <a:solidFill>
                  <a:srgbClr val="000000"/>
                </a:solidFill>
              </a:rPr>
              <a:pPr/>
              <a:t>37</a:t>
            </a:fld>
            <a:endParaRPr lang="en-US" altLang="en-US" smtClean="0">
              <a:solidFill>
                <a:srgbClr val="000000"/>
              </a:solidFill>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b="1" smtClean="0"/>
              <a:t>In the most basic sense, each of us requires access to the earth to survive. Thus, Henry George argues that the earth must be treated as a commons, accessible by all, and under rules that guarantee full equality of opportunity.</a:t>
            </a:r>
          </a:p>
          <a:p>
            <a:endParaRPr lang="en-US" altLang="en-US" b="1" smtClean="0"/>
          </a:p>
          <a:p>
            <a:endParaRPr lang="en-US" altLang="en-US" b="1" smtClean="0"/>
          </a:p>
        </p:txBody>
      </p:sp>
    </p:spTree>
    <p:extLst>
      <p:ext uri="{BB962C8B-B14F-4D97-AF65-F5344CB8AC3E}">
        <p14:creationId xmlns:p14="http://schemas.microsoft.com/office/powerpoint/2010/main" val="2720235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7C53F3-C1F9-4F08-9607-6119C38743DB}" type="slidenum">
              <a:rPr lang="en-US" altLang="en-US" smtClean="0">
                <a:solidFill>
                  <a:srgbClr val="000000"/>
                </a:solidFill>
              </a:rPr>
              <a:pPr/>
              <a:t>38</a:t>
            </a:fld>
            <a:endParaRPr lang="en-US" altLang="en-US" smtClean="0">
              <a:solidFill>
                <a:srgbClr val="000000"/>
              </a:solidFill>
            </a:endParaRPr>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b="1" smtClean="0"/>
              <a:t>If the earth is, in fact, our shared commons, this should have become a governing principle of systems of property law in every society. Other than the oceans (so far), however, most of the planet is claimed by some people to the exclusion of others. The challenge is how to allocate access to portions of the earth, protect what we produce with our labor as our private property, but prevent some from gaining a monopolistic degree of control over land and natural resources.</a:t>
            </a:r>
          </a:p>
          <a:p>
            <a:endParaRPr lang="en-US" altLang="en-US" b="1" smtClean="0"/>
          </a:p>
        </p:txBody>
      </p:sp>
    </p:spTree>
    <p:extLst>
      <p:ext uri="{BB962C8B-B14F-4D97-AF65-F5344CB8AC3E}">
        <p14:creationId xmlns:p14="http://schemas.microsoft.com/office/powerpoint/2010/main" val="178208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F09AA2-CDA3-4A02-9111-51C736CBF544}" type="slidenum">
              <a:rPr lang="en-US" altLang="en-US" smtClean="0">
                <a:solidFill>
                  <a:srgbClr val="000000"/>
                </a:solidFill>
              </a:rPr>
              <a:pPr/>
              <a:t>39</a:t>
            </a:fld>
            <a:endParaRPr lang="en-US" altLang="en-US" smtClean="0">
              <a:solidFill>
                <a:srgbClr val="000000"/>
              </a:solidFill>
            </a:endParaRPr>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r>
              <a:rPr lang="en-US" altLang="en-US" b="1" smtClean="0"/>
              <a:t>Among economists today, there are some who do argue that land must be treated as a distinct factor of production and that land markets operate quite differently from markets for labor and capital goods. A key difference is that the supply of land is fixed by nature; that is, it’s supply is inelastic.  Changes in the market price for land will not result in an increase in the total supply. This is reflected on a supply-demand chart by a vertical supply curve. In fact, under current economic policies the supply curve for land is leftward leaning. As prices demanded increase, those who hold land have a financial incentive to hold it idle and off the market.</a:t>
            </a:r>
          </a:p>
          <a:p>
            <a:endParaRPr lang="en-US" altLang="en-US" b="1" smtClean="0"/>
          </a:p>
          <a:p>
            <a:endParaRPr lang="en-US" altLang="en-US" b="1" smtClean="0"/>
          </a:p>
          <a:p>
            <a:endParaRPr lang="en-US" altLang="en-US" b="1" smtClean="0"/>
          </a:p>
        </p:txBody>
      </p:sp>
    </p:spTree>
    <p:extLst>
      <p:ext uri="{BB962C8B-B14F-4D97-AF65-F5344CB8AC3E}">
        <p14:creationId xmlns:p14="http://schemas.microsoft.com/office/powerpoint/2010/main" val="57015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6F9C72-3446-47C4-846F-0D62607EDE4A}" type="slidenum">
              <a:rPr lang="en-US" altLang="en-US" smtClean="0">
                <a:solidFill>
                  <a:srgbClr val="000000"/>
                </a:solidFill>
              </a:rPr>
              <a:pPr/>
              <a:t>4</a:t>
            </a:fld>
            <a:endParaRPr lang="en-US" altLang="en-US" smtClean="0">
              <a:solidFill>
                <a:srgbClr val="000000"/>
              </a:solidFill>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b="1" smtClean="0"/>
              <a:t>When Henry George was writing </a:t>
            </a:r>
            <a:r>
              <a:rPr lang="en-US" altLang="en-US" b="1" i="1" smtClean="0"/>
              <a:t>Progress and Poverty</a:t>
            </a:r>
            <a:r>
              <a:rPr lang="en-US" altLang="en-US" b="1" smtClean="0"/>
              <a:t>, his reading of other political economists convinced him that a major problem with their analyses was the inconsistent use of terms. He was committed to be clear in his use of terms and to provide and adhere to the definitions he believed were consistent with a fundamental understanding of the scientific principles involved. He started with clearly defining what were then considered to be the three factors of production: land, labor and capital.</a:t>
            </a:r>
          </a:p>
        </p:txBody>
      </p:sp>
    </p:spTree>
    <p:extLst>
      <p:ext uri="{BB962C8B-B14F-4D97-AF65-F5344CB8AC3E}">
        <p14:creationId xmlns:p14="http://schemas.microsoft.com/office/powerpoint/2010/main" val="2070892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4F7320-38A0-4356-B2A6-594D767650D6}" type="slidenum">
              <a:rPr lang="en-US" altLang="en-US" smtClean="0">
                <a:solidFill>
                  <a:srgbClr val="000000"/>
                </a:solidFill>
              </a:rPr>
              <a:pPr/>
              <a:t>40</a:t>
            </a:fld>
            <a:endParaRPr lang="en-US" altLang="en-US" smtClean="0">
              <a:solidFill>
                <a:srgbClr val="000000"/>
              </a:solidFill>
            </a:endParaRPr>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r>
              <a:rPr lang="en-US" altLang="en-US" b="1" smtClean="0"/>
              <a:t>The failure to distinguish land from capital goods under property law and taxation policies is the most serious consequence of the confusion created by neoclassical economics. As we will discuss in some detail, the result has been to encourage and reward speculation in all forms of land while imposing heavy tax burdens on labor and the owners of real capital goods.</a:t>
            </a:r>
            <a:r>
              <a:rPr lang="en-US" altLang="en-US" smtClean="0"/>
              <a:t> </a:t>
            </a:r>
          </a:p>
        </p:txBody>
      </p:sp>
    </p:spTree>
    <p:extLst>
      <p:ext uri="{BB962C8B-B14F-4D97-AF65-F5344CB8AC3E}">
        <p14:creationId xmlns:p14="http://schemas.microsoft.com/office/powerpoint/2010/main" val="632283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333A4D-C0A9-427D-A2BB-F3DF0E9D80FE}" type="slidenum">
              <a:rPr lang="en-US" altLang="en-US" smtClean="0">
                <a:solidFill>
                  <a:srgbClr val="000000"/>
                </a:solidFill>
              </a:rPr>
              <a:pPr/>
              <a:t>41</a:t>
            </a:fld>
            <a:endParaRPr lang="en-US" altLang="en-US" smtClean="0">
              <a:solidFill>
                <a:srgbClr val="000000"/>
              </a:solidFill>
            </a:endParaRPr>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endParaRPr lang="en-US" altLang="en-US" b="1" smtClean="0"/>
          </a:p>
        </p:txBody>
      </p:sp>
    </p:spTree>
    <p:extLst>
      <p:ext uri="{BB962C8B-B14F-4D97-AF65-F5344CB8AC3E}">
        <p14:creationId xmlns:p14="http://schemas.microsoft.com/office/powerpoint/2010/main" val="185983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36D4C5-0F7E-4607-869B-5A6EB3CA4F30}" type="slidenum">
              <a:rPr lang="en-US" altLang="en-US" smtClean="0">
                <a:solidFill>
                  <a:srgbClr val="000000"/>
                </a:solidFill>
              </a:rPr>
              <a:pPr/>
              <a:t>5</a:t>
            </a:fld>
            <a:endParaRPr lang="en-US" altLang="en-US" smtClean="0">
              <a:solidFill>
                <a:srgbClr val="000000"/>
              </a:solidFill>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a:spcBef>
                <a:spcPct val="0"/>
              </a:spcBef>
            </a:pPr>
            <a:r>
              <a:rPr lang="en-US" altLang="en-US" b="1" smtClean="0"/>
              <a:t>Our definition of political economy in this course is that it is the science that examines the means by which wealth is produced and distributed to the three factors of production – </a:t>
            </a:r>
            <a:r>
              <a:rPr lang="en-US" altLang="en-US" b="1" i="1" smtClean="0"/>
              <a:t>land, labor and capital</a:t>
            </a:r>
            <a:r>
              <a:rPr lang="en-US" altLang="en-US" b="1" smtClean="0"/>
              <a:t>. And, by capital, we are referring to tangible goods used in the production of other goods, so I will use the term “capital goods” in this analysis.</a:t>
            </a:r>
          </a:p>
          <a:p>
            <a:endParaRPr lang="en-US" altLang="en-US" b="1" smtClean="0"/>
          </a:p>
          <a:p>
            <a:endParaRPr lang="en-US" altLang="en-US" b="1" smtClean="0"/>
          </a:p>
        </p:txBody>
      </p:sp>
    </p:spTree>
    <p:extLst>
      <p:ext uri="{BB962C8B-B14F-4D97-AF65-F5344CB8AC3E}">
        <p14:creationId xmlns:p14="http://schemas.microsoft.com/office/powerpoint/2010/main" val="343287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12913-A27D-417E-ADEE-A27B68DAF0B1}" type="slidenum">
              <a:rPr lang="en-US" altLang="en-US" smtClean="0">
                <a:solidFill>
                  <a:srgbClr val="000000"/>
                </a:solidFill>
              </a:rPr>
              <a:pPr/>
              <a:t>6</a:t>
            </a:fld>
            <a:endParaRPr lang="en-US" altLang="en-US" smtClean="0">
              <a:solidFill>
                <a:srgbClr val="000000"/>
              </a:solidFill>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z="1400" b="1" smtClean="0"/>
              <a:t>The term “land” takes in the entire natural world, including our atmosphere and all other natural assets.</a:t>
            </a:r>
            <a:endParaRPr lang="en-US" altLang="en-US" b="1" smtClean="0"/>
          </a:p>
        </p:txBody>
      </p:sp>
    </p:spTree>
    <p:extLst>
      <p:ext uri="{BB962C8B-B14F-4D97-AF65-F5344CB8AC3E}">
        <p14:creationId xmlns:p14="http://schemas.microsoft.com/office/powerpoint/2010/main" val="166906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91CAC1-962C-4560-A3A4-1F42071693F9}" type="slidenum">
              <a:rPr lang="en-US" altLang="en-US" smtClean="0">
                <a:solidFill>
                  <a:srgbClr val="000000"/>
                </a:solidFill>
              </a:rPr>
              <a:pPr/>
              <a:t>7</a:t>
            </a:fld>
            <a:endParaRPr lang="en-US" altLang="en-US" smtClean="0">
              <a:solidFill>
                <a:srgbClr val="000000"/>
              </a:solidFill>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z="1400" b="1" smtClean="0"/>
              <a:t>Thus, land includes the forests, …</a:t>
            </a:r>
          </a:p>
          <a:p>
            <a:endParaRPr lang="en-US" altLang="en-US" sz="1400" b="1" smtClean="0"/>
          </a:p>
          <a:p>
            <a:r>
              <a:rPr lang="en-US" altLang="en-US" sz="1400" b="1" smtClean="0"/>
              <a:t> </a:t>
            </a:r>
            <a:endParaRPr lang="en-US" altLang="en-US" b="1" smtClean="0"/>
          </a:p>
        </p:txBody>
      </p:sp>
    </p:spTree>
    <p:extLst>
      <p:ext uri="{BB962C8B-B14F-4D97-AF65-F5344CB8AC3E}">
        <p14:creationId xmlns:p14="http://schemas.microsoft.com/office/powerpoint/2010/main" val="392995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32D920-A62D-44CD-B505-2A4733CD4A99}" type="slidenum">
              <a:rPr lang="en-US" altLang="en-US" smtClean="0">
                <a:solidFill>
                  <a:srgbClr val="000000"/>
                </a:solidFill>
              </a:rPr>
              <a:pPr/>
              <a:t>8</a:t>
            </a:fld>
            <a:endParaRPr lang="en-US" altLang="en-US" smtClean="0">
              <a:solidFill>
                <a:srgbClr val="000000"/>
              </a:solidFill>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z="1400" b="1" smtClean="0"/>
              <a:t>n</a:t>
            </a:r>
            <a:r>
              <a:rPr lang="en-US" altLang="en-US" b="1" smtClean="0"/>
              <a:t>atural resource-laden lands and the resources these lands hold, …</a:t>
            </a:r>
          </a:p>
          <a:p>
            <a:endParaRPr lang="en-US" altLang="en-US" b="1" smtClean="0"/>
          </a:p>
          <a:p>
            <a:endParaRPr lang="en-US" altLang="en-US" b="1" smtClean="0"/>
          </a:p>
        </p:txBody>
      </p:sp>
    </p:spTree>
    <p:extLst>
      <p:ext uri="{BB962C8B-B14F-4D97-AF65-F5344CB8AC3E}">
        <p14:creationId xmlns:p14="http://schemas.microsoft.com/office/powerpoint/2010/main" val="367144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6B0ED1-A1F6-49D6-9926-1E09EAA99FAA}" type="slidenum">
              <a:rPr lang="en-US" altLang="en-US" smtClean="0">
                <a:solidFill>
                  <a:srgbClr val="000000"/>
                </a:solidFill>
              </a:rPr>
              <a:pPr/>
              <a:t>9</a:t>
            </a:fld>
            <a:endParaRPr lang="en-US" altLang="en-US" smtClean="0">
              <a:solidFill>
                <a:srgbClr val="000000"/>
              </a:solidFill>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b="1" smtClean="0"/>
              <a:t>the seas and sea beds, rivers, lakes, and all the plants and animals contained therein …</a:t>
            </a:r>
          </a:p>
          <a:p>
            <a:endParaRPr lang="en-US" altLang="en-US" b="1" smtClean="0"/>
          </a:p>
        </p:txBody>
      </p:sp>
    </p:spTree>
    <p:extLst>
      <p:ext uri="{BB962C8B-B14F-4D97-AF65-F5344CB8AC3E}">
        <p14:creationId xmlns:p14="http://schemas.microsoft.com/office/powerpoint/2010/main" val="204290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99FDDA-4B64-48FD-8199-5225FC24D1D0}" type="slidenum">
              <a:rPr lang="en-US" altLang="en-US"/>
              <a:pPr>
                <a:defRPr/>
              </a:pPr>
              <a:t>‹#›</a:t>
            </a:fld>
            <a:endParaRPr lang="en-US" altLang="en-US"/>
          </a:p>
        </p:txBody>
      </p:sp>
    </p:spTree>
    <p:extLst>
      <p:ext uri="{BB962C8B-B14F-4D97-AF65-F5344CB8AC3E}">
        <p14:creationId xmlns:p14="http://schemas.microsoft.com/office/powerpoint/2010/main" val="39318990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D51561-4142-42FC-882E-AA4556772CEF}" type="slidenum">
              <a:rPr lang="en-US" altLang="en-US"/>
              <a:pPr>
                <a:defRPr/>
              </a:pPr>
              <a:t>‹#›</a:t>
            </a:fld>
            <a:endParaRPr lang="en-US" altLang="en-US"/>
          </a:p>
        </p:txBody>
      </p:sp>
    </p:spTree>
    <p:extLst>
      <p:ext uri="{BB962C8B-B14F-4D97-AF65-F5344CB8AC3E}">
        <p14:creationId xmlns:p14="http://schemas.microsoft.com/office/powerpoint/2010/main" val="35707223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ED97E1-7BAF-470F-A663-E58FA83A29FB}" type="slidenum">
              <a:rPr lang="en-US" altLang="en-US"/>
              <a:pPr>
                <a:defRPr/>
              </a:pPr>
              <a:t>‹#›</a:t>
            </a:fld>
            <a:endParaRPr lang="en-US" altLang="en-US"/>
          </a:p>
        </p:txBody>
      </p:sp>
    </p:spTree>
    <p:extLst>
      <p:ext uri="{BB962C8B-B14F-4D97-AF65-F5344CB8AC3E}">
        <p14:creationId xmlns:p14="http://schemas.microsoft.com/office/powerpoint/2010/main" val="3455382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F6C0B04-2F16-4C08-AE40-A7F1FEFB35BF}" type="slidenum">
              <a:rPr lang="en-US" altLang="en-US"/>
              <a:pPr>
                <a:defRPr/>
              </a:pPr>
              <a:t>‹#›</a:t>
            </a:fld>
            <a:endParaRPr lang="en-US" altLang="en-US"/>
          </a:p>
        </p:txBody>
      </p:sp>
    </p:spTree>
    <p:extLst>
      <p:ext uri="{BB962C8B-B14F-4D97-AF65-F5344CB8AC3E}">
        <p14:creationId xmlns:p14="http://schemas.microsoft.com/office/powerpoint/2010/main" val="40386547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37C3167-992B-4D08-8F56-A82567F0C942}" type="slidenum">
              <a:rPr lang="en-US" altLang="en-US"/>
              <a:pPr>
                <a:defRPr/>
              </a:pPr>
              <a:t>‹#›</a:t>
            </a:fld>
            <a:endParaRPr lang="en-US" altLang="en-US"/>
          </a:p>
        </p:txBody>
      </p:sp>
    </p:spTree>
    <p:extLst>
      <p:ext uri="{BB962C8B-B14F-4D97-AF65-F5344CB8AC3E}">
        <p14:creationId xmlns:p14="http://schemas.microsoft.com/office/powerpoint/2010/main" val="907075303"/>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AB00E42-A8FE-4F61-877F-B5628BF783A9}" type="slidenum">
              <a:rPr lang="en-US" altLang="en-US"/>
              <a:pPr>
                <a:defRPr/>
              </a:pPr>
              <a:t>‹#›</a:t>
            </a:fld>
            <a:endParaRPr lang="en-US" altLang="en-US"/>
          </a:p>
        </p:txBody>
      </p:sp>
    </p:spTree>
    <p:extLst>
      <p:ext uri="{BB962C8B-B14F-4D97-AF65-F5344CB8AC3E}">
        <p14:creationId xmlns:p14="http://schemas.microsoft.com/office/powerpoint/2010/main" val="127104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09428EE-5053-4300-812D-1E8D24A39414}" type="slidenum">
              <a:rPr lang="en-US" altLang="en-US"/>
              <a:pPr>
                <a:defRPr/>
              </a:pPr>
              <a:t>‹#›</a:t>
            </a:fld>
            <a:endParaRPr lang="en-US" altLang="en-US"/>
          </a:p>
        </p:txBody>
      </p:sp>
    </p:spTree>
    <p:extLst>
      <p:ext uri="{BB962C8B-B14F-4D97-AF65-F5344CB8AC3E}">
        <p14:creationId xmlns:p14="http://schemas.microsoft.com/office/powerpoint/2010/main" val="217785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9222807-FE89-4C13-8BAF-D778265EFCAD}" type="slidenum">
              <a:rPr lang="en-US" altLang="en-US"/>
              <a:pPr>
                <a:defRPr/>
              </a:pPr>
              <a:t>‹#›</a:t>
            </a:fld>
            <a:endParaRPr lang="en-US" altLang="en-US"/>
          </a:p>
        </p:txBody>
      </p:sp>
    </p:spTree>
    <p:extLst>
      <p:ext uri="{BB962C8B-B14F-4D97-AF65-F5344CB8AC3E}">
        <p14:creationId xmlns:p14="http://schemas.microsoft.com/office/powerpoint/2010/main" val="339086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4BC1FF2-1BCC-47E9-B91A-E45CA8A98FBC}" type="slidenum">
              <a:rPr lang="en-US" altLang="en-US"/>
              <a:pPr>
                <a:defRPr/>
              </a:pPr>
              <a:t>‹#›</a:t>
            </a:fld>
            <a:endParaRPr lang="en-US" altLang="en-US"/>
          </a:p>
        </p:txBody>
      </p:sp>
    </p:spTree>
    <p:extLst>
      <p:ext uri="{BB962C8B-B14F-4D97-AF65-F5344CB8AC3E}">
        <p14:creationId xmlns:p14="http://schemas.microsoft.com/office/powerpoint/2010/main" val="306474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471D3FF-1D4A-4BD1-BBAA-DC4C30F11B09}" type="slidenum">
              <a:rPr lang="en-US" altLang="en-US"/>
              <a:pPr>
                <a:defRPr/>
              </a:pPr>
              <a:t>‹#›</a:t>
            </a:fld>
            <a:endParaRPr lang="en-US" altLang="en-US"/>
          </a:p>
        </p:txBody>
      </p:sp>
    </p:spTree>
    <p:extLst>
      <p:ext uri="{BB962C8B-B14F-4D97-AF65-F5344CB8AC3E}">
        <p14:creationId xmlns:p14="http://schemas.microsoft.com/office/powerpoint/2010/main" val="213595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E06E390-35F8-4323-808E-C6C7E116C83F}" type="slidenum">
              <a:rPr lang="en-US" altLang="en-US"/>
              <a:pPr>
                <a:defRPr/>
              </a:pPr>
              <a:t>‹#›</a:t>
            </a:fld>
            <a:endParaRPr lang="en-US" altLang="en-US"/>
          </a:p>
        </p:txBody>
      </p:sp>
    </p:spTree>
    <p:extLst>
      <p:ext uri="{BB962C8B-B14F-4D97-AF65-F5344CB8AC3E}">
        <p14:creationId xmlns:p14="http://schemas.microsoft.com/office/powerpoint/2010/main" val="21908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5A4B923-A63E-4609-86C0-BE2363C60857}" type="slidenum">
              <a:rPr lang="en-US" altLang="en-US"/>
              <a:pPr>
                <a:defRPr/>
              </a:pPr>
              <a:t>‹#›</a:t>
            </a:fld>
            <a:endParaRPr lang="en-US" altLang="en-US"/>
          </a:p>
        </p:txBody>
      </p:sp>
    </p:spTree>
    <p:extLst>
      <p:ext uri="{BB962C8B-B14F-4D97-AF65-F5344CB8AC3E}">
        <p14:creationId xmlns:p14="http://schemas.microsoft.com/office/powerpoint/2010/main" val="130099461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F708045-0151-4B89-B097-ACA8441E16B3}" type="slidenum">
              <a:rPr lang="en-US" altLang="en-US"/>
              <a:pPr>
                <a:defRPr/>
              </a:pPr>
              <a:t>‹#›</a:t>
            </a:fld>
            <a:endParaRPr lang="en-US" altLang="en-US"/>
          </a:p>
        </p:txBody>
      </p:sp>
    </p:spTree>
    <p:extLst>
      <p:ext uri="{BB962C8B-B14F-4D97-AF65-F5344CB8AC3E}">
        <p14:creationId xmlns:p14="http://schemas.microsoft.com/office/powerpoint/2010/main" val="176606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6E97531-35DD-47D7-9040-E9EC233A1187}" type="slidenum">
              <a:rPr lang="en-US" altLang="en-US"/>
              <a:pPr>
                <a:defRPr/>
              </a:pPr>
              <a:t>‹#›</a:t>
            </a:fld>
            <a:endParaRPr lang="en-US" altLang="en-US"/>
          </a:p>
        </p:txBody>
      </p:sp>
    </p:spTree>
    <p:extLst>
      <p:ext uri="{BB962C8B-B14F-4D97-AF65-F5344CB8AC3E}">
        <p14:creationId xmlns:p14="http://schemas.microsoft.com/office/powerpoint/2010/main" val="97951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4DBD99C-E95B-4DC8-8AFD-FDAD198BB52D}" type="slidenum">
              <a:rPr lang="en-US" altLang="en-US"/>
              <a:pPr>
                <a:defRPr/>
              </a:pPr>
              <a:t>‹#›</a:t>
            </a:fld>
            <a:endParaRPr lang="en-US" altLang="en-US"/>
          </a:p>
        </p:txBody>
      </p:sp>
    </p:spTree>
    <p:extLst>
      <p:ext uri="{BB962C8B-B14F-4D97-AF65-F5344CB8AC3E}">
        <p14:creationId xmlns:p14="http://schemas.microsoft.com/office/powerpoint/2010/main" val="244637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D6D7D27-F055-4F5D-A076-3417CC26D079}" type="slidenum">
              <a:rPr lang="en-US" altLang="en-US"/>
              <a:pPr>
                <a:defRPr/>
              </a:pPr>
              <a:t>‹#›</a:t>
            </a:fld>
            <a:endParaRPr lang="en-US" altLang="en-US"/>
          </a:p>
        </p:txBody>
      </p:sp>
    </p:spTree>
    <p:extLst>
      <p:ext uri="{BB962C8B-B14F-4D97-AF65-F5344CB8AC3E}">
        <p14:creationId xmlns:p14="http://schemas.microsoft.com/office/powerpoint/2010/main" val="3470059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ABD4809-BA73-4CA4-A11D-61B73C1D592C}" type="slidenum">
              <a:rPr lang="en-US" altLang="en-US"/>
              <a:pPr>
                <a:defRPr/>
              </a:pPr>
              <a:t>‹#›</a:t>
            </a:fld>
            <a:endParaRPr lang="en-US" altLang="en-US"/>
          </a:p>
        </p:txBody>
      </p:sp>
    </p:spTree>
    <p:extLst>
      <p:ext uri="{BB962C8B-B14F-4D97-AF65-F5344CB8AC3E}">
        <p14:creationId xmlns:p14="http://schemas.microsoft.com/office/powerpoint/2010/main" val="149944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FF26059-CC34-4DF0-951F-933BE468E4FF}" type="slidenum">
              <a:rPr lang="en-US" altLang="en-US"/>
              <a:pPr>
                <a:defRPr/>
              </a:pPr>
              <a:t>‹#›</a:t>
            </a:fld>
            <a:endParaRPr lang="en-US" altLang="en-US"/>
          </a:p>
        </p:txBody>
      </p:sp>
    </p:spTree>
    <p:extLst>
      <p:ext uri="{BB962C8B-B14F-4D97-AF65-F5344CB8AC3E}">
        <p14:creationId xmlns:p14="http://schemas.microsoft.com/office/powerpoint/2010/main" val="303422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942B067-A63F-4A97-AC91-F081C9B01427}" type="slidenum">
              <a:rPr lang="en-US" altLang="en-US"/>
              <a:pPr>
                <a:defRPr/>
              </a:pPr>
              <a:t>‹#›</a:t>
            </a:fld>
            <a:endParaRPr lang="en-US" altLang="en-US"/>
          </a:p>
        </p:txBody>
      </p:sp>
    </p:spTree>
    <p:extLst>
      <p:ext uri="{BB962C8B-B14F-4D97-AF65-F5344CB8AC3E}">
        <p14:creationId xmlns:p14="http://schemas.microsoft.com/office/powerpoint/2010/main" val="3220176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6E1320A-833F-4179-918A-C8DC9E11BF90}" type="slidenum">
              <a:rPr lang="en-US" altLang="en-US"/>
              <a:pPr>
                <a:defRPr/>
              </a:pPr>
              <a:t>‹#›</a:t>
            </a:fld>
            <a:endParaRPr lang="en-US" altLang="en-US"/>
          </a:p>
        </p:txBody>
      </p:sp>
    </p:spTree>
    <p:extLst>
      <p:ext uri="{BB962C8B-B14F-4D97-AF65-F5344CB8AC3E}">
        <p14:creationId xmlns:p14="http://schemas.microsoft.com/office/powerpoint/2010/main" val="3729744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13656EF-5611-4C63-B00B-72E0B46E83FB}" type="slidenum">
              <a:rPr lang="en-US" altLang="en-US"/>
              <a:pPr>
                <a:defRPr/>
              </a:pPr>
              <a:t>‹#›</a:t>
            </a:fld>
            <a:endParaRPr lang="en-US" altLang="en-US"/>
          </a:p>
        </p:txBody>
      </p:sp>
    </p:spTree>
    <p:extLst>
      <p:ext uri="{BB962C8B-B14F-4D97-AF65-F5344CB8AC3E}">
        <p14:creationId xmlns:p14="http://schemas.microsoft.com/office/powerpoint/2010/main" val="2458766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56C9726-6411-43DC-95A0-647D34902795}" type="slidenum">
              <a:rPr lang="en-US" altLang="en-US"/>
              <a:pPr>
                <a:defRPr/>
              </a:pPr>
              <a:t>‹#›</a:t>
            </a:fld>
            <a:endParaRPr lang="en-US" altLang="en-US"/>
          </a:p>
        </p:txBody>
      </p:sp>
    </p:spTree>
    <p:extLst>
      <p:ext uri="{BB962C8B-B14F-4D97-AF65-F5344CB8AC3E}">
        <p14:creationId xmlns:p14="http://schemas.microsoft.com/office/powerpoint/2010/main" val="161840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AC76F5-8E02-446F-9A05-0DC1ACE7DA55}" type="slidenum">
              <a:rPr lang="en-US" altLang="en-US"/>
              <a:pPr>
                <a:defRPr/>
              </a:pPr>
              <a:t>‹#›</a:t>
            </a:fld>
            <a:endParaRPr lang="en-US" altLang="en-US"/>
          </a:p>
        </p:txBody>
      </p:sp>
    </p:spTree>
    <p:extLst>
      <p:ext uri="{BB962C8B-B14F-4D97-AF65-F5344CB8AC3E}">
        <p14:creationId xmlns:p14="http://schemas.microsoft.com/office/powerpoint/2010/main" val="7121265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12EE93C-607D-4E1B-A9FA-645DA28B7C3D}" type="slidenum">
              <a:rPr lang="en-US" altLang="en-US"/>
              <a:pPr>
                <a:defRPr/>
              </a:pPr>
              <a:t>‹#›</a:t>
            </a:fld>
            <a:endParaRPr lang="en-US" altLang="en-US"/>
          </a:p>
        </p:txBody>
      </p:sp>
    </p:spTree>
    <p:extLst>
      <p:ext uri="{BB962C8B-B14F-4D97-AF65-F5344CB8AC3E}">
        <p14:creationId xmlns:p14="http://schemas.microsoft.com/office/powerpoint/2010/main" val="3031709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57B540D-2793-4E3D-922B-2A4342A5E4A0}" type="slidenum">
              <a:rPr lang="en-US" altLang="en-US"/>
              <a:pPr>
                <a:defRPr/>
              </a:pPr>
              <a:t>‹#›</a:t>
            </a:fld>
            <a:endParaRPr lang="en-US" altLang="en-US"/>
          </a:p>
        </p:txBody>
      </p:sp>
    </p:spTree>
    <p:extLst>
      <p:ext uri="{BB962C8B-B14F-4D97-AF65-F5344CB8AC3E}">
        <p14:creationId xmlns:p14="http://schemas.microsoft.com/office/powerpoint/2010/main" val="999944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FBC340D-A3EA-40E8-B346-D0F70F0B97A3}" type="slidenum">
              <a:rPr lang="en-US" altLang="en-US"/>
              <a:pPr>
                <a:defRPr/>
              </a:pPr>
              <a:t>‹#›</a:t>
            </a:fld>
            <a:endParaRPr lang="en-US" altLang="en-US"/>
          </a:p>
        </p:txBody>
      </p:sp>
    </p:spTree>
    <p:extLst>
      <p:ext uri="{BB962C8B-B14F-4D97-AF65-F5344CB8AC3E}">
        <p14:creationId xmlns:p14="http://schemas.microsoft.com/office/powerpoint/2010/main" val="1501879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D9CE140-DFD8-4A67-AA11-12A085A8A29C}" type="slidenum">
              <a:rPr lang="en-US" altLang="en-US"/>
              <a:pPr>
                <a:defRPr/>
              </a:pPr>
              <a:t>‹#›</a:t>
            </a:fld>
            <a:endParaRPr lang="en-US" altLang="en-US"/>
          </a:p>
        </p:txBody>
      </p:sp>
    </p:spTree>
    <p:extLst>
      <p:ext uri="{BB962C8B-B14F-4D97-AF65-F5344CB8AC3E}">
        <p14:creationId xmlns:p14="http://schemas.microsoft.com/office/powerpoint/2010/main" val="1530410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DFF60D5-6385-4EAC-88DD-6793D0082AAD}" type="slidenum">
              <a:rPr lang="en-US" altLang="en-US"/>
              <a:pPr>
                <a:defRPr/>
              </a:pPr>
              <a:t>‹#›</a:t>
            </a:fld>
            <a:endParaRPr lang="en-US" altLang="en-US"/>
          </a:p>
        </p:txBody>
      </p:sp>
    </p:spTree>
    <p:extLst>
      <p:ext uri="{BB962C8B-B14F-4D97-AF65-F5344CB8AC3E}">
        <p14:creationId xmlns:p14="http://schemas.microsoft.com/office/powerpoint/2010/main" val="75703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20DD9BD-B061-48A7-BA5B-26548516CDC6}" type="slidenum">
              <a:rPr lang="en-US" altLang="en-US"/>
              <a:pPr>
                <a:defRPr/>
              </a:pPr>
              <a:t>‹#›</a:t>
            </a:fld>
            <a:endParaRPr lang="en-US" altLang="en-US"/>
          </a:p>
        </p:txBody>
      </p:sp>
    </p:spTree>
    <p:extLst>
      <p:ext uri="{BB962C8B-B14F-4D97-AF65-F5344CB8AC3E}">
        <p14:creationId xmlns:p14="http://schemas.microsoft.com/office/powerpoint/2010/main" val="2918700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1299B92-8561-41E1-A67C-1D7292974B27}" type="slidenum">
              <a:rPr lang="en-US" altLang="en-US"/>
              <a:pPr>
                <a:defRPr/>
              </a:pPr>
              <a:t>‹#›</a:t>
            </a:fld>
            <a:endParaRPr lang="en-US" altLang="en-US"/>
          </a:p>
        </p:txBody>
      </p:sp>
    </p:spTree>
    <p:extLst>
      <p:ext uri="{BB962C8B-B14F-4D97-AF65-F5344CB8AC3E}">
        <p14:creationId xmlns:p14="http://schemas.microsoft.com/office/powerpoint/2010/main" val="4263798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2F979F9-FC2C-4A45-BD8C-CDBEA628FA6D}" type="slidenum">
              <a:rPr lang="en-US" altLang="en-US"/>
              <a:pPr>
                <a:defRPr/>
              </a:pPr>
              <a:t>‹#›</a:t>
            </a:fld>
            <a:endParaRPr lang="en-US" altLang="en-US"/>
          </a:p>
        </p:txBody>
      </p:sp>
    </p:spTree>
    <p:extLst>
      <p:ext uri="{BB962C8B-B14F-4D97-AF65-F5344CB8AC3E}">
        <p14:creationId xmlns:p14="http://schemas.microsoft.com/office/powerpoint/2010/main" val="621614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4584A2E-8F97-4CF5-BDC5-E50C93A93BC2}" type="slidenum">
              <a:rPr lang="en-US" altLang="en-US"/>
              <a:pPr>
                <a:defRPr/>
              </a:pPr>
              <a:t>‹#›</a:t>
            </a:fld>
            <a:endParaRPr lang="en-US" altLang="en-US"/>
          </a:p>
        </p:txBody>
      </p:sp>
    </p:spTree>
    <p:extLst>
      <p:ext uri="{BB962C8B-B14F-4D97-AF65-F5344CB8AC3E}">
        <p14:creationId xmlns:p14="http://schemas.microsoft.com/office/powerpoint/2010/main" val="322479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EBAE334-6AC3-44CE-8BC2-56ABDB8C8E7E}" type="slidenum">
              <a:rPr lang="en-US" altLang="en-US"/>
              <a:pPr>
                <a:defRPr/>
              </a:pPr>
              <a:t>‹#›</a:t>
            </a:fld>
            <a:endParaRPr lang="en-US" altLang="en-US"/>
          </a:p>
        </p:txBody>
      </p:sp>
    </p:spTree>
    <p:extLst>
      <p:ext uri="{BB962C8B-B14F-4D97-AF65-F5344CB8AC3E}">
        <p14:creationId xmlns:p14="http://schemas.microsoft.com/office/powerpoint/2010/main" val="115587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E7F561-FF63-4AB6-A63B-729CB10665C5}" type="slidenum">
              <a:rPr lang="en-US" altLang="en-US"/>
              <a:pPr>
                <a:defRPr/>
              </a:pPr>
              <a:t>‹#›</a:t>
            </a:fld>
            <a:endParaRPr lang="en-US" altLang="en-US"/>
          </a:p>
        </p:txBody>
      </p:sp>
    </p:spTree>
    <p:extLst>
      <p:ext uri="{BB962C8B-B14F-4D97-AF65-F5344CB8AC3E}">
        <p14:creationId xmlns:p14="http://schemas.microsoft.com/office/powerpoint/2010/main" val="1893440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37550FC-3A61-4BED-B61B-9A132690AE08}" type="slidenum">
              <a:rPr lang="en-US" altLang="en-US"/>
              <a:pPr>
                <a:defRPr/>
              </a:pPr>
              <a:t>‹#›</a:t>
            </a:fld>
            <a:endParaRPr lang="en-US" altLang="en-US"/>
          </a:p>
        </p:txBody>
      </p:sp>
    </p:spTree>
    <p:extLst>
      <p:ext uri="{BB962C8B-B14F-4D97-AF65-F5344CB8AC3E}">
        <p14:creationId xmlns:p14="http://schemas.microsoft.com/office/powerpoint/2010/main" val="2738465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CCBB84E-AB8E-4784-9089-036FDD145C91}" type="slidenum">
              <a:rPr lang="en-US" altLang="en-US"/>
              <a:pPr>
                <a:defRPr/>
              </a:pPr>
              <a:t>‹#›</a:t>
            </a:fld>
            <a:endParaRPr lang="en-US" altLang="en-US"/>
          </a:p>
        </p:txBody>
      </p:sp>
    </p:spTree>
    <p:extLst>
      <p:ext uri="{BB962C8B-B14F-4D97-AF65-F5344CB8AC3E}">
        <p14:creationId xmlns:p14="http://schemas.microsoft.com/office/powerpoint/2010/main" val="1714043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03077A9-69C2-4E16-981F-DB32E2A1D9C5}" type="slidenum">
              <a:rPr lang="en-US" altLang="en-US"/>
              <a:pPr>
                <a:defRPr/>
              </a:pPr>
              <a:t>‹#›</a:t>
            </a:fld>
            <a:endParaRPr lang="en-US" altLang="en-US"/>
          </a:p>
        </p:txBody>
      </p:sp>
    </p:spTree>
    <p:extLst>
      <p:ext uri="{BB962C8B-B14F-4D97-AF65-F5344CB8AC3E}">
        <p14:creationId xmlns:p14="http://schemas.microsoft.com/office/powerpoint/2010/main" val="77146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A1A6756-C051-4BE9-B4E9-32A29EF4D4F5}" type="slidenum">
              <a:rPr lang="en-US" altLang="en-US"/>
              <a:pPr>
                <a:defRPr/>
              </a:pPr>
              <a:t>‹#›</a:t>
            </a:fld>
            <a:endParaRPr lang="en-US" altLang="en-US"/>
          </a:p>
        </p:txBody>
      </p:sp>
    </p:spTree>
    <p:extLst>
      <p:ext uri="{BB962C8B-B14F-4D97-AF65-F5344CB8AC3E}">
        <p14:creationId xmlns:p14="http://schemas.microsoft.com/office/powerpoint/2010/main" val="9935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DDF36AE-45A1-471F-BF82-6697D2F72A0C}" type="slidenum">
              <a:rPr lang="en-US" altLang="en-US"/>
              <a:pPr>
                <a:defRPr/>
              </a:pPr>
              <a:t>‹#›</a:t>
            </a:fld>
            <a:endParaRPr lang="en-US" altLang="en-US"/>
          </a:p>
        </p:txBody>
      </p:sp>
    </p:spTree>
    <p:extLst>
      <p:ext uri="{BB962C8B-B14F-4D97-AF65-F5344CB8AC3E}">
        <p14:creationId xmlns:p14="http://schemas.microsoft.com/office/powerpoint/2010/main" val="2025369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358F865-1B92-496B-BB78-2EF6F4A7FCE3}" type="slidenum">
              <a:rPr lang="en-US" altLang="en-US"/>
              <a:pPr>
                <a:defRPr/>
              </a:pPr>
              <a:t>‹#›</a:t>
            </a:fld>
            <a:endParaRPr lang="en-US" altLang="en-US"/>
          </a:p>
        </p:txBody>
      </p:sp>
    </p:spTree>
    <p:extLst>
      <p:ext uri="{BB962C8B-B14F-4D97-AF65-F5344CB8AC3E}">
        <p14:creationId xmlns:p14="http://schemas.microsoft.com/office/powerpoint/2010/main" val="1281683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FFB5BF0-72EA-465B-A388-16B88EDC05EC}" type="slidenum">
              <a:rPr lang="en-US" altLang="en-US"/>
              <a:pPr>
                <a:defRPr/>
              </a:pPr>
              <a:t>‹#›</a:t>
            </a:fld>
            <a:endParaRPr lang="en-US" altLang="en-US"/>
          </a:p>
        </p:txBody>
      </p:sp>
    </p:spTree>
    <p:extLst>
      <p:ext uri="{BB962C8B-B14F-4D97-AF65-F5344CB8AC3E}">
        <p14:creationId xmlns:p14="http://schemas.microsoft.com/office/powerpoint/2010/main" val="1544420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260580B-F57E-4AA3-A9EA-7C2FAD3A0B41}" type="slidenum">
              <a:rPr lang="en-US" altLang="en-US"/>
              <a:pPr>
                <a:defRPr/>
              </a:pPr>
              <a:t>‹#›</a:t>
            </a:fld>
            <a:endParaRPr lang="en-US" altLang="en-US"/>
          </a:p>
        </p:txBody>
      </p:sp>
    </p:spTree>
    <p:extLst>
      <p:ext uri="{BB962C8B-B14F-4D97-AF65-F5344CB8AC3E}">
        <p14:creationId xmlns:p14="http://schemas.microsoft.com/office/powerpoint/2010/main" val="694539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5BFCBC0-5D8B-46CD-B53C-D498824D7C01}" type="slidenum">
              <a:rPr lang="en-US" altLang="en-US"/>
              <a:pPr>
                <a:defRPr/>
              </a:pPr>
              <a:t>‹#›</a:t>
            </a:fld>
            <a:endParaRPr lang="en-US" altLang="en-US"/>
          </a:p>
        </p:txBody>
      </p:sp>
    </p:spTree>
    <p:extLst>
      <p:ext uri="{BB962C8B-B14F-4D97-AF65-F5344CB8AC3E}">
        <p14:creationId xmlns:p14="http://schemas.microsoft.com/office/powerpoint/2010/main" val="2508308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830BE9A-CE8A-4BF4-BC75-A3FC73D00DE9}" type="slidenum">
              <a:rPr lang="en-US" altLang="en-US"/>
              <a:pPr>
                <a:defRPr/>
              </a:pPr>
              <a:t>‹#›</a:t>
            </a:fld>
            <a:endParaRPr lang="en-US" altLang="en-US"/>
          </a:p>
        </p:txBody>
      </p:sp>
    </p:spTree>
    <p:extLst>
      <p:ext uri="{BB962C8B-B14F-4D97-AF65-F5344CB8AC3E}">
        <p14:creationId xmlns:p14="http://schemas.microsoft.com/office/powerpoint/2010/main" val="413590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D7848F-8806-407D-932D-89B609139288}" type="slidenum">
              <a:rPr lang="en-US" altLang="en-US"/>
              <a:pPr>
                <a:defRPr/>
              </a:pPr>
              <a:t>‹#›</a:t>
            </a:fld>
            <a:endParaRPr lang="en-US" altLang="en-US"/>
          </a:p>
        </p:txBody>
      </p:sp>
    </p:spTree>
    <p:extLst>
      <p:ext uri="{BB962C8B-B14F-4D97-AF65-F5344CB8AC3E}">
        <p14:creationId xmlns:p14="http://schemas.microsoft.com/office/powerpoint/2010/main" val="31748049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7D2FDF-1C01-43A8-B261-42DA9897117F}" type="slidenum">
              <a:rPr lang="en-US" altLang="en-US"/>
              <a:pPr>
                <a:defRPr/>
              </a:pPr>
              <a:t>‹#›</a:t>
            </a:fld>
            <a:endParaRPr lang="en-US" altLang="en-US"/>
          </a:p>
        </p:txBody>
      </p:sp>
    </p:spTree>
    <p:extLst>
      <p:ext uri="{BB962C8B-B14F-4D97-AF65-F5344CB8AC3E}">
        <p14:creationId xmlns:p14="http://schemas.microsoft.com/office/powerpoint/2010/main" val="3053611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448A105-22A3-4CBF-9926-0E80E2E33E06}" type="slidenum">
              <a:rPr lang="en-US" altLang="en-US"/>
              <a:pPr>
                <a:defRPr/>
              </a:pPr>
              <a:t>‹#›</a:t>
            </a:fld>
            <a:endParaRPr lang="en-US" altLang="en-US"/>
          </a:p>
        </p:txBody>
      </p:sp>
    </p:spTree>
    <p:extLst>
      <p:ext uri="{BB962C8B-B14F-4D97-AF65-F5344CB8AC3E}">
        <p14:creationId xmlns:p14="http://schemas.microsoft.com/office/powerpoint/2010/main" val="377344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53021F8-0F1D-4CBC-9F50-24BD95D84724}" type="slidenum">
              <a:rPr lang="en-US" altLang="en-US"/>
              <a:pPr>
                <a:defRPr/>
              </a:pPr>
              <a:t>‹#›</a:t>
            </a:fld>
            <a:endParaRPr lang="en-US" altLang="en-US"/>
          </a:p>
        </p:txBody>
      </p:sp>
    </p:spTree>
    <p:extLst>
      <p:ext uri="{BB962C8B-B14F-4D97-AF65-F5344CB8AC3E}">
        <p14:creationId xmlns:p14="http://schemas.microsoft.com/office/powerpoint/2010/main" val="16775435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E82DB2D-7F5E-4C8E-8AB4-C8813D8266F5}" type="slidenum">
              <a:rPr lang="en-US" altLang="en-US"/>
              <a:pPr>
                <a:defRPr/>
              </a:pPr>
              <a:t>‹#›</a:t>
            </a:fld>
            <a:endParaRPr lang="en-US" altLang="en-US"/>
          </a:p>
        </p:txBody>
      </p:sp>
    </p:spTree>
    <p:extLst>
      <p:ext uri="{BB962C8B-B14F-4D97-AF65-F5344CB8AC3E}">
        <p14:creationId xmlns:p14="http://schemas.microsoft.com/office/powerpoint/2010/main" val="22281266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32E2F8-6337-4D18-BC2A-04DAC567DE49}" type="slidenum">
              <a:rPr lang="en-US" altLang="en-US"/>
              <a:pPr>
                <a:defRPr/>
              </a:pPr>
              <a:t>‹#›</a:t>
            </a:fld>
            <a:endParaRPr lang="en-US" altLang="en-US"/>
          </a:p>
        </p:txBody>
      </p:sp>
    </p:spTree>
    <p:extLst>
      <p:ext uri="{BB962C8B-B14F-4D97-AF65-F5344CB8AC3E}">
        <p14:creationId xmlns:p14="http://schemas.microsoft.com/office/powerpoint/2010/main" val="38123380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76409E-6105-4637-ADDE-948AD94E61C0}" type="slidenum">
              <a:rPr lang="en-US" altLang="en-US"/>
              <a:pPr>
                <a:defRPr/>
              </a:pPr>
              <a:t>‹#›</a:t>
            </a:fld>
            <a:endParaRPr lang="en-US" altLang="en-US"/>
          </a:p>
        </p:txBody>
      </p:sp>
    </p:spTree>
    <p:extLst>
      <p:ext uri="{BB962C8B-B14F-4D97-AF65-F5344CB8AC3E}">
        <p14:creationId xmlns:p14="http://schemas.microsoft.com/office/powerpoint/2010/main" val="9986636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3" Type="http://schemas.openxmlformats.org/officeDocument/2006/relationships/theme" Target="../theme/theme39.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2910B05-34BF-45A9-935D-F14DEC2D39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6" r:id="rId11"/>
    <p:sldLayoutId id="2147485587"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5F2C2BC-CFDC-496E-908A-A798844256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EFCC995-1FCC-4CAD-ABDD-2535F4621F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7A104F3-A849-4476-AA52-37D102B125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E9FF0BA-E3E4-41EF-B751-8A3A3FFE13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65A6947-C8B7-4087-B045-4FF9248EC0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B87E254-9775-4FB6-88AC-5C012E80FD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26845CD-D9B0-4135-944A-2EB9CA9CB4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A6F086F-ACE1-431D-A09F-A36027B97D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5C91FC-0F45-40FC-95E0-B4C5DE1D5D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7CCCD32-ACA2-411F-ADE3-C5C362E64C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D825872-8751-4BE3-AAC1-CA03AAA1CD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88" r:id="rId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BF73E88-B230-4CB4-8595-2ED7762CFE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2C7279-CA82-405F-B9EF-AE22A2279F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E775F28-2F27-4962-8F8D-02F1D6F37A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B95FCB4-B18C-45FC-91FA-8B2AB6ABEE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9C016A1-691D-403F-B942-70B8FAD06E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A26413C-F095-4816-A276-B695091676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F9CE78B-794B-4216-92A1-939B99E20A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5115BCE-1A31-4DF1-B40B-B2A36054E3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B3CDC15-5885-4597-8506-14F2EC8031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4BAA729-29AE-4AD7-983A-DE8C045026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DE65A46-D731-4FC9-BC76-D395213106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8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F39C8BD-65AC-4EE0-95FB-17E06D1A83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5DEA199-5595-4AF3-9C30-F2E494F57B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D812864-B317-4ED0-9C21-105CD93C93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9DF0ABE-42BE-4747-99E3-CA2B20CB17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355700-9880-481C-87AF-5A4EF16CA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FC5BB7D-A2A5-444F-852E-5F8747E23C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5F0C8A8-24B4-48F5-AD58-003DF4F2C5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8E3BB91-65F5-4E04-9C27-E0E0B69A21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2BECDA4-D046-474F-90C1-AF50440779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68B6272-F487-480E-8B24-E57F454D47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25" r:id="rId1"/>
    <p:sldLayoutId id="2147485626"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1BEEFA3-6D59-41E1-8A74-ADE70BC08A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3AA2D20-2585-4DBC-B3FE-DC19D70210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989B75D-0BED-4DC7-9BEE-20F05072C4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44929CB-FB99-4C84-8CB8-1A1F08C571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BB4FF24-7A4E-4732-BDC5-DC74CA0F50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811E0BB-442F-454F-82E1-CEDA5D19FA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43.xml"/><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4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7.xml"/><Relationship Id="rId1" Type="http://schemas.openxmlformats.org/officeDocument/2006/relationships/slideLayout" Target="../slideLayouts/slideLayout47.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50.xml"/><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descr="fisheries-fish-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8"/>
            <a:ext cx="277018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4" descr="lions-males-botswana-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00563"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AutoShape 7"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00357" name="Picture 11" descr="ANd9GcQrIeYdvbjZ2yjGTsT6z3k1Y1QBSC-h4nl923MdUrzZNgshqK9R2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0"/>
            <a:ext cx="36004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3" descr="ANd9GcRZSBMTnER73FRqS0TmWLqYt1XiJPi5ZbMVErjHJMvQA7uwW1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224213"/>
            <a:ext cx="4537075"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5" descr="ANd9GcTGXLm7P3kcEPMm9ZbvgDYeoCIHMNGalFcTIGVCWrXQb2wCMo3H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0"/>
            <a:ext cx="38877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17" descr="ANd9GcQrmc98nQ6wmIbpfuKXpI64DreeLO0hvpLTtu3WkPNgl4Jf-Adt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213100"/>
            <a:ext cx="24114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6" descr="ANd9GcSRDoggNaXl6Vho8FAoM_3hqoNKPWJSTo8xTc2cZBJuf7FA3N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6363"/>
            <a:ext cx="39243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11" descr="ANd9GcQUOZfhxQh8FtXqDXRjKGFyZdlF3QxWDKG-Iln9QfSVtgRK5V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243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13" descr="ANd9GcSM_mKbvAJ1wAXHKe30AdUdAso4Ac9tl_4VZnB_QrLoC8MkHKs0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0"/>
            <a:ext cx="52197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15" descr="display_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20938"/>
            <a:ext cx="39243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17" descr="ANd9GcTL02j_NYfb170kj-0BzNfSg8fptjQ4-_hCSmZIEjup8huW9Fq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2636838"/>
            <a:ext cx="52197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7"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04451" name="Picture 13" descr="ANd9GcQ0Nhe0KqEAfPapZnz9uYTmo-DXZay92O2Y_q4Foa5m7_bNGHID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6"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06499" name="Picture 12" descr="ANd9GcStqNXGckSVy-FB4H8b_7Xe8q31ZKpVwtfPaxgzAT221_AAYJn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0"/>
            <a:ext cx="52197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14" descr="ANd9GcTK2KfrtX_r1113spQOVZ5BQQckzOToWZaEbjWym2gmr0NpPO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243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16" descr="ANd9GcRQM61t_zx5Qo9gcgVJ4FKYphttZzr2t7B3GaIuZnrpyXWYklSy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3454400"/>
            <a:ext cx="52197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18" descr="ANd9GcR4okyBtqKY3goTutRvISYyg5zF0U-sQ2lZRj6BNKRpoNA-5WG4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00438"/>
            <a:ext cx="39243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1" descr="Ground-Lease-300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2205038"/>
            <a:ext cx="380523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13" descr="ANd9GcSG3mov5cZM_XwSGaxuOTe4EyTYVhZL6F-lEjktRmlBHiBIwVKw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222500"/>
            <a:ext cx="27336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15" descr="ANd9GcSGkuKnR2a67LBRf7KF5MIMr6p-V0eIzd2PU6OGUkT2RvNXBi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5038"/>
            <a:ext cx="26670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5" descr="ANd9GcQ8xPcrCmfuz_hOkWKwQu3e252mZhe4kPWqTIEISUjHF7IXZ1zQ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6"/>
          <p:cNvSpPr txBox="1">
            <a:spLocks noChangeArrowheads="1"/>
          </p:cNvSpPr>
          <p:nvPr/>
        </p:nvSpPr>
        <p:spPr bwMode="auto">
          <a:xfrm>
            <a:off x="1116013" y="1844675"/>
            <a:ext cx="6831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000000"/>
                </a:solidFill>
                <a:latin typeface="Rockwell" pitchFamily="18" charset="0"/>
              </a:rPr>
              <a:t>Cost of Production = ZERO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2643" name="Picture 3" descr="ANd9GcSawkiIl4IcqjXWt7l3Y_iHZT8xLgqNimuUjuGbkijfgcYIQ3_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11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ANd9GcSZyN8VFRptT3ql_N69IklGv-56lnzxpsGcMvCqIcDuzcZR0KS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0"/>
            <a:ext cx="2190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AutoShape 5" descr="9k="/>
          <p:cNvSpPr>
            <a:spLocks noChangeAspect="1" noChangeArrowheads="1"/>
          </p:cNvSpPr>
          <p:nvPr/>
        </p:nvSpPr>
        <p:spPr bwMode="auto">
          <a:xfrm>
            <a:off x="3552825" y="2305050"/>
            <a:ext cx="2038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2646" name="Picture 6" descr="manufactu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338" y="0"/>
            <a:ext cx="4030662"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AutoShape 7" descr="2Q=="/>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648" name="AutoShape 8" descr="2Q=="/>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649" name="AutoShape 9" descr="9k="/>
          <p:cNvSpPr>
            <a:spLocks noChangeAspect="1" noChangeArrowheads="1"/>
          </p:cNvSpPr>
          <p:nvPr/>
        </p:nvSpPr>
        <p:spPr bwMode="auto">
          <a:xfrm>
            <a:off x="3262313" y="25527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650" name="AutoShape 10" descr="9k="/>
          <p:cNvSpPr>
            <a:spLocks noChangeAspect="1" noChangeArrowheads="1"/>
          </p:cNvSpPr>
          <p:nvPr/>
        </p:nvSpPr>
        <p:spPr bwMode="auto">
          <a:xfrm>
            <a:off x="3262313" y="25527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2651" name="Picture 11" descr="ANd9GcRJCIBqQmLm8rvyCphjbCRsOX9pTcEhLEVOkIuupz1B-wZfNgFL9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4432300"/>
            <a:ext cx="40671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descr="ANd9GcSWFi79XsjkG0UlIc1JlUH5BiGXrli9kLDNFCANe0KwKqFxEw7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24175"/>
            <a:ext cx="514826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3456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260350"/>
            <a:ext cx="8229600" cy="1143000"/>
          </a:xfrm>
        </p:spPr>
        <p:txBody>
          <a:bodyPr/>
          <a:lstStyle/>
          <a:p>
            <a:pPr eaLnBrk="1" hangingPunct="1"/>
            <a:r>
              <a:rPr lang="en-GB" altLang="en-US" sz="4000" b="1" smtClean="0">
                <a:latin typeface="Rockwell" pitchFamily="18" charset="0"/>
              </a:rPr>
              <a:t>Forms of Labor PRIMARY</a:t>
            </a:r>
            <a:br>
              <a:rPr lang="en-GB" altLang="en-US" sz="4000" b="1" smtClean="0">
                <a:latin typeface="Rockwell" pitchFamily="18" charset="0"/>
              </a:rPr>
            </a:br>
            <a:r>
              <a:rPr lang="en-GB" altLang="en-US" sz="4000" b="1" smtClean="0">
                <a:latin typeface="Rockwell" pitchFamily="18" charset="0"/>
              </a:rPr>
              <a:t>to Production</a:t>
            </a:r>
            <a:endParaRPr lang="en-US" altLang="en-US" sz="4000" b="1" smtClean="0">
              <a:latin typeface="Rockwell" pitchFamily="18" charset="0"/>
            </a:endParaRPr>
          </a:p>
        </p:txBody>
      </p:sp>
      <p:sp>
        <p:nvSpPr>
          <p:cNvPr id="116739" name="Rectangle 3"/>
          <p:cNvSpPr>
            <a:spLocks noGrp="1" noChangeArrowheads="1"/>
          </p:cNvSpPr>
          <p:nvPr>
            <p:ph type="body" idx="1"/>
          </p:nvPr>
        </p:nvSpPr>
        <p:spPr>
          <a:xfrm>
            <a:off x="539750" y="2205038"/>
            <a:ext cx="3024188" cy="2808287"/>
          </a:xfrm>
        </p:spPr>
        <p:txBody>
          <a:bodyPr/>
          <a:lstStyle/>
          <a:p>
            <a:pPr eaLnBrk="1" hangingPunct="1">
              <a:lnSpc>
                <a:spcPct val="90000"/>
              </a:lnSpc>
            </a:pPr>
            <a:r>
              <a:rPr lang="en-US" altLang="en-US" sz="2400" b="1" smtClean="0">
                <a:latin typeface="Rockwell" pitchFamily="18" charset="0"/>
              </a:rPr>
              <a:t>Resource extraction</a:t>
            </a:r>
          </a:p>
          <a:p>
            <a:pPr eaLnBrk="1" hangingPunct="1">
              <a:lnSpc>
                <a:spcPct val="90000"/>
              </a:lnSpc>
            </a:pPr>
            <a:r>
              <a:rPr lang="en-US" altLang="en-US" sz="2400" b="1" smtClean="0">
                <a:latin typeface="Rockwell" pitchFamily="18" charset="0"/>
              </a:rPr>
              <a:t>Agriculture</a:t>
            </a:r>
          </a:p>
          <a:p>
            <a:pPr eaLnBrk="1" hangingPunct="1">
              <a:lnSpc>
                <a:spcPct val="90000"/>
              </a:lnSpc>
            </a:pPr>
            <a:r>
              <a:rPr lang="en-US" altLang="en-US" sz="2400" b="1" smtClean="0">
                <a:latin typeface="Rockwell" pitchFamily="18" charset="0"/>
              </a:rPr>
              <a:t>Timber harvesting</a:t>
            </a:r>
          </a:p>
          <a:p>
            <a:pPr eaLnBrk="1" hangingPunct="1">
              <a:lnSpc>
                <a:spcPct val="90000"/>
              </a:lnSpc>
            </a:pPr>
            <a:r>
              <a:rPr lang="en-US" altLang="en-US" sz="2400" b="1" smtClean="0">
                <a:latin typeface="Rockwell" pitchFamily="18" charset="0"/>
              </a:rPr>
              <a:t>Fishing</a:t>
            </a:r>
          </a:p>
          <a:p>
            <a:pPr eaLnBrk="1" hangingPunct="1">
              <a:lnSpc>
                <a:spcPct val="90000"/>
              </a:lnSpc>
            </a:pPr>
            <a:r>
              <a:rPr lang="en-US" altLang="en-US" sz="2400" b="1" smtClean="0">
                <a:latin typeface="Rockwell" pitchFamily="18" charset="0"/>
              </a:rPr>
              <a:t>Hunting</a:t>
            </a:r>
          </a:p>
          <a:p>
            <a:pPr eaLnBrk="1" hangingPunct="1">
              <a:lnSpc>
                <a:spcPct val="90000"/>
              </a:lnSpc>
            </a:pPr>
            <a:endParaRPr lang="en-US" altLang="en-US" sz="2400" b="1" smtClean="0">
              <a:latin typeface="Rockwell" pitchFamily="18" charset="0"/>
            </a:endParaRPr>
          </a:p>
        </p:txBody>
      </p:sp>
      <p:pic>
        <p:nvPicPr>
          <p:cNvPr id="116740" name="Picture 5" descr="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89363"/>
            <a:ext cx="3671888"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7" descr="news-graphics-2007-_65202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916113"/>
            <a:ext cx="31623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9" descr="Silas-Siakor-and-team-of-t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086100"/>
            <a:ext cx="26701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27088" y="260350"/>
            <a:ext cx="7562850" cy="1728788"/>
          </a:xfrm>
        </p:spPr>
        <p:txBody>
          <a:bodyPr/>
          <a:lstStyle/>
          <a:p>
            <a:pPr eaLnBrk="1" hangingPunct="1"/>
            <a:r>
              <a:rPr lang="en-GB" altLang="en-US" sz="4000" b="1" smtClean="0">
                <a:latin typeface="Rockwell" pitchFamily="18" charset="0"/>
              </a:rPr>
              <a:t>Forms of Labor SECONDARY</a:t>
            </a:r>
            <a:br>
              <a:rPr lang="en-GB" altLang="en-US" sz="4000" b="1" smtClean="0">
                <a:latin typeface="Rockwell" pitchFamily="18" charset="0"/>
              </a:rPr>
            </a:br>
            <a:r>
              <a:rPr lang="en-GB" altLang="en-US" sz="4000" b="1" smtClean="0">
                <a:latin typeface="Rockwell" pitchFamily="18" charset="0"/>
              </a:rPr>
              <a:t>to Production</a:t>
            </a:r>
            <a:endParaRPr lang="en-US" altLang="en-US" sz="4000" b="1" smtClean="0">
              <a:latin typeface="Rockwell" pitchFamily="18" charset="0"/>
            </a:endParaRPr>
          </a:p>
        </p:txBody>
      </p:sp>
      <p:sp>
        <p:nvSpPr>
          <p:cNvPr id="118787" name="Rectangle 3"/>
          <p:cNvSpPr>
            <a:spLocks noGrp="1" noChangeArrowheads="1"/>
          </p:cNvSpPr>
          <p:nvPr>
            <p:ph type="body" idx="1"/>
          </p:nvPr>
        </p:nvSpPr>
        <p:spPr>
          <a:xfrm>
            <a:off x="827088" y="2708275"/>
            <a:ext cx="2519362" cy="2447925"/>
          </a:xfrm>
        </p:spPr>
        <p:txBody>
          <a:bodyPr/>
          <a:lstStyle/>
          <a:p>
            <a:pPr eaLnBrk="1" hangingPunct="1"/>
            <a:r>
              <a:rPr lang="en-US" altLang="en-US" sz="2400" b="1" smtClean="0">
                <a:latin typeface="Rockwell" pitchFamily="18" charset="0"/>
              </a:rPr>
              <a:t>Milling</a:t>
            </a:r>
          </a:p>
          <a:p>
            <a:pPr eaLnBrk="1" hangingPunct="1"/>
            <a:r>
              <a:rPr lang="en-US" altLang="en-US" sz="2400" b="1" smtClean="0">
                <a:latin typeface="Rockwell" pitchFamily="18" charset="0"/>
              </a:rPr>
              <a:t>Refining</a:t>
            </a:r>
          </a:p>
          <a:p>
            <a:pPr eaLnBrk="1" hangingPunct="1"/>
            <a:r>
              <a:rPr lang="en-US" altLang="en-US" sz="2400" b="1" smtClean="0">
                <a:latin typeface="Rockwell" pitchFamily="18" charset="0"/>
              </a:rPr>
              <a:t>Combining</a:t>
            </a:r>
          </a:p>
          <a:p>
            <a:pPr eaLnBrk="1" hangingPunct="1"/>
            <a:r>
              <a:rPr lang="en-US" altLang="en-US" sz="2400" b="1" smtClean="0">
                <a:latin typeface="Rockwell" pitchFamily="18" charset="0"/>
              </a:rPr>
              <a:t>Processing</a:t>
            </a:r>
          </a:p>
          <a:p>
            <a:pPr eaLnBrk="1" hangingPunct="1"/>
            <a:endParaRPr lang="en-US" altLang="en-US" smtClean="0"/>
          </a:p>
          <a:p>
            <a:pPr eaLnBrk="1" hangingPunct="1">
              <a:buFontTx/>
              <a:buNone/>
            </a:pPr>
            <a:endParaRPr lang="en-US" altLang="en-US" smtClean="0"/>
          </a:p>
        </p:txBody>
      </p:sp>
      <p:pic>
        <p:nvPicPr>
          <p:cNvPr id="118788" name="Picture 7" descr="Blamphayne-sawmill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437063"/>
            <a:ext cx="33845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9" descr="steel_m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276475"/>
            <a:ext cx="23050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10" descr="Petroluem%20Refi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638" y="2852738"/>
            <a:ext cx="25209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GB" altLang="en-US" sz="4000" b="1" smtClean="0">
                <a:latin typeface="Rockwell" pitchFamily="18" charset="0"/>
              </a:rPr>
              <a:t>Forms of Labor TERTIARY</a:t>
            </a:r>
            <a:br>
              <a:rPr lang="en-GB" altLang="en-US" sz="4000" b="1" smtClean="0">
                <a:latin typeface="Rockwell" pitchFamily="18" charset="0"/>
              </a:rPr>
            </a:br>
            <a:r>
              <a:rPr lang="en-GB" altLang="en-US" sz="4000" b="1" smtClean="0">
                <a:latin typeface="Rockwell" pitchFamily="18" charset="0"/>
              </a:rPr>
              <a:t>to Production</a:t>
            </a:r>
            <a:endParaRPr lang="en-US" altLang="en-US" sz="4000" b="1" smtClean="0">
              <a:latin typeface="Rockwell" pitchFamily="18" charset="0"/>
            </a:endParaRPr>
          </a:p>
        </p:txBody>
      </p:sp>
      <p:sp>
        <p:nvSpPr>
          <p:cNvPr id="120835" name="Rectangle 3"/>
          <p:cNvSpPr>
            <a:spLocks noGrp="1" noChangeArrowheads="1"/>
          </p:cNvSpPr>
          <p:nvPr>
            <p:ph type="body" idx="1"/>
          </p:nvPr>
        </p:nvSpPr>
        <p:spPr>
          <a:xfrm>
            <a:off x="539750" y="2708275"/>
            <a:ext cx="3024188" cy="1944688"/>
          </a:xfrm>
        </p:spPr>
        <p:txBody>
          <a:bodyPr/>
          <a:lstStyle/>
          <a:p>
            <a:pPr eaLnBrk="1" hangingPunct="1"/>
            <a:r>
              <a:rPr lang="en-US" altLang="en-US" sz="2400" b="1" smtClean="0">
                <a:latin typeface="Rockwell" pitchFamily="18" charset="0"/>
              </a:rPr>
              <a:t>Manufacturing</a:t>
            </a:r>
          </a:p>
          <a:p>
            <a:pPr eaLnBrk="1" hangingPunct="1"/>
            <a:r>
              <a:rPr lang="en-US" altLang="en-US" sz="2400" b="1" smtClean="0">
                <a:latin typeface="Rockwell" pitchFamily="18" charset="0"/>
              </a:rPr>
              <a:t>Assembly</a:t>
            </a:r>
          </a:p>
          <a:p>
            <a:pPr eaLnBrk="1" hangingPunct="1"/>
            <a:r>
              <a:rPr lang="en-US" altLang="en-US" sz="2400" b="1" smtClean="0">
                <a:latin typeface="Rockwell" pitchFamily="18" charset="0"/>
              </a:rPr>
              <a:t>Transportation</a:t>
            </a:r>
          </a:p>
          <a:p>
            <a:pPr eaLnBrk="1" hangingPunct="1">
              <a:buFontTx/>
              <a:buNone/>
            </a:pPr>
            <a:endParaRPr lang="en-US" altLang="en-US" smtClean="0"/>
          </a:p>
        </p:txBody>
      </p:sp>
      <p:pic>
        <p:nvPicPr>
          <p:cNvPr id="120836" name="Picture 5" descr="manufact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628775"/>
            <a:ext cx="26352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7" descr="11-FO-Manufacturing-Engineering_l2_w728_h3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221163"/>
            <a:ext cx="40322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9" descr="southern pacific railr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492375"/>
            <a:ext cx="28479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750888"/>
            <a:ext cx="7200900"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3" name="Text Box 9"/>
          <p:cNvSpPr txBox="1">
            <a:spLocks noChangeArrowheads="1"/>
          </p:cNvSpPr>
          <p:nvPr/>
        </p:nvSpPr>
        <p:spPr bwMode="auto">
          <a:xfrm>
            <a:off x="1311275" y="1431925"/>
            <a:ext cx="729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sp>
        <p:nvSpPr>
          <p:cNvPr id="122884" name="Text Box 12"/>
          <p:cNvSpPr txBox="1">
            <a:spLocks noChangeArrowheads="1"/>
          </p:cNvSpPr>
          <p:nvPr/>
        </p:nvSpPr>
        <p:spPr bwMode="auto">
          <a:xfrm>
            <a:off x="4767263" y="2778125"/>
            <a:ext cx="1235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Services</a:t>
            </a:r>
          </a:p>
        </p:txBody>
      </p:sp>
      <p:sp>
        <p:nvSpPr>
          <p:cNvPr id="122885" name="Text Box 13"/>
          <p:cNvSpPr txBox="1">
            <a:spLocks noChangeArrowheads="1"/>
          </p:cNvSpPr>
          <p:nvPr/>
        </p:nvSpPr>
        <p:spPr bwMode="auto">
          <a:xfrm>
            <a:off x="4787900" y="4292600"/>
            <a:ext cx="1235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Services</a:t>
            </a:r>
          </a:p>
        </p:txBody>
      </p:sp>
      <p:sp>
        <p:nvSpPr>
          <p:cNvPr id="122886" name="Text Box 14"/>
          <p:cNvSpPr txBox="1">
            <a:spLocks noChangeArrowheads="1"/>
          </p:cNvSpPr>
          <p:nvPr/>
        </p:nvSpPr>
        <p:spPr bwMode="auto">
          <a:xfrm>
            <a:off x="1908175" y="3500438"/>
            <a:ext cx="1235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Services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5"/>
          <p:cNvSpPr txBox="1">
            <a:spLocks noChangeArrowheads="1"/>
          </p:cNvSpPr>
          <p:nvPr/>
        </p:nvSpPr>
        <p:spPr bwMode="auto">
          <a:xfrm>
            <a:off x="1295400" y="3581400"/>
            <a:ext cx="729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pic>
        <p:nvPicPr>
          <p:cNvPr id="124931" name="Picture 7" descr="Professional Services | G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0"/>
            <a:ext cx="556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5"/>
          <p:cNvSpPr txBox="1">
            <a:spLocks noChangeArrowheads="1"/>
          </p:cNvSpPr>
          <p:nvPr/>
        </p:nvSpPr>
        <p:spPr bwMode="auto">
          <a:xfrm>
            <a:off x="1311275" y="1431925"/>
            <a:ext cx="729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sp>
        <p:nvSpPr>
          <p:cNvPr id="129027" name="Text Box 7"/>
          <p:cNvSpPr txBox="1">
            <a:spLocks noChangeArrowheads="1"/>
          </p:cNvSpPr>
          <p:nvPr/>
        </p:nvSpPr>
        <p:spPr bwMode="auto">
          <a:xfrm>
            <a:off x="1042988" y="1916113"/>
            <a:ext cx="42481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“Labor always produces either wealth (which may or may not be capital) or services. Only in an exceptional case of misadventure is nothing produced.”</a:t>
            </a:r>
          </a:p>
        </p:txBody>
      </p:sp>
      <p:pic>
        <p:nvPicPr>
          <p:cNvPr id="129028" name="Picture 10"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349500"/>
            <a:ext cx="19288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Text Box 11"/>
          <p:cNvSpPr txBox="1">
            <a:spLocks noChangeArrowheads="1"/>
          </p:cNvSpPr>
          <p:nvPr/>
        </p:nvSpPr>
        <p:spPr bwMode="auto">
          <a:xfrm>
            <a:off x="2051050" y="5999163"/>
            <a:ext cx="351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p.33.</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311275" y="1431925"/>
            <a:ext cx="729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pic>
        <p:nvPicPr>
          <p:cNvPr id="131075" name="Picture 7" descr="4410033625_911bdac7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57338"/>
            <a:ext cx="49688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9" descr="ANd9GcTMlnmaQ7xK57lRQjzs4vrQgamcJ5ZBLshba-ZyyzdJqyCZ4IGC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557338"/>
            <a:ext cx="2006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6" descr="entrepreneu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0"/>
            <a:ext cx="4892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9" descr="t-entrepreneu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125538"/>
            <a:ext cx="62642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170" name="Picture 14" descr="inven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7"/>
          <p:cNvSpPr txBox="1">
            <a:spLocks noChangeArrowheads="1"/>
          </p:cNvSpPr>
          <p:nvPr/>
        </p:nvSpPr>
        <p:spPr bwMode="auto">
          <a:xfrm>
            <a:off x="1447800" y="1066800"/>
            <a:ext cx="61722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a:solidFill>
                  <a:srgbClr val="000000"/>
                </a:solidFill>
              </a:rPr>
              <a:t>  </a:t>
            </a:r>
            <a:r>
              <a:rPr lang="en-US" altLang="en-US" sz="3600" b="1">
                <a:solidFill>
                  <a:srgbClr val="000000"/>
                </a:solidFill>
                <a:latin typeface="Rockwell" pitchFamily="18" charset="0"/>
              </a:rPr>
              <a:t>Be the product of labor with or without the assistance of other (capital) goods</a:t>
            </a:r>
          </a:p>
          <a:p>
            <a:pPr eaLnBrk="1" hangingPunct="1">
              <a:spcBef>
                <a:spcPct val="0"/>
              </a:spcBef>
            </a:pPr>
            <a:endParaRPr lang="en-US" altLang="en-US" sz="3600" b="1">
              <a:solidFill>
                <a:srgbClr val="000000"/>
              </a:solidFill>
              <a:latin typeface="Rockwell" pitchFamily="18" charset="0"/>
            </a:endParaRPr>
          </a:p>
          <a:p>
            <a:pPr eaLnBrk="1" hangingPunct="1">
              <a:spcBef>
                <a:spcPct val="0"/>
              </a:spcBef>
              <a:buFont typeface="Wingdings" panose="05000000000000000000" pitchFamily="2" charset="2"/>
              <a:buChar char="q"/>
            </a:pPr>
            <a:r>
              <a:rPr lang="en-US" altLang="en-US" sz="3600" b="1">
                <a:solidFill>
                  <a:srgbClr val="000000"/>
                </a:solidFill>
                <a:latin typeface="Rockwell" pitchFamily="18" charset="0"/>
              </a:rPr>
              <a:t>  Have exchange value in the marketplace; and</a:t>
            </a:r>
          </a:p>
          <a:p>
            <a:pPr eaLnBrk="1" hangingPunct="1">
              <a:spcBef>
                <a:spcPct val="0"/>
              </a:spcBef>
            </a:pPr>
            <a:endParaRPr lang="en-US" altLang="en-US" sz="3600" b="1">
              <a:solidFill>
                <a:srgbClr val="000000"/>
              </a:solidFill>
              <a:latin typeface="Rockwell" pitchFamily="18" charset="0"/>
            </a:endParaRPr>
          </a:p>
          <a:p>
            <a:pPr eaLnBrk="1" hangingPunct="1">
              <a:spcBef>
                <a:spcPct val="0"/>
              </a:spcBef>
              <a:buFont typeface="Wingdings" panose="05000000000000000000" pitchFamily="2" charset="2"/>
              <a:buChar char="q"/>
            </a:pPr>
            <a:r>
              <a:rPr lang="en-US" altLang="en-US" sz="3600" b="1">
                <a:solidFill>
                  <a:srgbClr val="000000"/>
                </a:solidFill>
                <a:latin typeface="Rockwell" pitchFamily="18" charset="0"/>
              </a:rPr>
              <a:t>  Satisfy some human desire</a:t>
            </a:r>
          </a:p>
          <a:p>
            <a:pPr eaLnBrk="1" hangingPunct="1">
              <a:spcBef>
                <a:spcPct val="0"/>
              </a:spcBef>
            </a:pPr>
            <a:endParaRPr lang="en-US" altLang="en-US" sz="2400" b="1">
              <a:solidFill>
                <a:srgbClr val="000000"/>
              </a:solidFill>
              <a:latin typeface="Rockwell"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Text Box 5"/>
          <p:cNvSpPr txBox="1">
            <a:spLocks noChangeArrowheads="1"/>
          </p:cNvSpPr>
          <p:nvPr/>
        </p:nvSpPr>
        <p:spPr bwMode="auto">
          <a:xfrm>
            <a:off x="2627313" y="1412875"/>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i="1">
              <a:solidFill>
                <a:srgbClr val="CCFF33"/>
              </a:solidFill>
            </a:endParaRPr>
          </a:p>
        </p:txBody>
      </p:sp>
      <p:pic>
        <p:nvPicPr>
          <p:cNvPr id="139267" name="Picture 21" descr="ANd9GcQqFCISf9WqB525rKmydg-GG7ujtlp9rV73JoZRkQvB1BXJfB8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2971800" y="533400"/>
            <a:ext cx="2762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LECTURE 3</a:t>
            </a:r>
          </a:p>
        </p:txBody>
      </p:sp>
      <p:sp>
        <p:nvSpPr>
          <p:cNvPr id="86020" name="Text Box 3"/>
          <p:cNvSpPr txBox="1">
            <a:spLocks noChangeArrowheads="1"/>
          </p:cNvSpPr>
          <p:nvPr/>
        </p:nvSpPr>
        <p:spPr bwMode="auto">
          <a:xfrm>
            <a:off x="381000" y="1389063"/>
            <a:ext cx="815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Essential Elements of Political Economy</a:t>
            </a:r>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4" descr="ANd9GcR0HsGNkZ6rNr1EpR1NY3Gj_K6gDs5f6tzAf31RYAAp_a4Va8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621088"/>
            <a:ext cx="5053012"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16" descr="ANd9GcS5JqTQF6ABbnooCDLUoH_uM00w7Gpy4xzM3QQkjfL9_vez_HU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0"/>
            <a:ext cx="50403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ANd9GcS4gktUaz91kWrGTKhwceoRbPsOfkj8PLh_SHbrWQjEnFvfUCyn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descr="MMTC-Gold-Trading-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908050"/>
            <a:ext cx="34226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3"/>
          <p:cNvSpPr txBox="1">
            <a:spLocks noChangeArrowheads="1"/>
          </p:cNvSpPr>
          <p:nvPr/>
        </p:nvSpPr>
        <p:spPr bwMode="auto">
          <a:xfrm>
            <a:off x="2627313" y="1412875"/>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i="1">
              <a:solidFill>
                <a:srgbClr val="CCFF33"/>
              </a:solidFill>
            </a:endParaRPr>
          </a:p>
        </p:txBody>
      </p:sp>
      <p:pic>
        <p:nvPicPr>
          <p:cNvPr id="145411" name="Picture 9" descr="CorporateBond-main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02013"/>
            <a:ext cx="532923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15" descr="ANd9GcQXjXVBKiWcLyjoGxpQzaO1h5qnc-pL5Msg5hlFJLJL0BBGvty3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0"/>
            <a:ext cx="5183187"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E4649"/>
        </a:solidFill>
        <a:effectLst/>
      </p:bgPr>
    </p:bg>
    <p:spTree>
      <p:nvGrpSpPr>
        <p:cNvPr id="1" name=""/>
        <p:cNvGrpSpPr/>
        <p:nvPr/>
      </p:nvGrpSpPr>
      <p:grpSpPr>
        <a:xfrm>
          <a:off x="0" y="0"/>
          <a:ext cx="0" cy="0"/>
          <a:chOff x="0" y="0"/>
          <a:chExt cx="0" cy="0"/>
        </a:xfrm>
      </p:grpSpPr>
      <p:sp>
        <p:nvSpPr>
          <p:cNvPr id="147458" name="Text Box 3"/>
          <p:cNvSpPr txBox="1">
            <a:spLocks noChangeArrowheads="1"/>
          </p:cNvSpPr>
          <p:nvPr/>
        </p:nvSpPr>
        <p:spPr bwMode="auto">
          <a:xfrm>
            <a:off x="2627313" y="1412875"/>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i="1">
              <a:solidFill>
                <a:srgbClr val="CCFF33"/>
              </a:solidFill>
            </a:endParaRPr>
          </a:p>
        </p:txBody>
      </p:sp>
      <p:pic>
        <p:nvPicPr>
          <p:cNvPr id="147459" name="Picture 17" descr="ANd9GcQaCc7Tf3ZBn0bhgzGIt2CHN1WWbj2aadynn6w75e8kZ2lfSdG2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0"/>
            <a:ext cx="36195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19" descr="2179395163_01d139d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636838"/>
            <a:ext cx="360045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21" descr="ANd9GcQgxcLA24vkv9zs9Yc7d5yIh6gv1KdEXcsQzJ5mTSpODscVAV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4652963"/>
            <a:ext cx="36004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6" name="Picture 5" descr="leseyz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1554" name="Picture 8" descr="steel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323691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5" name="Picture 11" descr="Engine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177925"/>
            <a:ext cx="59404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6" descr="ANd9GcROQTyHW4qoRdksFPH6ZgObypwYDmUeGriR-0u8zSZ9G5QK7e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8" descr="ANd9GcS-o6Hj7Wd1plCKAUDUW_B9E9bIf63P3yCgUL7zjfTx4Q6BL3zh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0"/>
            <a:ext cx="39243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10" descr="ANd9GcSFNyYkzwF-biYFcwtMHePGYw4uynqJrlXJjAc3tbldcKmX4QI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943225"/>
            <a:ext cx="39243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12" descr="ANd9GcR9hn5-tjTs-3xDCvzk3jUB-t2izEKQgzy2tU-8Sk1fHVGP1U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5643563"/>
            <a:ext cx="39243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12" descr="ANd9GcSzuY3ZqmtN-VyCJNW7aw8PIA0GpSvV9h2wCkdt4wNN8lw5MK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0"/>
            <a:ext cx="682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14" descr="ANd9GcQ4Rjo_qoUOkvlQwCztQeUzbs1L82Y-f3jZKs333rZtxo5mqFOz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1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5" descr="ANd9GcR0tgdThOz-0uWGfIyOKF33i5JC6OvLmq-kInurZzq5Pamvos4o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6"/>
          <p:cNvSpPr txBox="1">
            <a:spLocks noChangeArrowheads="1"/>
          </p:cNvSpPr>
          <p:nvPr/>
        </p:nvSpPr>
        <p:spPr bwMode="auto">
          <a:xfrm>
            <a:off x="2743200" y="2590800"/>
            <a:ext cx="424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Our Shared Commons?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Text Box 8"/>
          <p:cNvSpPr txBox="1">
            <a:spLocks noChangeArrowheads="1"/>
          </p:cNvSpPr>
          <p:nvPr/>
        </p:nvSpPr>
        <p:spPr bwMode="auto">
          <a:xfrm>
            <a:off x="1403350" y="1484313"/>
            <a:ext cx="727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sp>
        <p:nvSpPr>
          <p:cNvPr id="159747" name="AutoShape 13" descr="Z"/>
          <p:cNvSpPr>
            <a:spLocks noChangeAspect="1" noChangeArrowheads="1"/>
          </p:cNvSpPr>
          <p:nvPr/>
        </p:nvSpPr>
        <p:spPr bwMode="auto">
          <a:xfrm>
            <a:off x="3657600" y="2514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59748" name="Picture 15" descr="366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836613"/>
            <a:ext cx="4968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 Box 16"/>
          <p:cNvSpPr txBox="1">
            <a:spLocks noChangeArrowheads="1"/>
          </p:cNvSpPr>
          <p:nvPr/>
        </p:nvSpPr>
        <p:spPr bwMode="auto">
          <a:xfrm>
            <a:off x="5416550" y="1125538"/>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(Supply of land)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0" descr="Factors Of Production - Intelligent Econom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0"/>
            <a:ext cx="9059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5" descr="Top-10-signs-of-gambling-addic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8" descr="ANd9GcRmRuhy9xTcs0iNzR43ji2TobtFt5F_5iMNlgbaVex1oHmu65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8741">
            <a:off x="1763713" y="1052513"/>
            <a:ext cx="55372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 Box 9"/>
          <p:cNvSpPr txBox="1">
            <a:spLocks noChangeArrowheads="1"/>
          </p:cNvSpPr>
          <p:nvPr/>
        </p:nvSpPr>
        <p:spPr bwMode="auto">
          <a:xfrm rot="-380042">
            <a:off x="2195513" y="1700213"/>
            <a:ext cx="4511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00"/>
                </a:solidFill>
                <a:latin typeface="Rockwell" pitchFamily="18" charset="0"/>
              </a:rPr>
              <a:t>LAND SPECULATORS</a:t>
            </a:r>
          </a:p>
          <a:p>
            <a:pPr algn="ctr" eaLnBrk="1" hangingPunct="1">
              <a:spcBef>
                <a:spcPct val="0"/>
              </a:spcBef>
              <a:buFontTx/>
              <a:buNone/>
            </a:pPr>
            <a:r>
              <a:rPr lang="en-US" altLang="en-US" b="1">
                <a:solidFill>
                  <a:srgbClr val="000000"/>
                </a:solidFill>
                <a:latin typeface="Rockwell" pitchFamily="18" charset="0"/>
              </a:rPr>
              <a:t>WANTED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 Box 4"/>
          <p:cNvSpPr txBox="1">
            <a:spLocks noChangeArrowheads="1"/>
          </p:cNvSpPr>
          <p:nvPr/>
        </p:nvSpPr>
        <p:spPr bwMode="auto">
          <a:xfrm>
            <a:off x="2597150" y="914400"/>
            <a:ext cx="4103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Rockwell" pitchFamily="18" charset="0"/>
              </a:rPr>
              <a:t>END OF LECTURE 3</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63713" y="1557338"/>
            <a:ext cx="676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0115" name="Picture 6" descr="ANd9GcSdIpk4rLsnmf4SSN19iwtqXzO526qqF8-q2_ZjVX3gtMWz9Dpo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7"/>
          <p:cNvSpPr txBox="1">
            <a:spLocks noChangeArrowheads="1"/>
          </p:cNvSpPr>
          <p:nvPr/>
        </p:nvSpPr>
        <p:spPr bwMode="auto">
          <a:xfrm>
            <a:off x="1187450" y="6092825"/>
            <a:ext cx="1228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LAND</a:t>
            </a:r>
          </a:p>
        </p:txBody>
      </p:sp>
      <p:sp>
        <p:nvSpPr>
          <p:cNvPr id="90117" name="Text Box 8"/>
          <p:cNvSpPr txBox="1">
            <a:spLocks noChangeArrowheads="1"/>
          </p:cNvSpPr>
          <p:nvPr/>
        </p:nvSpPr>
        <p:spPr bwMode="auto">
          <a:xfrm>
            <a:off x="3995738" y="4891088"/>
            <a:ext cx="3287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CAPITAL GOODS</a:t>
            </a:r>
          </a:p>
        </p:txBody>
      </p:sp>
      <p:pic>
        <p:nvPicPr>
          <p:cNvPr id="90118" name="Picture 10" descr="ANd9GcSoWR0eB_rKNnUgVWYks6uzo4VJsVyW8-JgLqlzkYlG5prSQ_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341438"/>
            <a:ext cx="20193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 Box 11"/>
          <p:cNvSpPr txBox="1">
            <a:spLocks noChangeArrowheads="1"/>
          </p:cNvSpPr>
          <p:nvPr/>
        </p:nvSpPr>
        <p:spPr bwMode="auto">
          <a:xfrm>
            <a:off x="4356100" y="3162300"/>
            <a:ext cx="1471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LABOR</a:t>
            </a:r>
          </a:p>
        </p:txBody>
      </p:sp>
      <p:sp>
        <p:nvSpPr>
          <p:cNvPr id="90120" name="Text Box 13"/>
          <p:cNvSpPr txBox="1">
            <a:spLocks noChangeArrowheads="1"/>
          </p:cNvSpPr>
          <p:nvPr/>
        </p:nvSpPr>
        <p:spPr bwMode="auto">
          <a:xfrm>
            <a:off x="468313" y="836613"/>
            <a:ext cx="122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FFFF"/>
                </a:solidFill>
                <a:latin typeface="Rockwell" pitchFamily="18" charset="0"/>
              </a:rPr>
              <a:t>LAND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AutoShape 24"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2163" name="Picture 28" descr="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threatened_oregon_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4813"/>
            <a:ext cx="60912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AutoShape 8"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7"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6259" name="Picture 11" descr="Longwall_M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7"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8307" name="Picture 11" descr="ANd9GcRybQd40cOZFN_SP0zTEAZ40USL96mL9u50j8BHDhet9UOvf9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370263"/>
            <a:ext cx="54356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3" descr="ANd9GcT_BXMyJja91S3ZsNgMasIu9r7AYBPXDlRPN6Vp7EE_J4Dj6CPJ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5" descr="ANd9GcTt8C27g3VlvmoFe_ZhQGZbI85D83_xo8chlgzjwKp01kG_FoY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7" descr="ANd9GcQC0_rtmWHgeLr9pTZlpeLqLbx5MNid194fG3vNEp8O9mLteh8Y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3779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7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1868</Words>
  <Application>Microsoft Office PowerPoint</Application>
  <PresentationFormat>On-screen Show (4:3)</PresentationFormat>
  <Paragraphs>129</Paragraphs>
  <Slides>41</Slides>
  <Notes>41</Notes>
  <HiddenSlides>0</HiddenSlides>
  <MMClips>0</MMClips>
  <ScaleCrop>false</ScaleCrop>
  <HeadingPairs>
    <vt:vector size="6" baseType="variant">
      <vt:variant>
        <vt:lpstr>Fonts Used</vt:lpstr>
      </vt:variant>
      <vt:variant>
        <vt:i4>3</vt:i4>
      </vt:variant>
      <vt:variant>
        <vt:lpstr>Theme</vt:lpstr>
      </vt:variant>
      <vt:variant>
        <vt:i4>39</vt:i4>
      </vt:variant>
      <vt:variant>
        <vt:lpstr>Slide Titles</vt:lpstr>
      </vt:variant>
      <vt:variant>
        <vt:i4>41</vt:i4>
      </vt:variant>
    </vt:vector>
  </HeadingPairs>
  <TitlesOfParts>
    <vt:vector size="83" baseType="lpstr">
      <vt:lpstr>Arial</vt:lpstr>
      <vt:lpstr>Rockwell</vt:lpstr>
      <vt:lpstr>Wingdings</vt:lpstr>
      <vt:lpstr>Default Design</vt:lpstr>
      <vt:lpstr>39_Default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54_Default Design</vt:lpstr>
      <vt:lpstr>55_Default Design</vt:lpstr>
      <vt:lpstr>56_Default Design</vt:lpstr>
      <vt:lpstr>57_Default Design</vt:lpstr>
      <vt:lpstr>58_Default Design</vt:lpstr>
      <vt:lpstr>59_Default Design</vt:lpstr>
      <vt:lpstr>60_Default Design</vt:lpstr>
      <vt:lpstr>61_Default Design</vt:lpstr>
      <vt:lpstr>62_Default Design</vt:lpstr>
      <vt:lpstr>63_Default Design</vt:lpstr>
      <vt:lpstr>64_Default Design</vt:lpstr>
      <vt:lpstr>65_Default Design</vt:lpstr>
      <vt:lpstr>66_Default Design</vt:lpstr>
      <vt:lpstr>67_Default Design</vt:lpstr>
      <vt:lpstr>68_Default Design</vt:lpstr>
      <vt:lpstr>69_Default Design</vt:lpstr>
      <vt:lpstr>70_Default Design</vt:lpstr>
      <vt:lpstr>71_Default Design</vt:lpstr>
      <vt:lpstr>72_Default Design</vt:lpstr>
      <vt:lpstr>73_Default Design</vt:lpstr>
      <vt:lpstr>75_Default Design</vt:lpstr>
      <vt:lpstr>76_Default Design</vt:lpstr>
      <vt:lpstr>79_Default Design</vt:lpstr>
      <vt:lpstr>85_Default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Forms of Labor PRIMARY to Production</vt:lpstr>
      <vt:lpstr>Forms of Labor SECONDARY to Production</vt:lpstr>
      <vt:lpstr>Forms of Labor TERTIARY to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104</cp:revision>
  <dcterms:created xsi:type="dcterms:W3CDTF">2010-08-28T01:18:10Z</dcterms:created>
  <dcterms:modified xsi:type="dcterms:W3CDTF">2023-06-02T17:20:28Z</dcterms:modified>
</cp:coreProperties>
</file>