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657" r:id="rId2"/>
    <p:sldId id="658" r:id="rId3"/>
    <p:sldId id="696" r:id="rId4"/>
    <p:sldId id="697" r:id="rId5"/>
    <p:sldId id="651" r:id="rId6"/>
    <p:sldId id="652" r:id="rId7"/>
    <p:sldId id="653" r:id="rId8"/>
    <p:sldId id="678" r:id="rId9"/>
    <p:sldId id="688" r:id="rId10"/>
    <p:sldId id="698" r:id="rId11"/>
    <p:sldId id="668" r:id="rId12"/>
    <p:sldId id="669" r:id="rId13"/>
    <p:sldId id="670" r:id="rId14"/>
    <p:sldId id="690" r:id="rId15"/>
    <p:sldId id="691" r:id="rId16"/>
    <p:sldId id="685" r:id="rId17"/>
    <p:sldId id="680" r:id="rId18"/>
    <p:sldId id="699" r:id="rId19"/>
    <p:sldId id="700" r:id="rId20"/>
    <p:sldId id="693" r:id="rId21"/>
    <p:sldId id="702" r:id="rId22"/>
    <p:sldId id="701" r:id="rId23"/>
    <p:sldId id="692" r:id="rId24"/>
    <p:sldId id="682" r:id="rId25"/>
    <p:sldId id="703" r:id="rId26"/>
    <p:sldId id="683" r:id="rId27"/>
    <p:sldId id="689" r:id="rId28"/>
    <p:sldId id="659"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0" autoAdjust="0"/>
    <p:restoredTop sz="74026" autoAdjust="0"/>
  </p:normalViewPr>
  <p:slideViewPr>
    <p:cSldViewPr>
      <p:cViewPr varScale="1">
        <p:scale>
          <a:sx n="76" d="100"/>
          <a:sy n="76" d="100"/>
        </p:scale>
        <p:origin x="51" y="4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5828D7A-6D94-409E-826B-D1792FAE9535}" type="slidenum">
              <a:rPr lang="en-US" altLang="en-US"/>
              <a:pPr>
                <a:defRPr/>
              </a:pPr>
              <a:t>‹#›</a:t>
            </a:fld>
            <a:endParaRPr lang="en-US" altLang="en-US"/>
          </a:p>
        </p:txBody>
      </p:sp>
    </p:spTree>
    <p:extLst>
      <p:ext uri="{BB962C8B-B14F-4D97-AF65-F5344CB8AC3E}">
        <p14:creationId xmlns:p14="http://schemas.microsoft.com/office/powerpoint/2010/main" val="1354532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4CF35C5-D73C-4A5B-B1B8-E6DE5C3FFEF0}"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3226921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B393A13-E2B3-49BF-BCFE-C443648D8598}" type="slidenum">
              <a:rPr lang="en-US" altLang="en-US" sz="1200">
                <a:latin typeface="Arial" panose="020B0604020202020204" pitchFamily="34" charset="0"/>
              </a:rPr>
              <a:pPr algn="r" eaLnBrk="1" hangingPunct="1"/>
              <a:t>10</a:t>
            </a:fld>
            <a:endParaRPr lang="en-US" altLang="en-US" sz="120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dirty="0" smtClean="0"/>
              <a:t>The</a:t>
            </a:r>
            <a:r>
              <a:rPr lang="en-US" altLang="en-US" b="1" baseline="0" dirty="0" smtClean="0"/>
              <a:t> ownership of residential land is certainly not insignificant. As already shown, equity in the value of the land beneath one’s residential property comprises a major portion of household net worth. Out of the 120 million U.S. households, 76,8 million own the homes in which they live. Some 9.2 million also own a second home (down from 12.6 million in 2008). </a:t>
            </a:r>
            <a:r>
              <a:rPr lang="en-US" altLang="en-US" b="0" baseline="0" dirty="0" smtClean="0"/>
              <a:t>[Source: “People living in households that own a second home in the U.S. 2017,” Statista.com] </a:t>
            </a:r>
            <a:r>
              <a:rPr lang="en-US" altLang="en-US" b="1" baseline="0" dirty="0" smtClean="0"/>
              <a:t>Thus, a rough estimate of the value of residential land owned by these households (which does not include investor-owned property or vacant residential lots) is shown in this chart.</a:t>
            </a:r>
            <a:endParaRPr lang="en-US" altLang="en-US" b="1" dirty="0" smtClean="0"/>
          </a:p>
        </p:txBody>
      </p:sp>
    </p:spTree>
    <p:extLst>
      <p:ext uri="{BB962C8B-B14F-4D97-AF65-F5344CB8AC3E}">
        <p14:creationId xmlns:p14="http://schemas.microsoft.com/office/powerpoint/2010/main" val="110074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4370FD6-62CA-41D0-B449-4D57918D4C54}"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spcBef>
                <a:spcPct val="0"/>
              </a:spcBef>
            </a:pPr>
            <a:r>
              <a:rPr lang="en-US" altLang="en-US" b="1" smtClean="0"/>
              <a:t>There are many households that choose to live in a rented apartment or house. Their reasons are varied, but the chief reasons are job mobility, the lack of savings to make a down payment on a property, or insufficient household income. Few renters have the financial net worth close to the median for those who own a residential property.</a:t>
            </a:r>
          </a:p>
        </p:txBody>
      </p:sp>
    </p:spTree>
    <p:extLst>
      <p:ext uri="{BB962C8B-B14F-4D97-AF65-F5344CB8AC3E}">
        <p14:creationId xmlns:p14="http://schemas.microsoft.com/office/powerpoint/2010/main" val="293416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7D88FB5-4B11-42EB-80D7-443F412C4067}"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Every three years the </a:t>
            </a:r>
            <a:r>
              <a:rPr lang="en-US" altLang="en-US" b="1" i="1" smtClean="0"/>
              <a:t>Federal Reserve</a:t>
            </a:r>
            <a:r>
              <a:rPr lang="en-US" altLang="en-US" b="1" smtClean="0"/>
              <a:t> conducts a Survey of Consumer Finances in which they collect data across all economic and social groups. The latest survey, which includes data from 2010-2013, reports that a homeowner’s net worth is 36 times greater than that of a renter ($194,500 vs. $5,400).</a:t>
            </a:r>
          </a:p>
        </p:txBody>
      </p:sp>
    </p:spTree>
    <p:extLst>
      <p:ext uri="{BB962C8B-B14F-4D97-AF65-F5344CB8AC3E}">
        <p14:creationId xmlns:p14="http://schemas.microsoft.com/office/powerpoint/2010/main" val="188643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7AD821C-D965-447E-8B54-5FB833ED7D2A}"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This 2015 report by NYU’s Putman Center indicated that nine of the 11 largest U.S. cities had experienced falling vacancy rates and rising rents. Low-income renters could afford no more than 11 percent of recently available units even in the most affordable cities. However, in some cities supply has increased while demand has fallen.</a:t>
            </a:r>
            <a:r>
              <a:rPr lang="en-US" altLang="en-US" smtClean="0"/>
              <a:t> </a:t>
            </a:r>
          </a:p>
        </p:txBody>
      </p:sp>
    </p:spTree>
    <p:extLst>
      <p:ext uri="{BB962C8B-B14F-4D97-AF65-F5344CB8AC3E}">
        <p14:creationId xmlns:p14="http://schemas.microsoft.com/office/powerpoint/2010/main" val="3575967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81B3082-69C0-4301-8AFF-581A214E57B8}"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dirty="0" smtClean="0"/>
              <a:t>The City of Chicago is one market where the demographics and economics have improved for renters. Since 2013 Chicago has lost about 22,600 people, while 26,000 multifamily rental units were completed. The result has been a decline of nearly 14 percent in asking rents for a one-bedroom apartment and nearly 16 percent for a two-bedroom </a:t>
            </a:r>
            <a:r>
              <a:rPr lang="en-US" altLang="en-US" b="1" dirty="0" smtClean="0"/>
              <a:t>unit,</a:t>
            </a:r>
            <a:r>
              <a:rPr lang="en-US" altLang="en-US" b="1" baseline="0" dirty="0" smtClean="0"/>
              <a:t> although the average 2 bedroom until will still cost you $2,000 per month (plus utilities).</a:t>
            </a:r>
            <a:r>
              <a:rPr lang="en-US" altLang="en-US" b="1" dirty="0" smtClean="0"/>
              <a:t> </a:t>
            </a:r>
            <a:endParaRPr lang="en-US" altLang="en-US" b="1" dirty="0" smtClean="0"/>
          </a:p>
        </p:txBody>
      </p:sp>
    </p:spTree>
    <p:extLst>
      <p:ext uri="{BB962C8B-B14F-4D97-AF65-F5344CB8AC3E}">
        <p14:creationId xmlns:p14="http://schemas.microsoft.com/office/powerpoint/2010/main" val="262343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5BBACBD-20C1-4695-AF15-97D860D98441}"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dirty="0" smtClean="0"/>
              <a:t>San Francisco property owners are learning that potential renters cannot afford to meet the almost continuous increase in asking rents. Rents for a one-bedroom apartment have come down by 7.6 percent since 2015. </a:t>
            </a:r>
            <a:r>
              <a:rPr lang="en-US" altLang="en-US" dirty="0" smtClean="0"/>
              <a:t>[Source: Wolf Richter. “Rents are collapsing in some of America’s biggest cities,” Business Insider, 3 September, 2017</a:t>
            </a:r>
            <a:r>
              <a:rPr lang="en-US" altLang="en-US" dirty="0" smtClean="0"/>
              <a:t>] </a:t>
            </a:r>
            <a:r>
              <a:rPr lang="en-US" altLang="en-US" b="1" dirty="0" smtClean="0"/>
              <a:t>A</a:t>
            </a:r>
            <a:r>
              <a:rPr lang="en-US" altLang="en-US" b="1" baseline="0" dirty="0" smtClean="0"/>
              <a:t> studio apartment in the city costs an average of $2,500 a month</a:t>
            </a:r>
            <a:r>
              <a:rPr lang="en-US" altLang="en-US" baseline="0" dirty="0" smtClean="0"/>
              <a:t>.</a:t>
            </a:r>
            <a:endParaRPr lang="en-US" altLang="en-US" dirty="0" smtClean="0"/>
          </a:p>
        </p:txBody>
      </p:sp>
    </p:spTree>
    <p:extLst>
      <p:ext uri="{BB962C8B-B14F-4D97-AF65-F5344CB8AC3E}">
        <p14:creationId xmlns:p14="http://schemas.microsoft.com/office/powerpoint/2010/main" val="40863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pPr eaLnBrk="1" hangingPunct="1"/>
            <a:r>
              <a:rPr lang="en-US" altLang="en-US" b="1" dirty="0" smtClean="0"/>
              <a:t>As our population grows and as people continue to migrate to cities in search of employment, the value of urban land will continue to climb. Market forces result in the construction of multi-story buildings – of skyscrapers – in part to counter the higher and higher per square foot cost of land in and near central business districts. Businesses constantly face decisions about having to downsize or relocate in order to lower the cost of doing business associated with where they operate.</a:t>
            </a:r>
          </a:p>
          <a:p>
            <a:pPr eaLnBrk="1" hangingPunct="1"/>
            <a:endParaRPr lang="en-US" altLang="en-US" b="1" dirty="0" smtClean="0"/>
          </a:p>
        </p:txBody>
      </p:sp>
      <p:sp>
        <p:nvSpPr>
          <p:cNvPr id="59396"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8CA52A3-9322-4F62-AC35-A480ABAF07DC}" type="slidenum">
              <a:rPr lang="en-US" altLang="en-US" smtClean="0">
                <a:latin typeface="Arial" panose="020B0604020202020204" pitchFamily="34" charset="0"/>
              </a:rPr>
              <a:pPr/>
              <a:t>16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8283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ED7A2B6-2D24-49F3-8765-C818F03E80F4}" type="slidenum">
              <a:rPr lang="en-US" altLang="en-US" sz="1200">
                <a:latin typeface="Arial" panose="020B0604020202020204" pitchFamily="34" charset="0"/>
              </a:rPr>
              <a:pPr algn="r" eaLnBrk="1" hangingPunct="1"/>
              <a:t>17</a:t>
            </a:fld>
            <a:endParaRPr lang="en-US" altLang="en-US" sz="120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dirty="0" smtClean="0"/>
              <a:t>There is no publicly-available data on the ownership of land in the nation’s major cities and metropolitan regions. However, just twenty-five real estate companies own a combined total of more than 3.65 billion square feet of commercial real estate in the U.S. and overseas. </a:t>
            </a:r>
            <a:r>
              <a:rPr lang="en-US" altLang="en-US" b="1" dirty="0" smtClean="0"/>
              <a:t>Their </a:t>
            </a:r>
            <a:r>
              <a:rPr lang="en-US" altLang="en-US" b="1" dirty="0" smtClean="0"/>
              <a:t>buildings occupy the nation’s most </a:t>
            </a:r>
            <a:r>
              <a:rPr lang="en-US" altLang="en-US" b="1" dirty="0" smtClean="0"/>
              <a:t>valuable </a:t>
            </a:r>
            <a:r>
              <a:rPr lang="en-US" altLang="en-US" b="1" dirty="0" smtClean="0"/>
              <a:t>parcels of land. </a:t>
            </a:r>
            <a:r>
              <a:rPr lang="en-US" altLang="en-US" dirty="0" smtClean="0"/>
              <a:t>[Source: “America’s Biggest Commercial Landlords,” Bloomberg, 4 November, 2010]</a:t>
            </a:r>
          </a:p>
        </p:txBody>
      </p:sp>
    </p:spTree>
    <p:extLst>
      <p:ext uri="{BB962C8B-B14F-4D97-AF65-F5344CB8AC3E}">
        <p14:creationId xmlns:p14="http://schemas.microsoft.com/office/powerpoint/2010/main" val="758174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ED7A2B6-2D24-49F3-8765-C818F03E80F4}" type="slidenum">
              <a:rPr lang="en-US" altLang="en-US" sz="1200">
                <a:latin typeface="Arial" panose="020B0604020202020204" pitchFamily="34" charset="0"/>
              </a:rPr>
              <a:pPr algn="r" eaLnBrk="1" hangingPunct="1"/>
              <a:t>18</a:t>
            </a:fld>
            <a:endParaRPr lang="en-US" altLang="en-US" sz="120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dirty="0" smtClean="0"/>
              <a:t>The Vanguard Group, based in Malvern,</a:t>
            </a:r>
            <a:r>
              <a:rPr lang="en-US" altLang="en-US" b="1" baseline="0" dirty="0" smtClean="0"/>
              <a:t> Pennsylvania,</a:t>
            </a:r>
            <a:r>
              <a:rPr lang="en-US" altLang="en-US" b="1" dirty="0" smtClean="0"/>
              <a:t> is now the leading owner</a:t>
            </a:r>
            <a:r>
              <a:rPr lang="en-US" altLang="en-US" b="1" baseline="0" dirty="0" smtClean="0"/>
              <a:t> of real estate investment trusts owning commercial real estate across the United States. Commenting on the ongoing concentration of ownership in the commercial real estate sector, Jeffrey </a:t>
            </a:r>
            <a:r>
              <a:rPr lang="en-US" altLang="en-US" b="1" baseline="0" dirty="0" err="1" smtClean="0"/>
              <a:t>DeMaso</a:t>
            </a:r>
            <a:r>
              <a:rPr lang="en-US" altLang="en-US" b="1" baseline="0" dirty="0" smtClean="0"/>
              <a:t>, research director at Adviser Investments in New York warns: </a:t>
            </a:r>
            <a:endParaRPr lang="en-US" altLang="en-US" b="1" dirty="0" smtClean="0"/>
          </a:p>
        </p:txBody>
      </p:sp>
    </p:spTree>
    <p:extLst>
      <p:ext uri="{BB962C8B-B14F-4D97-AF65-F5344CB8AC3E}">
        <p14:creationId xmlns:p14="http://schemas.microsoft.com/office/powerpoint/2010/main" val="129493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ED7A2B6-2D24-49F3-8765-C818F03E80F4}"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baseline="0" dirty="0" smtClean="0"/>
              <a:t>“When you own all the landlords, competition among them – in which REITs might improve properties and cut rents to attract the best tenants – starts to look not like a natural part of the free-market system favoring the best property managers, but like a nuisance that easts into owners’ total profits.” </a:t>
            </a:r>
            <a:r>
              <a:rPr lang="en-US" altLang="en-US" b="0" baseline="0" dirty="0" smtClean="0"/>
              <a:t>[Quoted in: Joseph N. DiStefano. “Vanguard Group is America’s new landlord,” The Inquirer/Daily News, 2 June, 2018]</a:t>
            </a:r>
            <a:endParaRPr lang="en-US" altLang="en-US" b="0" dirty="0" smtClean="0"/>
          </a:p>
        </p:txBody>
      </p:sp>
    </p:spTree>
    <p:extLst>
      <p:ext uri="{BB962C8B-B14F-4D97-AF65-F5344CB8AC3E}">
        <p14:creationId xmlns:p14="http://schemas.microsoft.com/office/powerpoint/2010/main" val="127221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r>
              <a:rPr lang="en-US" altLang="en-US" b="1" dirty="0" smtClean="0"/>
              <a:t>In order to live,</a:t>
            </a:r>
            <a:r>
              <a:rPr lang="en-US" altLang="en-US" b="1" baseline="0" dirty="0" smtClean="0"/>
              <a:t> work and play, we all need access to land, even land that is actually in the form of water. We also live, work and play on and under our rivers, streams, lakes and oceans. Every location on the planet (and within the borders of the United States) has some potential annual rental value – from almost zero to around $220 per acre of good farmland to $30 per square foot per year in financial district of a major city.</a:t>
            </a:r>
            <a:endParaRPr lang="en-US" altLang="en-US" b="1" dirty="0" smtClean="0"/>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725DC8C-C9CE-4B1A-B6A9-1D3D3B8FAEE8}"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53219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14B210-7613-46AA-A3CA-12C86DE35CD2}"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dirty="0" smtClean="0"/>
              <a:t>Green</a:t>
            </a:r>
            <a:r>
              <a:rPr lang="en-US" altLang="en-US" b="1" baseline="0" dirty="0" smtClean="0"/>
              <a:t> Street Advisors tracks commercial property prices across the United States, reporting earlier this year that price were flat during 2017.</a:t>
            </a:r>
            <a:endParaRPr lang="en-US" altLang="en-US" b="1" dirty="0" smtClean="0"/>
          </a:p>
        </p:txBody>
      </p:sp>
    </p:spTree>
    <p:extLst>
      <p:ext uri="{BB962C8B-B14F-4D97-AF65-F5344CB8AC3E}">
        <p14:creationId xmlns:p14="http://schemas.microsoft.com/office/powerpoint/2010/main" val="1877255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14B210-7613-46AA-A3CA-12C86DE35CD2}"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baseline="0" dirty="0" smtClean="0"/>
              <a:t>The sector with the greatest declines in value was retail because of the growing strength of e-commerce.</a:t>
            </a:r>
            <a:endParaRPr lang="en-US" altLang="en-US" b="1" dirty="0" smtClean="0"/>
          </a:p>
          <a:p>
            <a:pPr eaLnBrk="1" hangingPunct="1"/>
            <a:endParaRPr lang="en-US" altLang="en-US" b="1" dirty="0" smtClean="0"/>
          </a:p>
        </p:txBody>
      </p:sp>
    </p:spTree>
    <p:extLst>
      <p:ext uri="{BB962C8B-B14F-4D97-AF65-F5344CB8AC3E}">
        <p14:creationId xmlns:p14="http://schemas.microsoft.com/office/powerpoint/2010/main" val="391229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714B210-7613-46AA-A3CA-12C86DE35CD2}"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dirty="0" smtClean="0"/>
              <a:t>Following </a:t>
            </a:r>
            <a:r>
              <a:rPr lang="en-US" altLang="en-US" b="1" dirty="0" smtClean="0"/>
              <a:t>the 2008 crash in property prices, foreign and U.S. corporations began buying urban land and buildings, particularly from owners highly leveraged with mortgage debt. In just one twelve-month period – from mid-2014 to mid-2015 over $1 trillion in property changed hands in the top 100 cities</a:t>
            </a:r>
            <a:r>
              <a:rPr lang="en-US" altLang="en-US" b="1" dirty="0" smtClean="0"/>
              <a:t>. </a:t>
            </a:r>
            <a:r>
              <a:rPr lang="en-US" altLang="en-US" dirty="0" smtClean="0"/>
              <a:t>[Source: Saskia </a:t>
            </a:r>
            <a:r>
              <a:rPr lang="en-US" altLang="en-US" dirty="0" err="1" smtClean="0"/>
              <a:t>Sassen</a:t>
            </a:r>
            <a:r>
              <a:rPr lang="en-US" altLang="en-US" dirty="0" smtClean="0"/>
              <a:t>. “Who owns our cites – and why this urban takeover should concern us all.” The Guardian, 24 November 2015]</a:t>
            </a:r>
          </a:p>
        </p:txBody>
      </p:sp>
    </p:spTree>
    <p:extLst>
      <p:ext uri="{BB962C8B-B14F-4D97-AF65-F5344CB8AC3E}">
        <p14:creationId xmlns:p14="http://schemas.microsoft.com/office/powerpoint/2010/main" val="1730669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EF411B8-5DF8-4501-9A7E-862E7656A2AA}"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dirty="0" smtClean="0"/>
              <a:t>During 2016, Chinese investors were the single largest group of foreign investors in commercial real estate in the United States.  Chinese insurance companies were involved in many of the largest transactions. </a:t>
            </a:r>
            <a:r>
              <a:rPr lang="en-US" altLang="en-US" b="1" dirty="0" smtClean="0"/>
              <a:t>Then, last year,</a:t>
            </a:r>
            <a:r>
              <a:rPr lang="en-US" altLang="en-US" b="1" baseline="0" dirty="0" smtClean="0"/>
              <a:t> Chinese investments feel by 55 percent, to $7.3 billion, as a result of tighter capital controls imposed by the Chinese government (and because of more attractive investment opportunities in other countries).</a:t>
            </a:r>
            <a:endParaRPr lang="en-US" altLang="en-US" b="1" dirty="0" smtClean="0"/>
          </a:p>
        </p:txBody>
      </p:sp>
    </p:spTree>
    <p:extLst>
      <p:ext uri="{BB962C8B-B14F-4D97-AF65-F5344CB8AC3E}">
        <p14:creationId xmlns:p14="http://schemas.microsoft.com/office/powerpoint/2010/main" val="2942028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6B970E83-14BB-46C0-AB4A-DEEB20232BAB}" type="slidenum">
              <a:rPr lang="en-US" altLang="en-US" sz="1200">
                <a:latin typeface="Arial" panose="020B0604020202020204" pitchFamily="34" charset="0"/>
              </a:rPr>
              <a:pPr algn="r" eaLnBrk="1" hangingPunct="1"/>
              <a:t>24</a:t>
            </a:fld>
            <a:endParaRPr lang="en-US" alt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Even in prosperous and growing cities there is a significant amount of vacant and underutilized land. Aerial photographs of most cities show just how much land could be developed for residential, commercial and other uses, if only public policies provided the right incentives for owners to bring the land they hold to its highest, best use. Assessment practices that fail to adjust values to current market are particularly harmful in parts of cities where demand for land is increasing. The low effective rate of taxation allows owners to hold on to land for years without real concern for the carrying cost of doing so.</a:t>
            </a:r>
          </a:p>
        </p:txBody>
      </p:sp>
    </p:spTree>
    <p:extLst>
      <p:ext uri="{BB962C8B-B14F-4D97-AF65-F5344CB8AC3E}">
        <p14:creationId xmlns:p14="http://schemas.microsoft.com/office/powerpoint/2010/main" val="1264418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EE3CC2E-11BB-47CC-B26A-9E6CE4F9968F}" type="slidenum">
              <a:rPr lang="en-US" altLang="en-US" sz="1200">
                <a:latin typeface="Arial" panose="020B0604020202020204" pitchFamily="34" charset="0"/>
              </a:rPr>
              <a:pPr algn="r" eaLnBrk="1" hangingPunct="1"/>
              <a:t>25</a:t>
            </a:fld>
            <a:endParaRPr lang="en-US" altLang="en-US"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dirty="0" smtClean="0"/>
              <a:t>Based on Manhattan land sales during 2017, the land and buildings are estimated to have an aggregate value of $1.25 trillion. </a:t>
            </a:r>
          </a:p>
        </p:txBody>
      </p:sp>
    </p:spTree>
    <p:extLst>
      <p:ext uri="{BB962C8B-B14F-4D97-AF65-F5344CB8AC3E}">
        <p14:creationId xmlns:p14="http://schemas.microsoft.com/office/powerpoint/2010/main" val="225563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EE3CC2E-11BB-47CC-B26A-9E6CE4F9968F}"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dirty="0" smtClean="0"/>
              <a:t>Land </a:t>
            </a:r>
            <a:r>
              <a:rPr lang="en-US" altLang="en-US" b="1" dirty="0" smtClean="0"/>
              <a:t>development in Manhattan </a:t>
            </a:r>
            <a:r>
              <a:rPr lang="en-US" altLang="en-US" b="1" dirty="0" smtClean="0"/>
              <a:t>was </a:t>
            </a:r>
            <a:r>
              <a:rPr lang="en-US" altLang="en-US" b="1" dirty="0" smtClean="0"/>
              <a:t>down 74 percent in 2016 from 2015, in part because banks became concerned about an oversupply of high-end luxury condominiums. In order to achieve desired profit margins paying $800 per square foot for land (or even the $600-$700 now being asked) a developer has to construct a huge building to be filled with tenants, whether commercial, retail or residential. </a:t>
            </a:r>
            <a:br>
              <a:rPr lang="en-US" altLang="en-US" b="1" dirty="0" smtClean="0"/>
            </a:br>
            <a:endParaRPr lang="en-US" altLang="en-US" b="1" dirty="0" smtClean="0"/>
          </a:p>
        </p:txBody>
      </p:sp>
    </p:spTree>
    <p:extLst>
      <p:ext uri="{BB962C8B-B14F-4D97-AF65-F5344CB8AC3E}">
        <p14:creationId xmlns:p14="http://schemas.microsoft.com/office/powerpoint/2010/main" val="3455779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4E79E41-37D6-4895-8B20-1078E02EA6D6}" type="slidenum">
              <a:rPr lang="en-US" altLang="en-US" sz="1200">
                <a:latin typeface="Arial" panose="020B0604020202020204" pitchFamily="34" charset="0"/>
              </a:rPr>
              <a:pPr algn="r" eaLnBrk="1" hangingPunct="1"/>
              <a:t>27</a:t>
            </a:fld>
            <a:endParaRPr lang="en-US" altLang="en-US" sz="120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While most of us live in towns and cities, we could not do so if others were not hard at work producing the food we consume. Let’s look at this complex and integrated system of how food is produced and delivered to market.</a:t>
            </a:r>
          </a:p>
          <a:p>
            <a:pPr eaLnBrk="1" hangingPunct="1"/>
            <a:endParaRPr lang="en-US" altLang="en-US" b="1" smtClean="0"/>
          </a:p>
          <a:p>
            <a:pPr eaLnBrk="1" hangingPunct="1"/>
            <a:endParaRPr lang="en-US" altLang="en-US" b="1" smtClean="0"/>
          </a:p>
          <a:p>
            <a:pPr eaLnBrk="1" hangingPunct="1"/>
            <a:r>
              <a:rPr lang="en-US" altLang="en-US" b="1" smtClean="0"/>
              <a:t/>
            </a:r>
            <a:br>
              <a:rPr lang="en-US" altLang="en-US" b="1" smtClean="0"/>
            </a:br>
            <a:endParaRPr lang="en-US" altLang="en-US" b="1" smtClean="0"/>
          </a:p>
        </p:txBody>
      </p:sp>
    </p:spTree>
    <p:extLst>
      <p:ext uri="{BB962C8B-B14F-4D97-AF65-F5344CB8AC3E}">
        <p14:creationId xmlns:p14="http://schemas.microsoft.com/office/powerpoint/2010/main" val="2856577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eaLnBrk="1" hangingPunct="1"/>
            <a:endParaRPr lang="en-US" altLang="en-US" b="1" dirty="0" smtClean="0"/>
          </a:p>
        </p:txBody>
      </p:sp>
      <p:sp>
        <p:nvSpPr>
          <p:cNvPr id="73732"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52E604DB-E203-444C-A032-EA82C9A916ED}" type="slidenum">
              <a:rPr lang="en-US" altLang="en-US" smtClean="0">
                <a:latin typeface="Arial" panose="020B0604020202020204" pitchFamily="34" charset="0"/>
              </a:rPr>
              <a:pPr/>
              <a:t>28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6205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86EEAE7-C0A8-42D7-A5D3-E2AE5D921239}"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dirty="0" smtClean="0"/>
              <a:t>One of the few efforts by</a:t>
            </a:r>
            <a:r>
              <a:rPr lang="en-US" altLang="en-US" b="1" baseline="0" dirty="0" smtClean="0"/>
              <a:t> the U.S. government to calculate the value of the land in the United States was completed in 2015 by William Larson at the Bureau of Economic Analysis. The report states:</a:t>
            </a:r>
            <a:endParaRPr lang="en-US" altLang="en-US" b="0" dirty="0" smtClean="0"/>
          </a:p>
        </p:txBody>
      </p:sp>
    </p:spTree>
    <p:extLst>
      <p:ext uri="{BB962C8B-B14F-4D97-AF65-F5344CB8AC3E}">
        <p14:creationId xmlns:p14="http://schemas.microsoft.com/office/powerpoint/2010/main" val="424796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E86EEAE7-C0A8-42D7-A5D3-E2AE5D921239}" type="slidenum">
              <a:rPr lang="en-US" altLang="en-US" sz="1200">
                <a:latin typeface="Arial" panose="020B0604020202020204" pitchFamily="34" charset="0"/>
              </a:rPr>
              <a:pPr algn="r" eaLnBrk="1" hangingPunct="1"/>
              <a:t>4</a:t>
            </a:fld>
            <a:endParaRPr lang="en-US" altLang="en-US" sz="120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dirty="0" smtClean="0"/>
              <a:t>Estimates suggest that this 1.89 billion acres of land are collectively worth approximately $23 trillion in 2009 (current prices), with 24% of the land area and $1.8 trillion of the value held by the federal government. </a:t>
            </a:r>
            <a:r>
              <a:rPr lang="en-US" altLang="en-US" b="0" dirty="0" smtClean="0"/>
              <a:t>[Source: William Larson. “New Estimates of Value of Land of the United States,” Bureau of Economic Analysis, 3 April 2015]</a:t>
            </a:r>
          </a:p>
        </p:txBody>
      </p:sp>
    </p:spTree>
    <p:extLst>
      <p:ext uri="{BB962C8B-B14F-4D97-AF65-F5344CB8AC3E}">
        <p14:creationId xmlns:p14="http://schemas.microsoft.com/office/powerpoint/2010/main" val="1978001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9AFD15C9-01EC-4360-AF67-5D19F10D98AF}" type="slidenum">
              <a:rPr lang="en-US" altLang="en-US" sz="1200">
                <a:latin typeface="Arial" panose="020B0604020202020204" pitchFamily="34" charset="0"/>
              </a:rPr>
              <a:pPr algn="r" eaLnBrk="1" hangingPunct="1"/>
              <a:t>5</a:t>
            </a:fld>
            <a:endParaRPr lang="en-US" altLang="en-US" sz="120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smtClean="0"/>
              <a:t>Land in the cities is valued by the square foot, in the suburbs by portions of an acre, and in rural areas primarily based on the existence of exploitable natural resources or fertility and annual rainfall necessary for agricultural production.</a:t>
            </a:r>
          </a:p>
          <a:p>
            <a:pPr eaLnBrk="1" hangingPunct="1"/>
            <a:endParaRPr lang="en-US" altLang="en-US" b="1" smtClean="0"/>
          </a:p>
        </p:txBody>
      </p:sp>
    </p:spTree>
    <p:extLst>
      <p:ext uri="{BB962C8B-B14F-4D97-AF65-F5344CB8AC3E}">
        <p14:creationId xmlns:p14="http://schemas.microsoft.com/office/powerpoint/2010/main" val="3876714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3C057B33-9395-471A-932D-4D39CD766D64}" type="slidenum">
              <a:rPr lang="en-US" altLang="en-US" sz="1200">
                <a:latin typeface="Arial" panose="020B0604020202020204" pitchFamily="34" charset="0"/>
              </a:rPr>
              <a:pPr algn="r" eaLnBrk="1" hangingPunct="1"/>
              <a:t>6</a:t>
            </a:fld>
            <a:endParaRPr lang="en-US" altLang="en-US" sz="120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However, changing technologies have dramatically increased the value of land where the sun or wind provides a reliable source of electrical energy. Once marginal agricultural land today yields significant rental income from companies that install wind or solar farms, or drill for oil or gas. </a:t>
            </a:r>
          </a:p>
        </p:txBody>
      </p:sp>
    </p:spTree>
    <p:extLst>
      <p:ext uri="{BB962C8B-B14F-4D97-AF65-F5344CB8AC3E}">
        <p14:creationId xmlns:p14="http://schemas.microsoft.com/office/powerpoint/2010/main" val="165931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BD92BC53-E2AB-48D8-98BC-73B3F9E425CB}" type="slidenum">
              <a:rPr lang="en-US" altLang="en-US" sz="1200">
                <a:latin typeface="Arial" panose="020B0604020202020204" pitchFamily="34" charset="0"/>
              </a:rPr>
              <a:pPr algn="r" eaLnBrk="1" hangingPunct="1"/>
              <a:t>7</a:t>
            </a:fld>
            <a:endParaRPr lang="en-US" altLang="en-US" sz="120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smtClean="0"/>
              <a:t>Changes in permissable uses also dramatically influence land values. Legalized gambling (and a guaranteed supply of water from Lake Meade) turned Las Vegas from a sleepy desert town into a growing metropolitan region.</a:t>
            </a:r>
          </a:p>
        </p:txBody>
      </p:sp>
    </p:spTree>
    <p:extLst>
      <p:ext uri="{BB962C8B-B14F-4D97-AF65-F5344CB8AC3E}">
        <p14:creationId xmlns:p14="http://schemas.microsoft.com/office/powerpoint/2010/main" val="404212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6F9D11C-43FE-4815-A76F-2031F017E788}"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spcBef>
                <a:spcPct val="0"/>
              </a:spcBef>
            </a:pPr>
            <a:r>
              <a:rPr lang="en-US" altLang="en-US" b="1" smtClean="0"/>
              <a:t>A rough equivalence exists between the cost of land available for development and the difference in the median price of residential properties around the country. Land costs naturally tend to be much lower in rural areas than in large towns or cities. </a:t>
            </a:r>
          </a:p>
        </p:txBody>
      </p:sp>
    </p:spTree>
    <p:extLst>
      <p:ext uri="{BB962C8B-B14F-4D97-AF65-F5344CB8AC3E}">
        <p14:creationId xmlns:p14="http://schemas.microsoft.com/office/powerpoint/2010/main" val="39865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BFB30DC-36B2-4086-B1DA-F41D80A2B54E}"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spcBef>
                <a:spcPct val="0"/>
              </a:spcBef>
            </a:pPr>
            <a:r>
              <a:rPr lang="en-US" altLang="en-US" b="1" smtClean="0"/>
              <a:t>People living in regions, cities and even neighborhoods with growing populations face high and ever-rising housing costs because demand almost always outpaces supply. At the heart of the supply problem is the failure of land to be brought to the market at prices that make development affordable except for higher income households.</a:t>
            </a:r>
          </a:p>
        </p:txBody>
      </p:sp>
    </p:spTree>
    <p:extLst>
      <p:ext uri="{BB962C8B-B14F-4D97-AF65-F5344CB8AC3E}">
        <p14:creationId xmlns:p14="http://schemas.microsoft.com/office/powerpoint/2010/main" val="233666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D0E254-B89F-4BD2-AF97-60311B18CBE4}" type="slidenum">
              <a:rPr lang="en-US" altLang="en-US"/>
              <a:pPr>
                <a:defRPr/>
              </a:pPr>
              <a:t>‹#›</a:t>
            </a:fld>
            <a:endParaRPr lang="en-US" altLang="en-US"/>
          </a:p>
        </p:txBody>
      </p:sp>
    </p:spTree>
    <p:extLst>
      <p:ext uri="{BB962C8B-B14F-4D97-AF65-F5344CB8AC3E}">
        <p14:creationId xmlns:p14="http://schemas.microsoft.com/office/powerpoint/2010/main" val="6430876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B21536-7C6A-4C6A-8997-4A32EE5C0D82}" type="slidenum">
              <a:rPr lang="en-US" altLang="en-US"/>
              <a:pPr>
                <a:defRPr/>
              </a:pPr>
              <a:t>‹#›</a:t>
            </a:fld>
            <a:endParaRPr lang="en-US" altLang="en-US"/>
          </a:p>
        </p:txBody>
      </p:sp>
    </p:spTree>
    <p:extLst>
      <p:ext uri="{BB962C8B-B14F-4D97-AF65-F5344CB8AC3E}">
        <p14:creationId xmlns:p14="http://schemas.microsoft.com/office/powerpoint/2010/main" val="41471781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24B977-E621-4BD1-A55C-E3CE6F867E55}" type="slidenum">
              <a:rPr lang="en-US" altLang="en-US"/>
              <a:pPr>
                <a:defRPr/>
              </a:pPr>
              <a:t>‹#›</a:t>
            </a:fld>
            <a:endParaRPr lang="en-US" altLang="en-US"/>
          </a:p>
        </p:txBody>
      </p:sp>
    </p:spTree>
    <p:extLst>
      <p:ext uri="{BB962C8B-B14F-4D97-AF65-F5344CB8AC3E}">
        <p14:creationId xmlns:p14="http://schemas.microsoft.com/office/powerpoint/2010/main" val="12438215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1E6BBBC-52DD-40C1-926F-BDAF7C58322F}" type="slidenum">
              <a:rPr lang="en-US" altLang="en-US"/>
              <a:pPr>
                <a:defRPr/>
              </a:pPr>
              <a:t>‹#›</a:t>
            </a:fld>
            <a:endParaRPr lang="en-US" altLang="en-US"/>
          </a:p>
        </p:txBody>
      </p:sp>
    </p:spTree>
    <p:extLst>
      <p:ext uri="{BB962C8B-B14F-4D97-AF65-F5344CB8AC3E}">
        <p14:creationId xmlns:p14="http://schemas.microsoft.com/office/powerpoint/2010/main" val="40316958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11790F-2D40-41A8-8362-D13D61F18B78}" type="slidenum">
              <a:rPr lang="en-US" altLang="en-US"/>
              <a:pPr>
                <a:defRPr/>
              </a:pPr>
              <a:t>‹#›</a:t>
            </a:fld>
            <a:endParaRPr lang="en-US" altLang="en-US"/>
          </a:p>
        </p:txBody>
      </p:sp>
    </p:spTree>
    <p:extLst>
      <p:ext uri="{BB962C8B-B14F-4D97-AF65-F5344CB8AC3E}">
        <p14:creationId xmlns:p14="http://schemas.microsoft.com/office/powerpoint/2010/main" val="41253663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2273BC-0214-4627-A930-3B9686B8E593}" type="slidenum">
              <a:rPr lang="en-US" altLang="en-US"/>
              <a:pPr>
                <a:defRPr/>
              </a:pPr>
              <a:t>‹#›</a:t>
            </a:fld>
            <a:endParaRPr lang="en-US" altLang="en-US"/>
          </a:p>
        </p:txBody>
      </p:sp>
    </p:spTree>
    <p:extLst>
      <p:ext uri="{BB962C8B-B14F-4D97-AF65-F5344CB8AC3E}">
        <p14:creationId xmlns:p14="http://schemas.microsoft.com/office/powerpoint/2010/main" val="4574056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D8C254-A791-4D7D-9628-375D49438415}" type="slidenum">
              <a:rPr lang="en-US" altLang="en-US"/>
              <a:pPr>
                <a:defRPr/>
              </a:pPr>
              <a:t>‹#›</a:t>
            </a:fld>
            <a:endParaRPr lang="en-US" altLang="en-US"/>
          </a:p>
        </p:txBody>
      </p:sp>
    </p:spTree>
    <p:extLst>
      <p:ext uri="{BB962C8B-B14F-4D97-AF65-F5344CB8AC3E}">
        <p14:creationId xmlns:p14="http://schemas.microsoft.com/office/powerpoint/2010/main" val="38697823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FE7047C-28FC-467A-867F-FEBB8C82A433}" type="slidenum">
              <a:rPr lang="en-US" altLang="en-US"/>
              <a:pPr>
                <a:defRPr/>
              </a:pPr>
              <a:t>‹#›</a:t>
            </a:fld>
            <a:endParaRPr lang="en-US" altLang="en-US"/>
          </a:p>
        </p:txBody>
      </p:sp>
    </p:spTree>
    <p:extLst>
      <p:ext uri="{BB962C8B-B14F-4D97-AF65-F5344CB8AC3E}">
        <p14:creationId xmlns:p14="http://schemas.microsoft.com/office/powerpoint/2010/main" val="35530901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156C4EA-5E85-422B-A23C-F3C3CB924760}" type="slidenum">
              <a:rPr lang="en-US" altLang="en-US"/>
              <a:pPr>
                <a:defRPr/>
              </a:pPr>
              <a:t>‹#›</a:t>
            </a:fld>
            <a:endParaRPr lang="en-US" altLang="en-US"/>
          </a:p>
        </p:txBody>
      </p:sp>
    </p:spTree>
    <p:extLst>
      <p:ext uri="{BB962C8B-B14F-4D97-AF65-F5344CB8AC3E}">
        <p14:creationId xmlns:p14="http://schemas.microsoft.com/office/powerpoint/2010/main" val="900652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A89E53F-3140-46EA-B05C-824518137C3A}" type="slidenum">
              <a:rPr lang="en-US" altLang="en-US"/>
              <a:pPr>
                <a:defRPr/>
              </a:pPr>
              <a:t>‹#›</a:t>
            </a:fld>
            <a:endParaRPr lang="en-US" altLang="en-US"/>
          </a:p>
        </p:txBody>
      </p:sp>
    </p:spTree>
    <p:extLst>
      <p:ext uri="{BB962C8B-B14F-4D97-AF65-F5344CB8AC3E}">
        <p14:creationId xmlns:p14="http://schemas.microsoft.com/office/powerpoint/2010/main" val="23602073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9A8A1D-D7CD-4DBC-9ECF-A0F1A55292ED}" type="slidenum">
              <a:rPr lang="en-US" altLang="en-US"/>
              <a:pPr>
                <a:defRPr/>
              </a:pPr>
              <a:t>‹#›</a:t>
            </a:fld>
            <a:endParaRPr lang="en-US" altLang="en-US"/>
          </a:p>
        </p:txBody>
      </p:sp>
    </p:spTree>
    <p:extLst>
      <p:ext uri="{BB962C8B-B14F-4D97-AF65-F5344CB8AC3E}">
        <p14:creationId xmlns:p14="http://schemas.microsoft.com/office/powerpoint/2010/main" val="372147445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9E317A-4B91-4B66-A02F-F4CD5E1D4A18}" type="slidenum">
              <a:rPr lang="en-US" altLang="en-US"/>
              <a:pPr>
                <a:defRPr/>
              </a:pPr>
              <a:t>‹#›</a:t>
            </a:fld>
            <a:endParaRPr lang="en-US" altLang="en-US"/>
          </a:p>
        </p:txBody>
      </p:sp>
    </p:spTree>
    <p:extLst>
      <p:ext uri="{BB962C8B-B14F-4D97-AF65-F5344CB8AC3E}">
        <p14:creationId xmlns:p14="http://schemas.microsoft.com/office/powerpoint/2010/main" val="2467050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0D7024CC-7AF9-4FE4-BCAD-066F1FB157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0" y="0"/>
            <a:ext cx="9112986" cy="6705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9"/>
          <p:cNvSpPr txBox="1">
            <a:spLocks noChangeArrowheads="1"/>
          </p:cNvSpPr>
          <p:nvPr/>
        </p:nvSpPr>
        <p:spPr bwMode="auto">
          <a:xfrm>
            <a:off x="1676400" y="1066800"/>
            <a:ext cx="60452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ctr"/>
            <a:r>
              <a:rPr lang="en-US" altLang="en-US" sz="3600" b="1" dirty="0"/>
              <a:t>The State of the United States</a:t>
            </a:r>
          </a:p>
          <a:p>
            <a:pPr algn="ctr"/>
            <a:r>
              <a:rPr lang="en-US" altLang="en-US" sz="3600" b="1" dirty="0"/>
              <a:t>ECONOMY and </a:t>
            </a:r>
            <a:r>
              <a:rPr lang="en-US" altLang="en-US" sz="3600" b="1" dirty="0" smtClean="0"/>
              <a:t>SOCIETY</a:t>
            </a:r>
          </a:p>
          <a:p>
            <a:pPr algn="ctr"/>
            <a:r>
              <a:rPr lang="en-US" altLang="en-US" sz="3600" b="1" dirty="0" smtClean="0"/>
              <a:t>Part </a:t>
            </a:r>
            <a:r>
              <a:rPr lang="en-US" altLang="en-US" sz="3600" b="1" dirty="0" smtClean="0"/>
              <a:t>8</a:t>
            </a:r>
            <a:endParaRPr lang="en-US" altLang="en-US" sz="36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62000"/>
            <a:ext cx="6723123" cy="5262979"/>
          </a:xfrm>
          <a:prstGeom prst="rect">
            <a:avLst/>
          </a:prstGeom>
          <a:noFill/>
        </p:spPr>
        <p:txBody>
          <a:bodyPr wrap="none" rtlCol="0">
            <a:spAutoFit/>
          </a:bodyPr>
          <a:lstStyle/>
          <a:p>
            <a:r>
              <a:rPr lang="en-US" sz="2400" b="1" dirty="0" smtClean="0"/>
              <a:t>Median value of a residential property:</a:t>
            </a:r>
            <a:endParaRPr lang="en-US" sz="2400" b="1" dirty="0"/>
          </a:p>
          <a:p>
            <a:r>
              <a:rPr lang="en-US" sz="2400" b="1" dirty="0" smtClean="0"/>
              <a:t>$215,600</a:t>
            </a:r>
          </a:p>
          <a:p>
            <a:endParaRPr lang="en-US" sz="2400" b="1" dirty="0"/>
          </a:p>
          <a:p>
            <a:r>
              <a:rPr lang="en-US" sz="2400" b="1" dirty="0" smtClean="0"/>
              <a:t>Median land-to-total value ratio (est.):</a:t>
            </a:r>
          </a:p>
          <a:p>
            <a:r>
              <a:rPr lang="en-US" sz="2400" b="1" dirty="0" smtClean="0"/>
              <a:t>35%</a:t>
            </a:r>
          </a:p>
          <a:p>
            <a:endParaRPr lang="en-US" sz="2400" b="1" dirty="0"/>
          </a:p>
          <a:p>
            <a:r>
              <a:rPr lang="en-US" sz="2400" b="1" dirty="0" smtClean="0"/>
              <a:t>Median value of the land beneath a residence:</a:t>
            </a:r>
          </a:p>
          <a:p>
            <a:r>
              <a:rPr lang="en-US" sz="2400" b="1" dirty="0" smtClean="0"/>
              <a:t>$ 75,460</a:t>
            </a:r>
          </a:p>
          <a:p>
            <a:endParaRPr lang="en-US" sz="2400" b="1" dirty="0"/>
          </a:p>
          <a:p>
            <a:r>
              <a:rPr lang="en-US" sz="2400" b="1" dirty="0" smtClean="0"/>
              <a:t>Multiplied by the number of properties owned:</a:t>
            </a:r>
          </a:p>
          <a:p>
            <a:r>
              <a:rPr lang="en-US" sz="2400" b="1" dirty="0" smtClean="0"/>
              <a:t>86 million</a:t>
            </a:r>
          </a:p>
          <a:p>
            <a:pPr marL="285750" indent="-285750">
              <a:buFont typeface="Arial" panose="020B0604020202020204" pitchFamily="34" charset="0"/>
              <a:buChar char="•"/>
            </a:pPr>
            <a:endParaRPr lang="en-US" sz="2400" b="1" dirty="0"/>
          </a:p>
          <a:p>
            <a:r>
              <a:rPr lang="en-US" sz="2400" b="1" dirty="0" smtClean="0"/>
              <a:t>Total estimated value of residentially-owned land:</a:t>
            </a:r>
          </a:p>
          <a:p>
            <a:r>
              <a:rPr lang="en-US" sz="2400" b="1" dirty="0" smtClean="0"/>
              <a:t>$6.5 TRILLION</a:t>
            </a:r>
            <a:r>
              <a:rPr lang="en-US" sz="2400" dirty="0" smtClean="0"/>
              <a:t>	</a:t>
            </a:r>
            <a:endParaRPr lang="en-US" sz="2400" dirty="0"/>
          </a:p>
        </p:txBody>
      </p:sp>
    </p:spTree>
    <p:extLst>
      <p:ext uri="{BB962C8B-B14F-4D97-AF65-F5344CB8AC3E}">
        <p14:creationId xmlns:p14="http://schemas.microsoft.com/office/powerpoint/2010/main" val="17577012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6826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Homeowner’s Net Worth is 45x Greater Than a Renter's | Keeping Current Mat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59864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RentalLandscape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19200"/>
            <a:ext cx="32353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62000"/>
            <a:ext cx="8686800" cy="5578678"/>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 result for new rental housing in chic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838200"/>
            <a:ext cx="5715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Image result for commercial 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
            <a:ext cx="89995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4"/>
          <p:cNvSpPr txBox="1">
            <a:spLocks noChangeArrowheads="1"/>
          </p:cNvSpPr>
          <p:nvPr/>
        </p:nvSpPr>
        <p:spPr bwMode="auto">
          <a:xfrm>
            <a:off x="1219200" y="4495800"/>
            <a:ext cx="6175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b="1">
                <a:solidFill>
                  <a:schemeClr val="bg1"/>
                </a:solidFill>
                <a:latin typeface="Rockwell" pitchFamily="18" charset="0"/>
              </a:rPr>
              <a:t>Commercial Land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downtown-chic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79279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09600"/>
            <a:ext cx="5842000" cy="5853235"/>
          </a:xfrm>
          <a:prstGeom prst="rect">
            <a:avLst/>
          </a:prstGeom>
        </p:spPr>
      </p:pic>
    </p:spTree>
    <p:extLst>
      <p:ext uri="{BB962C8B-B14F-4D97-AF65-F5344CB8AC3E}">
        <p14:creationId xmlns:p14="http://schemas.microsoft.com/office/powerpoint/2010/main" val="18534228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1524000"/>
            <a:ext cx="4572000" cy="4154984"/>
          </a:xfrm>
          <a:prstGeom prst="rect">
            <a:avLst/>
          </a:prstGeom>
        </p:spPr>
        <p:txBody>
          <a:bodyPr>
            <a:spAutoFit/>
          </a:bodyPr>
          <a:lstStyle/>
          <a:p>
            <a:pPr eaLnBrk="1" hangingPunct="1"/>
            <a:r>
              <a:rPr lang="en-US" altLang="en-US" sz="2400" b="1" dirty="0">
                <a:latin typeface="Book Antiqua" panose="02040602050305030304" pitchFamily="18" charset="0"/>
              </a:rPr>
              <a:t>“When you own all the landlords, competition among them – in which REITs might improve properties and cut rents to attract the best tenants – starts to look not like a natural part of the free-market system favoring the best property managers, but like a nuisance that easts into owners’ total profits.”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09800"/>
            <a:ext cx="2235200" cy="2239499"/>
          </a:xfrm>
          <a:prstGeom prst="rect">
            <a:avLst/>
          </a:prstGeom>
        </p:spPr>
      </p:pic>
    </p:spTree>
    <p:extLst>
      <p:ext uri="{BB962C8B-B14F-4D97-AF65-F5344CB8AC3E}">
        <p14:creationId xmlns:p14="http://schemas.microsoft.com/office/powerpoint/2010/main" val="39490174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 y="0"/>
            <a:ext cx="9112986" cy="670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1249137" y="685800"/>
            <a:ext cx="661351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dirty="0" smtClean="0">
                <a:latin typeface="Rockwell" pitchFamily="18" charset="0"/>
              </a:rPr>
              <a:t>Land </a:t>
            </a:r>
            <a:r>
              <a:rPr lang="en-US" altLang="en-US" sz="4400" b="1" dirty="0" smtClean="0">
                <a:latin typeface="Rockwell" pitchFamily="18" charset="0"/>
              </a:rPr>
              <a:t>Prices,</a:t>
            </a:r>
          </a:p>
          <a:p>
            <a:pPr algn="ctr">
              <a:spcBef>
                <a:spcPct val="0"/>
              </a:spcBef>
              <a:buFontTx/>
              <a:buNone/>
            </a:pPr>
            <a:r>
              <a:rPr lang="en-US" altLang="en-US" sz="4400" b="1" dirty="0" smtClean="0">
                <a:latin typeface="Rockwell" pitchFamily="18" charset="0"/>
              </a:rPr>
              <a:t>the Cost </a:t>
            </a:r>
            <a:r>
              <a:rPr lang="en-US" altLang="en-US" sz="4400" b="1" dirty="0" smtClean="0">
                <a:latin typeface="Rockwell" pitchFamily="18" charset="0"/>
              </a:rPr>
              <a:t>of Doing </a:t>
            </a:r>
            <a:r>
              <a:rPr lang="en-US" altLang="en-US" sz="4400" b="1" dirty="0" smtClean="0">
                <a:latin typeface="Rockwell" pitchFamily="18" charset="0"/>
              </a:rPr>
              <a:t>Business</a:t>
            </a:r>
          </a:p>
          <a:p>
            <a:pPr algn="ctr">
              <a:spcBef>
                <a:spcPct val="0"/>
              </a:spcBef>
              <a:buFontTx/>
              <a:buNone/>
            </a:pPr>
            <a:r>
              <a:rPr lang="en-US" altLang="en-US" sz="4400" b="1" dirty="0" smtClean="0">
                <a:latin typeface="Rockwell" pitchFamily="18" charset="0"/>
              </a:rPr>
              <a:t>and the Cost </a:t>
            </a:r>
            <a:r>
              <a:rPr lang="en-US" altLang="en-US" sz="4400" b="1" dirty="0" smtClean="0">
                <a:latin typeface="Rockwell" pitchFamily="18" charset="0"/>
              </a:rPr>
              <a:t>of </a:t>
            </a:r>
            <a:r>
              <a:rPr lang="en-US" altLang="en-US" sz="4400" b="1" dirty="0" smtClean="0">
                <a:latin typeface="Rockwell" pitchFamily="18" charset="0"/>
              </a:rPr>
              <a:t>Acquiring a Home</a:t>
            </a:r>
            <a:endParaRPr lang="en-US" altLang="en-US" sz="4400" b="1" dirty="0">
              <a:latin typeface="Rockwell"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066800"/>
            <a:ext cx="5409142" cy="5100353"/>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90600"/>
            <a:ext cx="7565125" cy="4814887"/>
          </a:xfrm>
          <a:prstGeom prst="rect">
            <a:avLst/>
          </a:prstGeom>
        </p:spPr>
      </p:pic>
      <p:sp>
        <p:nvSpPr>
          <p:cNvPr id="4" name="TextBox 3"/>
          <p:cNvSpPr txBox="1"/>
          <p:nvPr/>
        </p:nvSpPr>
        <p:spPr>
          <a:xfrm>
            <a:off x="6019800" y="1143000"/>
            <a:ext cx="696024" cy="400110"/>
          </a:xfrm>
          <a:prstGeom prst="rect">
            <a:avLst/>
          </a:prstGeom>
          <a:noFill/>
        </p:spPr>
        <p:txBody>
          <a:bodyPr wrap="none" rtlCol="0">
            <a:spAutoFit/>
          </a:bodyPr>
          <a:lstStyle/>
          <a:p>
            <a:r>
              <a:rPr lang="en-US" sz="2000" b="1" dirty="0" smtClean="0"/>
              <a:t>sales</a:t>
            </a:r>
            <a:endParaRPr lang="en-US" sz="2000" b="1" dirty="0"/>
          </a:p>
        </p:txBody>
      </p:sp>
    </p:spTree>
    <p:extLst>
      <p:ext uri="{BB962C8B-B14F-4D97-AF65-F5344CB8AC3E}">
        <p14:creationId xmlns:p14="http://schemas.microsoft.com/office/powerpoint/2010/main" val="14832585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6308072" cy="4724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981200"/>
            <a:ext cx="1524000" cy="3429000"/>
          </a:xfrm>
          <a:prstGeom prst="rect">
            <a:avLst/>
          </a:prstGeom>
        </p:spPr>
      </p:pic>
      <p:sp>
        <p:nvSpPr>
          <p:cNvPr id="6" name="TextBox 5"/>
          <p:cNvSpPr txBox="1"/>
          <p:nvPr/>
        </p:nvSpPr>
        <p:spPr>
          <a:xfrm>
            <a:off x="6794236" y="3572400"/>
            <a:ext cx="1172116" cy="646331"/>
          </a:xfrm>
          <a:prstGeom prst="rect">
            <a:avLst/>
          </a:prstGeom>
          <a:noFill/>
        </p:spPr>
        <p:txBody>
          <a:bodyPr wrap="none" rtlCol="0">
            <a:spAutoFit/>
          </a:bodyPr>
          <a:lstStyle/>
          <a:p>
            <a:pPr algn="ctr"/>
            <a:r>
              <a:rPr lang="en-US" b="1" dirty="0" smtClean="0"/>
              <a:t>VACANT</a:t>
            </a:r>
          </a:p>
          <a:p>
            <a:pPr algn="ctr"/>
            <a:r>
              <a:rPr lang="en-US" b="1" dirty="0" smtClean="0"/>
              <a:t>LAND</a:t>
            </a:r>
            <a:endParaRPr lang="en-US" b="1" dirty="0"/>
          </a:p>
        </p:txBody>
      </p:sp>
    </p:spTree>
    <p:extLst>
      <p:ext uri="{BB962C8B-B14F-4D97-AF65-F5344CB8AC3E}">
        <p14:creationId xmlns:p14="http://schemas.microsoft.com/office/powerpoint/2010/main" val="322266576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066800"/>
            <a:ext cx="5593765" cy="4896409"/>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http://media.tumblr.com/tumblr_lf2uvz3pB11qdwki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60663"/>
            <a:ext cx="49339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6" descr="http://inhabitat.com/nyc/wp-content/blogs.dir/2/files/2012/02/brownsville-farm-rockaway-lot-537x4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3108325"/>
            <a:ext cx="4500562"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8" descr="http://www.theurbanist.org/wp-content/uploads/2015/04/7343-Martin-Luther-King-Jr-Way-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63" y="227013"/>
            <a:ext cx="8104187"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90600"/>
            <a:ext cx="8107680" cy="5067300"/>
          </a:xfrm>
          <a:prstGeom prst="rect">
            <a:avLst/>
          </a:prstGeom>
        </p:spPr>
      </p:pic>
    </p:spTree>
    <p:extLst>
      <p:ext uri="{BB962C8B-B14F-4D97-AF65-F5344CB8AC3E}">
        <p14:creationId xmlns:p14="http://schemas.microsoft.com/office/powerpoint/2010/main" val="20887880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Image result for new office buildings in manhattan 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2834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descr="Image result for grocery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8435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economic tr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 y="0"/>
            <a:ext cx="9112986" cy="670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2658596" y="990600"/>
            <a:ext cx="37753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b="1" dirty="0">
                <a:latin typeface="Rockwell" pitchFamily="18" charset="0"/>
              </a:rPr>
              <a:t>End Part </a:t>
            </a:r>
            <a:r>
              <a:rPr lang="en-US" altLang="en-US" sz="6000" b="1" dirty="0" smtClean="0">
                <a:latin typeface="Rockwell" pitchFamily="18" charset="0"/>
              </a:rPr>
              <a:t>8</a:t>
            </a:r>
            <a:endParaRPr lang="en-US" altLang="en-US" sz="6000" b="1" dirty="0">
              <a:latin typeface="Rockwell"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33795" name="AutoShape 3"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575" y="685800"/>
            <a:ext cx="4514850" cy="2295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848" y="2819400"/>
            <a:ext cx="4407103" cy="3202496"/>
          </a:xfrm>
          <a:prstGeom prst="rect">
            <a:avLst/>
          </a:prstGeom>
        </p:spPr>
      </p:pic>
    </p:spTree>
    <p:extLst>
      <p:ext uri="{BB962C8B-B14F-4D97-AF65-F5344CB8AC3E}">
        <p14:creationId xmlns:p14="http://schemas.microsoft.com/office/powerpoint/2010/main" val="22126757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33795" name="AutoShape 3" descr="Image result for ted turner's lan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2" name="Rectangle 1"/>
          <p:cNvSpPr/>
          <p:nvPr/>
        </p:nvSpPr>
        <p:spPr>
          <a:xfrm>
            <a:off x="4267200" y="1904999"/>
            <a:ext cx="4572000" cy="3046988"/>
          </a:xfrm>
          <a:prstGeom prst="rect">
            <a:avLst/>
          </a:prstGeom>
        </p:spPr>
        <p:txBody>
          <a:bodyPr>
            <a:spAutoFit/>
          </a:bodyPr>
          <a:lstStyle/>
          <a:p>
            <a:r>
              <a:rPr lang="en-US" altLang="en-US" sz="2400" b="1" dirty="0" smtClean="0">
                <a:latin typeface="Book Antiqua" panose="02040602050305030304" pitchFamily="18" charset="0"/>
              </a:rPr>
              <a:t>“Estimates </a:t>
            </a:r>
            <a:r>
              <a:rPr lang="en-US" altLang="en-US" sz="2400" b="1" dirty="0">
                <a:latin typeface="Book Antiqua" panose="02040602050305030304" pitchFamily="18" charset="0"/>
              </a:rPr>
              <a:t>suggest that this 1.89 billion acres of land are collectively worth approximately $23 trillion in 2009 (current prices), with 24% of the land area and $1.8 trillion of the value held by the federal government</a:t>
            </a:r>
            <a:r>
              <a:rPr lang="en-US" altLang="en-US" sz="2400" b="1" dirty="0" smtClean="0">
                <a:latin typeface="Book Antiqua" panose="02040602050305030304" pitchFamily="18" charset="0"/>
              </a:rPr>
              <a:t>.”</a:t>
            </a:r>
            <a:endParaRPr lang="en-US" sz="2400" dirty="0">
              <a:latin typeface="Book Antiqua" panose="0204060205030503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31796"/>
            <a:ext cx="2743200" cy="1993393"/>
          </a:xfrm>
          <a:prstGeom prst="rect">
            <a:avLst/>
          </a:prstGeom>
        </p:spPr>
      </p:pic>
    </p:spTree>
    <p:extLst>
      <p:ext uri="{BB962C8B-B14F-4D97-AF65-F5344CB8AC3E}">
        <p14:creationId xmlns:p14="http://schemas.microsoft.com/office/powerpoint/2010/main" val="685793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San_Francisco_-_Cable_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4000"/>
            <a:ext cx="5029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descr="o-SUBURBS-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560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8" descr="Midwest-Farm-Commun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60350"/>
            <a:ext cx="49466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0" descr="mi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3563938"/>
            <a:ext cx="4641850"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39939" name="Picture 5" descr="1295074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7" descr="FooteCrkWind_DShowal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810000"/>
            <a:ext cx="41910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019800" y="2057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Rockwell" pitchFamily="18" charset="0"/>
            </a:endParaRPr>
          </a:p>
        </p:txBody>
      </p:sp>
      <p:pic>
        <p:nvPicPr>
          <p:cNvPr id="41987" name="Picture 4" descr="Las_Vegas_from_Frenchman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09600"/>
            <a:ext cx="45974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85113"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5764</TotalTime>
  <Words>1801</Words>
  <Application>Microsoft Office PowerPoint</Application>
  <PresentationFormat>On-screen Show (4:3)</PresentationFormat>
  <Paragraphs>84</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203</cp:revision>
  <dcterms:created xsi:type="dcterms:W3CDTF">2010-08-28T01:18:10Z</dcterms:created>
  <dcterms:modified xsi:type="dcterms:W3CDTF">2018-06-02T21:04:13Z</dcterms:modified>
</cp:coreProperties>
</file>