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8"/>
  </p:notesMasterIdLst>
  <p:handoutMasterIdLst>
    <p:handoutMasterId r:id="rId29"/>
  </p:handoutMasterIdLst>
  <p:sldIdLst>
    <p:sldId id="356" r:id="rId2"/>
    <p:sldId id="357" r:id="rId3"/>
    <p:sldId id="342" r:id="rId4"/>
    <p:sldId id="344" r:id="rId5"/>
    <p:sldId id="333" r:id="rId6"/>
    <p:sldId id="298" r:id="rId7"/>
    <p:sldId id="334" r:id="rId8"/>
    <p:sldId id="345" r:id="rId9"/>
    <p:sldId id="332" r:id="rId10"/>
    <p:sldId id="346" r:id="rId11"/>
    <p:sldId id="347" r:id="rId12"/>
    <p:sldId id="348" r:id="rId13"/>
    <p:sldId id="336" r:id="rId14"/>
    <p:sldId id="349" r:id="rId15"/>
    <p:sldId id="337" r:id="rId16"/>
    <p:sldId id="350" r:id="rId17"/>
    <p:sldId id="338" r:id="rId18"/>
    <p:sldId id="351" r:id="rId19"/>
    <p:sldId id="309" r:id="rId20"/>
    <p:sldId id="352" r:id="rId21"/>
    <p:sldId id="320" r:id="rId22"/>
    <p:sldId id="353" r:id="rId23"/>
    <p:sldId id="340" r:id="rId24"/>
    <p:sldId id="354" r:id="rId25"/>
    <p:sldId id="355" r:id="rId26"/>
    <p:sldId id="358"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5" autoAdjust="0"/>
    <p:restoredTop sz="67736" autoAdjust="0"/>
  </p:normalViewPr>
  <p:slideViewPr>
    <p:cSldViewPr snapToGrid="0">
      <p:cViewPr varScale="1">
        <p:scale>
          <a:sx n="87" d="100"/>
          <a:sy n="87" d="100"/>
        </p:scale>
        <p:origin x="151" y="4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992"/>
    </p:cViewPr>
  </p:sorterViewPr>
  <p:notesViewPr>
    <p:cSldViewPr snapToGrid="0">
      <p:cViewPr>
        <p:scale>
          <a:sx n="75" d="100"/>
          <a:sy n="75" d="100"/>
        </p:scale>
        <p:origin x="-1404" y="-7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2805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2805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2805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818B41A-E395-40A7-8CE0-A82D0FA55C77}" type="slidenum">
              <a:rPr lang="en-US" altLang="en-US"/>
              <a:pPr/>
              <a:t>‹#›</a:t>
            </a:fld>
            <a:endParaRPr lang="en-US" altLang="en-US"/>
          </a:p>
        </p:txBody>
      </p:sp>
    </p:spTree>
    <p:extLst>
      <p:ext uri="{BB962C8B-B14F-4D97-AF65-F5344CB8AC3E}">
        <p14:creationId xmlns:p14="http://schemas.microsoft.com/office/powerpoint/2010/main" val="1058912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9DB9739-6D60-4FF1-8096-4795AF00C406}" type="slidenum">
              <a:rPr lang="en-US" altLang="en-US"/>
              <a:pPr/>
              <a:t>‹#›</a:t>
            </a:fld>
            <a:endParaRPr lang="en-US" altLang="en-US"/>
          </a:p>
        </p:txBody>
      </p:sp>
    </p:spTree>
    <p:extLst>
      <p:ext uri="{BB962C8B-B14F-4D97-AF65-F5344CB8AC3E}">
        <p14:creationId xmlns:p14="http://schemas.microsoft.com/office/powerpoint/2010/main" val="12125891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1</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3360006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B0E18B-0B6D-4223-9C0C-FD183C189E22}" type="slidenum">
              <a:rPr lang="en-US" altLang="en-US"/>
              <a:pPr eaLnBrk="1" hangingPunct="1"/>
              <a:t>10</a:t>
            </a:fld>
            <a:endParaRPr lang="en-US" alt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The Reagan economic program was not generating higher paying jobs, but new financing innovations such as adjustable rate mortgages and minimal down payments made mortgage financing more broadly available.</a:t>
            </a:r>
          </a:p>
        </p:txBody>
      </p:sp>
    </p:spTree>
    <p:extLst>
      <p:ext uri="{BB962C8B-B14F-4D97-AF65-F5344CB8AC3E}">
        <p14:creationId xmlns:p14="http://schemas.microsoft.com/office/powerpoint/2010/main" val="295878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57770EF-688E-49D5-AF82-B2CC02A52D9D}" type="slidenum">
              <a:rPr lang="en-US" altLang="en-US"/>
              <a:pPr eaLnBrk="1" hangingPunct="1"/>
              <a:t>11</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Yet, the renewed window of affordability for many potential homebuyers rapidly closed. Escalating property prices lured developers and financial institutions into a false sense of confidence in the future. Speculative building – particularly of condominiums – ran well ahead of a conservative forecast of demand.</a:t>
            </a:r>
          </a:p>
        </p:txBody>
      </p:sp>
    </p:spTree>
    <p:extLst>
      <p:ext uri="{BB962C8B-B14F-4D97-AF65-F5344CB8AC3E}">
        <p14:creationId xmlns:p14="http://schemas.microsoft.com/office/powerpoint/2010/main" val="2887091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FFD45CC-6F8A-4D8C-AB2D-F603A42F0990}" type="slidenum">
              <a:rPr lang="en-US" altLang="en-US"/>
              <a:pPr eaLnBrk="1" hangingPunct="1"/>
              <a:t>12</a:t>
            </a:fld>
            <a:endParaRPr lang="en-US"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By the end of the decade, property markets ran up against the inability of businesses and homeowners to take on the additional amount of debt required to pay the skyrocketed property prices.</a:t>
            </a:r>
          </a:p>
        </p:txBody>
      </p:sp>
    </p:spTree>
    <p:extLst>
      <p:ext uri="{BB962C8B-B14F-4D97-AF65-F5344CB8AC3E}">
        <p14:creationId xmlns:p14="http://schemas.microsoft.com/office/powerpoint/2010/main" val="376151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0B72CC-FA6F-460F-B338-B6CB123D4BFF}" type="slidenum">
              <a:rPr lang="en-US" altLang="en-US"/>
              <a:pPr eaLnBrk="1" hangingPunct="1"/>
              <a:t>13</a:t>
            </a:fld>
            <a:endParaRPr lang="en-US"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smtClean="0">
                <a:latin typeface="Arial" panose="020B0604020202020204" pitchFamily="34" charset="0"/>
              </a:rPr>
              <a:t>Even as interest rates fell, housing affordability was not uniform across the U.S. Much depended on the amount of new construction underway just prior to the downturn.</a:t>
            </a:r>
          </a:p>
          <a:p>
            <a:pPr eaLnBrk="1" hangingPunct="1"/>
            <a:endParaRPr lang="en-GB" altLang="en-US" b="1" smtClean="0">
              <a:latin typeface="Arial" panose="020B0604020202020204" pitchFamily="34" charset="0"/>
            </a:endParaRPr>
          </a:p>
          <a:p>
            <a:pPr eaLnBrk="1" hangingPunct="1"/>
            <a:r>
              <a:rPr lang="en-GB" altLang="en-US" b="1" smtClean="0">
                <a:latin typeface="Arial" panose="020B0604020202020204" pitchFamily="34" charset="0"/>
              </a:rPr>
              <a:t> </a:t>
            </a:r>
          </a:p>
        </p:txBody>
      </p:sp>
    </p:spTree>
    <p:extLst>
      <p:ext uri="{BB962C8B-B14F-4D97-AF65-F5344CB8AC3E}">
        <p14:creationId xmlns:p14="http://schemas.microsoft.com/office/powerpoint/2010/main" val="1774921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43471A5-A498-463C-91F5-419563C0C1EB}" type="slidenum">
              <a:rPr lang="en-US" altLang="en-US"/>
              <a:pPr eaLnBrk="1" hangingPunct="1"/>
              <a:t>14</a:t>
            </a:fld>
            <a:endParaRPr lang="en-US" alt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dirty="0" smtClean="0">
                <a:latin typeface="Arial" panose="020B0604020202020204" pitchFamily="34" charset="0"/>
              </a:rPr>
              <a:t>Local property markets experienced the deepest downturns where banks acquired unsold and partially-completed housing inventory from developers who defaulted on construction loans. Banks are not equipped to hold properties for extended periods of time following acquisition by foreclosure. Thus, bank-owned properties presented a great opportunity for investors who had the cash and could afford to buy and hold property until the property market recovered. </a:t>
            </a:r>
          </a:p>
          <a:p>
            <a:pPr eaLnBrk="1" hangingPunct="1"/>
            <a:endParaRPr lang="en-GB" altLang="en-US" b="1" dirty="0" smtClean="0">
              <a:latin typeface="Arial" panose="020B0604020202020204" pitchFamily="34" charset="0"/>
            </a:endParaRPr>
          </a:p>
        </p:txBody>
      </p:sp>
    </p:spTree>
    <p:extLst>
      <p:ext uri="{BB962C8B-B14F-4D97-AF65-F5344CB8AC3E}">
        <p14:creationId xmlns:p14="http://schemas.microsoft.com/office/powerpoint/2010/main" val="2733390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07FC58-37EC-4B2C-A018-004D53A3C891}" type="slidenum">
              <a:rPr lang="en-US" altLang="en-US"/>
              <a:pPr eaLnBrk="1" hangingPunct="1"/>
              <a:t>15</a:t>
            </a:fld>
            <a:endParaRPr lang="en-US"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At the same time, there were several demographic trends contributing to modest nominal improvements in household income, at least for some. These included increasing educational attainment and a dramatic increase in the number of women employed full-time in higher earning positions.</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277780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E832F2D-8434-45E5-B7BE-1462FEDE0A20}" type="slidenum">
              <a:rPr lang="en-US" altLang="en-US"/>
              <a:pPr eaLnBrk="1" hangingPunct="1"/>
              <a:t>16</a:t>
            </a:fld>
            <a:endParaRPr lang="en-US" alt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These trends were countered by an ongoing decline in higher-paying manufacturing jobs, the decline in the number of unionized workers outside the public sector and a constantly growing population of illegal immigrants forced to accept whatever terms of employment they could obtain outside the protection of government and labor laws.</a:t>
            </a:r>
          </a:p>
        </p:txBody>
      </p:sp>
    </p:spTree>
    <p:extLst>
      <p:ext uri="{BB962C8B-B14F-4D97-AF65-F5344CB8AC3E}">
        <p14:creationId xmlns:p14="http://schemas.microsoft.com/office/powerpoint/2010/main" val="226637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D91DE02-82C6-4BA1-A346-86B2E75A815D}" type="slidenum">
              <a:rPr lang="en-US" altLang="en-US"/>
              <a:pPr eaLnBrk="1" hangingPunct="1"/>
              <a:t>17</a:t>
            </a:fld>
            <a:endParaRPr lang="en-US"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With the deregulation of interest rates and the shift in policy by the Fed to money supply growth management, Fannie Mae and Freddie Mac were put in great jeopardy. They were in the same position as the savings banks, holding portfolios of fixed rate mortgage loans while their cost of funds was subject to short-term swings.</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306519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B76A6F-1F88-4DE3-8AB7-B9D1CD68A3B6}" type="slidenum">
              <a:rPr lang="en-US" altLang="en-US"/>
              <a:pPr eaLnBrk="1" hangingPunct="1"/>
              <a:t>18</a:t>
            </a:fld>
            <a:endParaRPr lang="en-US"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New options were needed to generate fee income, offset low-yielding assets and raise capital. Pooling mortgage loans and issuing mortgage-backed securities generated “guarantee fees” – essentially insurance premiums – for Fannie Mae and Freddie Mac. Wall Street provided the investors and the financial capital, so that the two GSEs did not need to access the credit markets directly or take on interest rate risk.</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802944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4C6F07A-D9A3-418C-BD5A-F9E1D76DD074}" type="slidenum">
              <a:rPr lang="en-US" altLang="en-US"/>
              <a:pPr eaLnBrk="1" hangingPunct="1"/>
              <a:t>19</a:t>
            </a:fld>
            <a:endParaRPr lang="en-US"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The leaders of the major industrialized economies met in London in June of 1984. The following September they agreed to coordinate economic policy. Tariffs and other restrictions on international trade were gradually lowered. The Japanese agreed to reduce taxes on imports and to stimulate domestic demand. The signatories also pledged to intervene in foreign exchange markets in an effort to drive down a U.S. dollar widely perceived as overvalued. </a:t>
            </a:r>
          </a:p>
        </p:txBody>
      </p:sp>
    </p:spTree>
    <p:extLst>
      <p:ext uri="{BB962C8B-B14F-4D97-AF65-F5344CB8AC3E}">
        <p14:creationId xmlns:p14="http://schemas.microsoft.com/office/powerpoint/2010/main" val="600180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2</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3182799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91DCD3D-4CF8-446D-AF0B-8900CE360BBC}" type="slidenum">
              <a:rPr lang="en-US" altLang="en-US"/>
              <a:pPr eaLnBrk="1" hangingPunct="1"/>
              <a:t>20</a:t>
            </a:fld>
            <a:endParaRPr lang="en-US" alt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Despite (or because of) this international cooperation, an explosion of speculation erupted at the close of the 1980s. In 1987 the stock market melted down.</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2138587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207043-3E97-4014-8708-134926AE3517}" type="slidenum">
              <a:rPr lang="en-US" altLang="en-US"/>
              <a:pPr eaLnBrk="1" hangingPunct="1"/>
              <a:t>21</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On the 19</a:t>
            </a:r>
            <a:r>
              <a:rPr lang="en-US" altLang="en-US" b="1" baseline="30000" smtClean="0">
                <a:latin typeface="Arial" panose="020B0604020202020204" pitchFamily="34" charset="0"/>
              </a:rPr>
              <a:t>th</a:t>
            </a:r>
            <a:r>
              <a:rPr lang="en-US" altLang="en-US" b="1" smtClean="0">
                <a:latin typeface="Arial" panose="020B0604020202020204" pitchFamily="34" charset="0"/>
              </a:rPr>
              <a:t> of October, 1987, the stock market experienced its largest one day decline in history – to that point. The Dow lost 22.6% of its nominal value, or $500 billion.</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1051499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4B9B78-CCDD-4F10-923F-769233C0A73B}" type="slidenum">
              <a:rPr lang="en-US" altLang="en-US"/>
              <a:pPr eaLnBrk="1" hangingPunct="1"/>
              <a:t>22</a:t>
            </a:fld>
            <a:endParaRPr lang="en-US"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latin typeface="Arial" panose="020B0604020202020204" pitchFamily="34" charset="0"/>
              </a:rPr>
              <a:t>In truth, no one really knew what the aggregate value of corporate shares really was. All it took for nominal values to decline was</a:t>
            </a:r>
            <a:r>
              <a:rPr lang="en-US" altLang="en-US" b="1" baseline="0" dirty="0" smtClean="0">
                <a:latin typeface="Arial" panose="020B0604020202020204" pitchFamily="34" charset="0"/>
              </a:rPr>
              <a:t> </a:t>
            </a:r>
            <a:r>
              <a:rPr lang="en-US" altLang="en-US" b="1" dirty="0" smtClean="0">
                <a:latin typeface="Arial" panose="020B0604020202020204" pitchFamily="34" charset="0"/>
              </a:rPr>
              <a:t>enough shareholders who believed the market was about to fall and keep falling to generate a major sell-off at lower and lower prices. Investors pulled billions of dollars out of the stock market and shifted to real estate, precious metals, collectible art work and classic automobiles.</a:t>
            </a:r>
          </a:p>
          <a:p>
            <a:pPr eaLnBrk="1" hangingPunct="1"/>
            <a:endParaRPr lang="en-US" altLang="en-US" b="1" dirty="0" smtClean="0">
              <a:latin typeface="Arial" panose="020B0604020202020204" pitchFamily="34" charset="0"/>
            </a:endParaRPr>
          </a:p>
        </p:txBody>
      </p:sp>
    </p:spTree>
    <p:extLst>
      <p:ext uri="{BB962C8B-B14F-4D97-AF65-F5344CB8AC3E}">
        <p14:creationId xmlns:p14="http://schemas.microsoft.com/office/powerpoint/2010/main" val="2383022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4FD8F33-85AB-4CBF-8941-7879CCBD2203}" type="slidenum">
              <a:rPr lang="en-US" altLang="en-US"/>
              <a:pPr eaLnBrk="1" hangingPunct="1"/>
              <a:t>23</a:t>
            </a:fld>
            <a:endParaRPr lang="en-US"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Beginning in late 1988, a downturn in leasing fees generated by income-producing properties began all around the globe. Property values fell in many regions of the United States, in some cases by as much as one-third.</a:t>
            </a:r>
          </a:p>
          <a:p>
            <a:pPr eaLnBrk="1" hangingPunct="1"/>
            <a:endParaRPr lang="en-US" altLang="en-US" b="1" smtClean="0">
              <a:latin typeface="Arial" panose="020B0604020202020204" pitchFamily="34" charset="0"/>
            </a:endParaRPr>
          </a:p>
          <a:p>
            <a:pPr eaLnBrk="1" hangingPunct="1"/>
            <a:endParaRPr lang="en-US" altLang="en-US" b="1"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06373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D2B6BB-1F5C-49CA-A4A2-18DF64C6DBB8}" type="slidenum">
              <a:rPr lang="en-US" altLang="en-US"/>
              <a:pPr eaLnBrk="1" hangingPunct="1"/>
              <a:t>24</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The number of new homes constructed during the first year of the Bush presidency dropped to 1 million, the lowest number since the Second World War. Although the stock market had recovered from the losses of 1987, the U.S. economy was in serious trouble, as another round of bank failures followed on the heels of an expanding crash of the nation’s property markets. With each passing year, the situation worsened, opening the door for a change of leadership at the end of George Bush’s first term as President.</a:t>
            </a:r>
          </a:p>
          <a:p>
            <a:pPr eaLnBrk="1" hangingPunct="1"/>
            <a:endParaRPr lang="en-US" altLang="en-US" b="1" smtClean="0">
              <a:latin typeface="Arial" panose="020B0604020202020204" pitchFamily="34" charset="0"/>
            </a:endParaRPr>
          </a:p>
          <a:p>
            <a:pPr eaLnBrk="1" hangingPunct="1"/>
            <a:endParaRPr lang="en-US" altLang="en-US" b="1"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495285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1654515-9849-4F16-AD2E-D565A9C14814}" type="slidenum">
              <a:rPr lang="en-US" altLang="en-US"/>
              <a:pPr eaLnBrk="1" hangingPunct="1"/>
              <a:t>25</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The situation drifted and worsened as the Bush presidency came to an end. Challenged by Bill Clinton and by Ross Perot, Bush became a one-term President. In Episode 4, we will explore the Clinton years and his commitment to what he championed as a </a:t>
            </a:r>
            <a:r>
              <a:rPr lang="en-US" altLang="en-US" b="1" i="1" smtClean="0">
                <a:latin typeface="Arial" panose="020B0604020202020204" pitchFamily="34" charset="0"/>
              </a:rPr>
              <a:t>Third Way </a:t>
            </a:r>
            <a:r>
              <a:rPr lang="en-US" altLang="en-US" b="1" smtClean="0">
                <a:latin typeface="Arial" panose="020B0604020202020204" pitchFamily="34" charset="0"/>
              </a:rPr>
              <a:t>to economic growth and a deeper sharing of prosperity.</a:t>
            </a:r>
            <a:r>
              <a:rPr lang="en-US" altLang="en-US" b="1" i="1" smtClean="0">
                <a:latin typeface="Arial" panose="020B0604020202020204" pitchFamily="34" charset="0"/>
              </a:rPr>
              <a:t> </a:t>
            </a:r>
          </a:p>
          <a:p>
            <a:pPr eaLnBrk="1" hangingPunct="1"/>
            <a:endParaRPr lang="en-US" altLang="en-US" b="1"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2325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26</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1426513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587CDAD-FDA8-4460-B6E2-CBB36FFC19F3}" type="slidenum">
              <a:rPr lang="en-US" altLang="en-US"/>
              <a:pPr eaLnBrk="1" hangingPunct="1"/>
              <a:t>3</a:t>
            </a:fld>
            <a:endParaRPr lang="en-US"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89507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D2875E3-90DF-415C-A911-F4CCED85EF2B}" type="slidenum">
              <a:rPr lang="en-US" altLang="en-US"/>
              <a:pPr eaLnBrk="1" hangingPunct="1"/>
              <a:t>4</a:t>
            </a:fld>
            <a:endParaRPr lang="en-US" alt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latin typeface="Arial" panose="020B0604020202020204" pitchFamily="34" charset="0"/>
              </a:rPr>
              <a:t>The Reagan-era deregulation of financial markets caused a dramatic change in how and where government revenue was raised. Not broadly appreciated is that deregulation supercharged the inherently dysfunctional nature of property markets to bring the U.S. to the brink of yet another recession as the first President George Bush entered the White House.</a:t>
            </a:r>
            <a:endParaRPr lang="en-GB" altLang="en-US" dirty="0" smtClean="0">
              <a:latin typeface="Arial" panose="020B0604020202020204" pitchFamily="34" charset="0"/>
            </a:endParaRPr>
          </a:p>
          <a:p>
            <a:pPr eaLnBrk="1" hangingPunct="1"/>
            <a:endParaRPr lang="en-GB" altLang="en-US" dirty="0" smtClean="0">
              <a:latin typeface="Arial" panose="020B0604020202020204" pitchFamily="34" charset="0"/>
            </a:endParaRPr>
          </a:p>
          <a:p>
            <a:pPr eaLnBrk="1" hangingPunct="1"/>
            <a:r>
              <a:rPr lang="en-GB" altLang="en-US" dirty="0" smtClean="0">
                <a:latin typeface="Arial" panose="020B0604020202020204" pitchFamily="34" charset="0"/>
              </a:rPr>
              <a:t> </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857206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66901BE-D2F9-4FD7-8A14-94516E02D3AE}" type="slidenum">
              <a:rPr lang="en-US" altLang="en-US"/>
              <a:pPr eaLnBrk="1" hangingPunct="1"/>
              <a:t>5</a:t>
            </a:fld>
            <a:endParaRPr lang="en-US"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Thanks to negative spreads, U.S. financial institutions experienced losses of $4.6 billion in 1981 and $4.1 billion in 1982. From 1980 thru 1983, 118 savings and loan associations with $43 billion in assets closed their doors, costing the FSLIC an estimated $3.5 billion to make depositors whole.</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3770030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A0D22E6-D231-4E09-84E4-A6F45E60C9FC}" type="slidenum">
              <a:rPr lang="en-US" altLang="en-US"/>
              <a:pPr eaLnBrk="1" hangingPunct="1"/>
              <a:t>6</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Before the end of the financial crisis, more than 1,000 Thrifts failed. Economist John Kenneth Galbraith described the situation as "</a:t>
            </a:r>
            <a:r>
              <a:rPr lang="en-US" altLang="en-US" b="1" i="1" smtClean="0">
                <a:latin typeface="Arial" panose="020B0604020202020204" pitchFamily="34" charset="0"/>
              </a:rPr>
              <a:t>the largest and costliest venture in public misfeasance, malfeasance and larceny of all time</a:t>
            </a:r>
            <a:r>
              <a:rPr lang="en-US" altLang="en-US" b="1" smtClean="0">
                <a:latin typeface="Arial" panose="020B0604020202020204" pitchFamily="34" charset="0"/>
              </a:rPr>
              <a:t>.“ Galbraith did not live long enough to reconsider his judgment based on current conditions.</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985029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D883DB4-4EB8-40B2-80C6-CEC1E994F8AF}" type="slidenum">
              <a:rPr lang="en-US" altLang="en-US"/>
              <a:pPr eaLnBrk="1" hangingPunct="1"/>
              <a:t>7</a:t>
            </a:fld>
            <a:endParaRPr lang="en-US"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smtClean="0">
                <a:latin typeface="Arial" panose="020B0604020202020204" pitchFamily="34" charset="0"/>
              </a:rPr>
              <a:t>Deregulation permitted mergers and acquisitions, creating mega-bank holding companies. European and Asian banks entered the U.S. market as major players.</a:t>
            </a:r>
          </a:p>
          <a:p>
            <a:pPr eaLnBrk="1" hangingPunct="1"/>
            <a:endParaRPr lang="en-GB" altLang="en-US" b="1"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841219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03057A-D2DE-4750-AEDC-3BE68AE39005}" type="slidenum">
              <a:rPr lang="en-US" altLang="en-US"/>
              <a:pPr eaLnBrk="1" hangingPunct="1"/>
              <a:t>8</a:t>
            </a:fld>
            <a:endParaRPr lang="en-US" alt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smtClean="0">
                <a:latin typeface="Arial" panose="020B0604020202020204" pitchFamily="34" charset="0"/>
              </a:rPr>
              <a:t>The perceived benefits to the banks included the opportunity to disperse risk geographically and across industries and consumer segments. The risk management challenges associated with lending on a global scale were not thought to be a serious problem. Experience has shown that bigger is not necessarily better.</a:t>
            </a:r>
          </a:p>
          <a:p>
            <a:pPr eaLnBrk="1" hangingPunct="1"/>
            <a:endParaRPr lang="en-US" altLang="en-US" b="1"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33442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EE62457-DA54-4787-B661-AE2BEBADDCF4}" type="slidenum">
              <a:rPr lang="en-US" altLang="en-US"/>
              <a:pPr eaLnBrk="1" hangingPunct="1"/>
              <a:t>9</a:t>
            </a:fld>
            <a:endParaRPr lang="en-US"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High interest rates brought down property prices by creating a huge inventory of unsold housing units. Then, once again by the mid-1980s, property markets – fueled by gradually falling interest rates and growth of the secondary market for mortgage loans – began another upward climb.</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374156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B30B153-05EE-4CC1-B1CB-FCDE89B561AA}" type="slidenum">
              <a:rPr lang="en-US" altLang="en-US"/>
              <a:pPr/>
              <a:t>‹#›</a:t>
            </a:fld>
            <a:endParaRPr lang="en-US" altLang="en-US"/>
          </a:p>
        </p:txBody>
      </p:sp>
    </p:spTree>
    <p:extLst>
      <p:ext uri="{BB962C8B-B14F-4D97-AF65-F5344CB8AC3E}">
        <p14:creationId xmlns:p14="http://schemas.microsoft.com/office/powerpoint/2010/main" val="2295368748"/>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9D4553-F1D5-49A1-AB97-C0C7D9F7B2A7}" type="slidenum">
              <a:rPr lang="en-US" altLang="en-US"/>
              <a:pPr/>
              <a:t>‹#›</a:t>
            </a:fld>
            <a:endParaRPr lang="en-US" altLang="en-US"/>
          </a:p>
        </p:txBody>
      </p:sp>
    </p:spTree>
    <p:extLst>
      <p:ext uri="{BB962C8B-B14F-4D97-AF65-F5344CB8AC3E}">
        <p14:creationId xmlns:p14="http://schemas.microsoft.com/office/powerpoint/2010/main" val="4012453125"/>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49B792F-9E20-4E36-BDF1-E66280321423}" type="slidenum">
              <a:rPr lang="en-US" altLang="en-US"/>
              <a:pPr/>
              <a:t>‹#›</a:t>
            </a:fld>
            <a:endParaRPr lang="en-US" altLang="en-US"/>
          </a:p>
        </p:txBody>
      </p:sp>
    </p:spTree>
    <p:extLst>
      <p:ext uri="{BB962C8B-B14F-4D97-AF65-F5344CB8AC3E}">
        <p14:creationId xmlns:p14="http://schemas.microsoft.com/office/powerpoint/2010/main" val="4139473463"/>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5BC9E6F-7CDF-45A9-973C-C0000CB6BC20}" type="slidenum">
              <a:rPr lang="en-US" altLang="en-US"/>
              <a:pPr/>
              <a:t>‹#›</a:t>
            </a:fld>
            <a:endParaRPr lang="en-US" altLang="en-US"/>
          </a:p>
        </p:txBody>
      </p:sp>
    </p:spTree>
    <p:extLst>
      <p:ext uri="{BB962C8B-B14F-4D97-AF65-F5344CB8AC3E}">
        <p14:creationId xmlns:p14="http://schemas.microsoft.com/office/powerpoint/2010/main" val="2852788937"/>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03F359B-476B-4F33-9C15-6117608E4908}" type="slidenum">
              <a:rPr lang="en-US" altLang="en-US"/>
              <a:pPr/>
              <a:t>‹#›</a:t>
            </a:fld>
            <a:endParaRPr lang="en-US" altLang="en-US"/>
          </a:p>
        </p:txBody>
      </p:sp>
    </p:spTree>
    <p:extLst>
      <p:ext uri="{BB962C8B-B14F-4D97-AF65-F5344CB8AC3E}">
        <p14:creationId xmlns:p14="http://schemas.microsoft.com/office/powerpoint/2010/main" val="3630736499"/>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5292EF7-B518-47BA-9526-762D55FCF880}" type="slidenum">
              <a:rPr lang="en-US" altLang="en-US"/>
              <a:pPr/>
              <a:t>‹#›</a:t>
            </a:fld>
            <a:endParaRPr lang="en-US" altLang="en-US"/>
          </a:p>
        </p:txBody>
      </p:sp>
    </p:spTree>
    <p:extLst>
      <p:ext uri="{BB962C8B-B14F-4D97-AF65-F5344CB8AC3E}">
        <p14:creationId xmlns:p14="http://schemas.microsoft.com/office/powerpoint/2010/main" val="30692846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F48673C-B029-4130-B583-7DC89FB38B22}" type="slidenum">
              <a:rPr lang="en-US" altLang="en-US"/>
              <a:pPr/>
              <a:t>‹#›</a:t>
            </a:fld>
            <a:endParaRPr lang="en-US" altLang="en-US"/>
          </a:p>
        </p:txBody>
      </p:sp>
    </p:spTree>
    <p:extLst>
      <p:ext uri="{BB962C8B-B14F-4D97-AF65-F5344CB8AC3E}">
        <p14:creationId xmlns:p14="http://schemas.microsoft.com/office/powerpoint/2010/main" val="3112473205"/>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3D27A67-7478-428E-8A26-3B2DDBF7C267}" type="slidenum">
              <a:rPr lang="en-US" altLang="en-US"/>
              <a:pPr/>
              <a:t>‹#›</a:t>
            </a:fld>
            <a:endParaRPr lang="en-US" altLang="en-US"/>
          </a:p>
        </p:txBody>
      </p:sp>
    </p:spTree>
    <p:extLst>
      <p:ext uri="{BB962C8B-B14F-4D97-AF65-F5344CB8AC3E}">
        <p14:creationId xmlns:p14="http://schemas.microsoft.com/office/powerpoint/2010/main" val="3469299204"/>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11E6F12-33D6-43E2-ABA3-7DB6D5ABC9CD}" type="slidenum">
              <a:rPr lang="en-US" altLang="en-US"/>
              <a:pPr/>
              <a:t>‹#›</a:t>
            </a:fld>
            <a:endParaRPr lang="en-US" altLang="en-US"/>
          </a:p>
        </p:txBody>
      </p:sp>
    </p:spTree>
    <p:extLst>
      <p:ext uri="{BB962C8B-B14F-4D97-AF65-F5344CB8AC3E}">
        <p14:creationId xmlns:p14="http://schemas.microsoft.com/office/powerpoint/2010/main" val="1520623853"/>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242EE4-5938-4304-9982-07636879D376}" type="slidenum">
              <a:rPr lang="en-US" altLang="en-US"/>
              <a:pPr/>
              <a:t>‹#›</a:t>
            </a:fld>
            <a:endParaRPr lang="en-US" altLang="en-US"/>
          </a:p>
        </p:txBody>
      </p:sp>
    </p:spTree>
    <p:extLst>
      <p:ext uri="{BB962C8B-B14F-4D97-AF65-F5344CB8AC3E}">
        <p14:creationId xmlns:p14="http://schemas.microsoft.com/office/powerpoint/2010/main" val="1017941894"/>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0E8AEEB-63DD-4599-9D5E-3F444E6E399E}" type="slidenum">
              <a:rPr lang="en-US" altLang="en-US"/>
              <a:pPr/>
              <a:t>‹#›</a:t>
            </a:fld>
            <a:endParaRPr lang="en-US" altLang="en-US"/>
          </a:p>
        </p:txBody>
      </p:sp>
    </p:spTree>
    <p:extLst>
      <p:ext uri="{BB962C8B-B14F-4D97-AF65-F5344CB8AC3E}">
        <p14:creationId xmlns:p14="http://schemas.microsoft.com/office/powerpoint/2010/main" val="1969338529"/>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86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p>
        </p:txBody>
      </p:sp>
      <p:sp>
        <p:nvSpPr>
          <p:cNvPr id="286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US"/>
          </a:p>
        </p:txBody>
      </p:sp>
      <p:sp>
        <p:nvSpPr>
          <p:cNvPr id="286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2E6CF1-3649-45A9-8458-92FF5995F6E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Lst>
  <p:transition>
    <p:zoom/>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ebecoist.com/wp-content/uploads/2010/04/abandoned-housing-developments.jpg" TargetMode="External"/><Relationship Id="rId11" Type="http://schemas.openxmlformats.org/officeDocument/2006/relationships/image" Target="../media/image2.png"/><Relationship Id="rId5" Type="http://schemas.openxmlformats.org/officeDocument/2006/relationships/image" Target="../media/image26.jpeg"/><Relationship Id="rId10" Type="http://schemas.openxmlformats.org/officeDocument/2006/relationships/image" Target="../media/image30.jpeg"/><Relationship Id="rId4" Type="http://schemas.openxmlformats.org/officeDocument/2006/relationships/notesSlide" Target="../notesSlides/notesSlide13.xml"/><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3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2.png"/><Relationship Id="rId4" Type="http://schemas.openxmlformats.org/officeDocument/2006/relationships/notesSlide" Target="../notesSlides/notesSlide15.xml"/><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3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2.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4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45.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www.time.com/time/magazine/0,9263,7601871102,00.html" TargetMode="External"/><Relationship Id="rId5" Type="http://schemas.openxmlformats.org/officeDocument/2006/relationships/image" Target="../media/image4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notesSlide" Target="../notesSlides/notesSlide22.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slideLayout" Target="../slideLayouts/slideLayout2.xml"/><Relationship Id="rId7" Type="http://schemas.openxmlformats.org/officeDocument/2006/relationships/image" Target="../media/image54.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notesSlide" Target="../notesSlides/notesSlide23.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2.xml"/><Relationship Id="rId7" Type="http://schemas.openxmlformats.org/officeDocument/2006/relationships/image" Target="../media/image60.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notesSlide" Target="../notesSlides/notesSlide25.xm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notesSlide" Target="../notesSlides/notesSlide7.xml"/><Relationship Id="rId9" Type="http://schemas.openxmlformats.org/officeDocument/2006/relationships/image" Target="../media/image14.jpeg"/><Relationship Id="rId1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4821B0D-1C2B-4CAB-B08F-514C618FE505}" type="slidenum">
              <a:rPr lang="en-US" altLang="en-US"/>
              <a:pPr/>
              <a:t>1</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495300" y="781050"/>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smtClean="0">
                <a:solidFill>
                  <a:schemeClr val="bg1"/>
                </a:solidFill>
                <a:latin typeface="Rockwell" pitchFamily="18" charset="0"/>
              </a:rPr>
              <a:t>BUILDING MOMENTUM TO A GLOBAL ECONOMIC COLLAPSE</a:t>
            </a: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200" b="1" dirty="0" smtClean="0">
                <a:solidFill>
                  <a:srgbClr val="FFFF00"/>
                </a:solidFill>
                <a:latin typeface="Rockwell" pitchFamily="18" charset="0"/>
              </a:rPr>
              <a:t>The Untold Story of the Inevitable Consequences of Centuries of Entrenched Privilege</a:t>
            </a:r>
            <a:endParaRPr lang="en-US" altLang="en-US" sz="3200" b="1" dirty="0">
              <a:solidFill>
                <a:srgbClr val="FFFF00"/>
              </a:solidFill>
              <a:latin typeface="Rockwell" pitchFamily="18" charset="0"/>
            </a:endParaRPr>
          </a:p>
        </p:txBody>
      </p:sp>
      <p:sp>
        <p:nvSpPr>
          <p:cNvPr id="6" name="Text Box 4"/>
          <p:cNvSpPr txBox="1">
            <a:spLocks noChangeArrowheads="1"/>
          </p:cNvSpPr>
          <p:nvPr/>
        </p:nvSpPr>
        <p:spPr bwMode="auto">
          <a:xfrm>
            <a:off x="3241675" y="5167312"/>
            <a:ext cx="25571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a:solidFill>
                  <a:srgbClr val="FFFFCC"/>
                </a:solidFill>
                <a:latin typeface="Rockwell" pitchFamily="18" charset="0"/>
              </a:rPr>
              <a:t>EPISODE </a:t>
            </a:r>
            <a:r>
              <a:rPr lang="en-US" altLang="en-US" sz="3600" b="1" dirty="0" smtClean="0">
                <a:solidFill>
                  <a:srgbClr val="FFFFCC"/>
                </a:solidFill>
                <a:latin typeface="Rockwell" pitchFamily="18" charset="0"/>
              </a:rPr>
              <a:t>3</a:t>
            </a:r>
            <a:endParaRPr lang="en-US" altLang="en-US" sz="3600" b="1" dirty="0">
              <a:solidFill>
                <a:srgbClr val="FFFFCC"/>
              </a:solidFill>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857840078"/>
      </p:ext>
    </p:extLst>
  </p:cSld>
  <p:clrMapOvr>
    <a:masterClrMapping/>
  </p:clrMapOvr>
  <p:transition advTm="883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72BA00E-ABB9-4AF5-A3C0-AB1BE442B484}" type="slidenum">
              <a:rPr lang="en-US" altLang="en-US"/>
              <a:pPr eaLnBrk="1" hangingPunct="1"/>
              <a:t>10</a:t>
            </a:fld>
            <a:endParaRPr lang="en-US" altLang="en-US"/>
          </a:p>
        </p:txBody>
      </p:sp>
      <p:sp>
        <p:nvSpPr>
          <p:cNvPr id="12291" name="Rectangle 2"/>
          <p:cNvSpPr>
            <a:spLocks noGrp="1" noChangeArrowheads="1"/>
          </p:cNvSpPr>
          <p:nvPr>
            <p:ph type="ctrTitle"/>
          </p:nvPr>
        </p:nvSpPr>
        <p:spPr>
          <a:xfrm>
            <a:off x="2895600" y="1238250"/>
            <a:ext cx="5791200" cy="2016125"/>
          </a:xfrm>
        </p:spPr>
        <p:txBody>
          <a:bodyPr/>
          <a:lstStyle/>
          <a:p>
            <a:pPr eaLnBrk="1" hangingPunct="1"/>
            <a:endParaRPr lang="en-US" altLang="en-US" sz="3400" smtClean="0"/>
          </a:p>
        </p:txBody>
      </p:sp>
      <p:pic>
        <p:nvPicPr>
          <p:cNvPr id="12292" name="Picture 5" descr="61198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600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96F8873-E74C-4809-91B1-828D6264EC0F}" type="slidenum">
              <a:rPr lang="en-US" altLang="en-US"/>
              <a:pPr eaLnBrk="1" hangingPunct="1"/>
              <a:t>11</a:t>
            </a:fld>
            <a:endParaRPr lang="en-US" altLang="en-US"/>
          </a:p>
        </p:txBody>
      </p:sp>
      <p:sp>
        <p:nvSpPr>
          <p:cNvPr id="13315" name="Rectangle 2"/>
          <p:cNvSpPr>
            <a:spLocks noGrp="1" noChangeArrowheads="1"/>
          </p:cNvSpPr>
          <p:nvPr>
            <p:ph type="ctrTitle"/>
          </p:nvPr>
        </p:nvSpPr>
        <p:spPr>
          <a:xfrm>
            <a:off x="2895600" y="1238250"/>
            <a:ext cx="5791200" cy="2016125"/>
          </a:xfrm>
        </p:spPr>
        <p:txBody>
          <a:bodyPr/>
          <a:lstStyle/>
          <a:p>
            <a:pPr eaLnBrk="1" hangingPunct="1"/>
            <a:endParaRPr lang="en-US" altLang="en-US" sz="3400" smtClean="0"/>
          </a:p>
        </p:txBody>
      </p:sp>
      <p:pic>
        <p:nvPicPr>
          <p:cNvPr id="13316" name="Picture 4" descr="vacantk071509w_rgb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228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16600C6-059D-4FCD-8D02-9F63C94F8BE5}" type="slidenum">
              <a:rPr lang="en-US" altLang="en-US"/>
              <a:pPr eaLnBrk="1" hangingPunct="1"/>
              <a:t>12</a:t>
            </a:fld>
            <a:endParaRPr lang="en-US" altLang="en-US"/>
          </a:p>
        </p:txBody>
      </p:sp>
      <p:sp>
        <p:nvSpPr>
          <p:cNvPr id="14339" name="Rectangle 2"/>
          <p:cNvSpPr>
            <a:spLocks noGrp="1" noChangeArrowheads="1"/>
          </p:cNvSpPr>
          <p:nvPr>
            <p:ph type="ctrTitle"/>
          </p:nvPr>
        </p:nvSpPr>
        <p:spPr>
          <a:xfrm>
            <a:off x="2895600" y="1238250"/>
            <a:ext cx="5791200" cy="2016125"/>
          </a:xfrm>
        </p:spPr>
        <p:txBody>
          <a:bodyPr/>
          <a:lstStyle/>
          <a:p>
            <a:pPr eaLnBrk="1" hangingPunct="1"/>
            <a:endParaRPr lang="en-US" altLang="en-US" sz="3400" smtClean="0"/>
          </a:p>
        </p:txBody>
      </p:sp>
      <p:pic>
        <p:nvPicPr>
          <p:cNvPr id="14340" name="Picture 4" descr="fotolia_1596249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descr="real-estate-strategies-20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650" y="247650"/>
            <a:ext cx="386397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383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5F9EA72-0EA2-4921-94F0-EF4429092706}" type="slidenum">
              <a:rPr lang="en-US" altLang="en-US"/>
              <a:pPr eaLnBrk="1" hangingPunct="1"/>
              <a:t>13</a:t>
            </a:fld>
            <a:endParaRPr lang="en-US" altLang="en-US"/>
          </a:p>
        </p:txBody>
      </p:sp>
      <p:pic>
        <p:nvPicPr>
          <p:cNvPr id="15363" name="Picture 14" descr="home-au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5296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6" descr="abandoned-housing-development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6300" y="0"/>
            <a:ext cx="44577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8" descr="benchmarksHous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2650" y="1833563"/>
            <a:ext cx="445135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0" descr="7114986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481388"/>
            <a:ext cx="4676775"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2" descr="renahomes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06938" y="4667250"/>
            <a:ext cx="4437062"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16950" y="6330950"/>
            <a:ext cx="347663" cy="347663"/>
          </a:xfrm>
          <a:prstGeom prst="rect">
            <a:avLst/>
          </a:prstGeom>
        </p:spPr>
      </p:pic>
    </p:spTree>
  </p:cSld>
  <p:clrMapOvr>
    <a:masterClrMapping/>
  </p:clrMapOvr>
  <p:transition advTm="1288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09E50F-971B-4E96-9AC4-738B2D66A645}" type="slidenum">
              <a:rPr lang="en-US" altLang="en-US"/>
              <a:pPr eaLnBrk="1" hangingPunct="1"/>
              <a:t>14</a:t>
            </a:fld>
            <a:endParaRPr lang="en-US" altLang="en-US"/>
          </a:p>
        </p:txBody>
      </p:sp>
      <p:pic>
        <p:nvPicPr>
          <p:cNvPr id="16387" name="Picture 5" descr="bank_foreclosures_385x2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988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578E817-A56F-43AC-BE06-F9DF920CB387}" type="slidenum">
              <a:rPr lang="en-US" altLang="en-US"/>
              <a:pPr eaLnBrk="1" hangingPunct="1"/>
              <a:t>15</a:t>
            </a:fld>
            <a:endParaRPr lang="en-US" altLang="en-US"/>
          </a:p>
        </p:txBody>
      </p:sp>
      <p:pic>
        <p:nvPicPr>
          <p:cNvPr id="17411" name="Picture 11" descr="college-graduate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0"/>
            <a:ext cx="4973637"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6" descr="womeninpol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1910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8" descr="women+in+medic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09950"/>
            <a:ext cx="42672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0" descr="envirowise_hardhat_lad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3848100"/>
            <a:ext cx="48768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1" descr="fig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46288" y="2800350"/>
            <a:ext cx="4906962"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16950" y="6330950"/>
            <a:ext cx="347663" cy="347663"/>
          </a:xfrm>
          <a:prstGeom prst="rect">
            <a:avLst/>
          </a:prstGeom>
        </p:spPr>
      </p:pic>
    </p:spTree>
  </p:cSld>
  <p:clrMapOvr>
    <a:masterClrMapping/>
  </p:clrMapOvr>
  <p:transition advTm="1981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0C9BC5-2C6B-4602-92EC-539A2CA77FBE}" type="slidenum">
              <a:rPr lang="en-US" altLang="en-US"/>
              <a:pPr eaLnBrk="1" hangingPunct="1"/>
              <a:t>16</a:t>
            </a:fld>
            <a:endParaRPr lang="en-US" altLang="en-US"/>
          </a:p>
        </p:txBody>
      </p:sp>
      <p:pic>
        <p:nvPicPr>
          <p:cNvPr id="18435" name="Picture 7" descr="illegal-immigra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svMEMBERS_wideweb__470x42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9875" y="2565400"/>
            <a:ext cx="3467100"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177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423280A-57A4-44CE-947B-6FA4F0CCBC29}" type="slidenum">
              <a:rPr lang="en-US" altLang="en-US"/>
              <a:pPr eaLnBrk="1" hangingPunct="1"/>
              <a:t>17</a:t>
            </a:fld>
            <a:endParaRPr lang="en-US" altLang="en-US"/>
          </a:p>
        </p:txBody>
      </p:sp>
      <p:pic>
        <p:nvPicPr>
          <p:cNvPr id="19459" name="Picture 12" descr="fanniemaebui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15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212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D23865-79B8-4E00-89B8-6F40B18D7B0E}" type="slidenum">
              <a:rPr lang="en-US" altLang="en-US"/>
              <a:pPr eaLnBrk="1" hangingPunct="1"/>
              <a:t>18</a:t>
            </a:fld>
            <a:endParaRPr lang="en-US" altLang="en-US"/>
          </a:p>
        </p:txBody>
      </p:sp>
      <p:pic>
        <p:nvPicPr>
          <p:cNvPr id="20483" name="Picture 7" descr="currency-signs-money-flare-thumb28557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15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securitizations issued 1985 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2050" y="1390650"/>
            <a:ext cx="50038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freddiemac-fanniema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325" y="1390650"/>
            <a:ext cx="3576638"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6950" y="6330950"/>
            <a:ext cx="347663" cy="347663"/>
          </a:xfrm>
          <a:prstGeom prst="rect">
            <a:avLst/>
          </a:prstGeom>
        </p:spPr>
      </p:pic>
    </p:spTree>
  </p:cSld>
  <p:clrMapOvr>
    <a:masterClrMapping/>
  </p:clrMapOvr>
  <p:transition advTm="2947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E6349B-B87C-4520-8226-054A7552DA02}" type="slidenum">
              <a:rPr lang="en-US" altLang="en-US"/>
              <a:pPr eaLnBrk="1" hangingPunct="1"/>
              <a:t>19</a:t>
            </a:fld>
            <a:endParaRPr lang="en-US" altLang="en-US"/>
          </a:p>
        </p:txBody>
      </p:sp>
      <p:pic>
        <p:nvPicPr>
          <p:cNvPr id="21507" name="Picture 14" descr="ANd9GcSVDRKGYqORnvyVvpyrsLLqI5Sfdje82ngHUZwCyP-7AyzKYB55&amp;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863"/>
            <a:ext cx="9144000" cy="681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3368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4821B0D-1C2B-4CAB-B08F-514C618FE505}" type="slidenum">
              <a:rPr lang="en-US" altLang="en-US"/>
              <a:pPr/>
              <a:t>2</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332461" y="1006518"/>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smtClean="0">
                <a:solidFill>
                  <a:schemeClr val="bg1"/>
                </a:solidFill>
                <a:latin typeface="Rockwell" pitchFamily="18" charset="0"/>
              </a:rPr>
              <a:t>Explosion on the Secondary</a:t>
            </a:r>
            <a:br>
              <a:rPr lang="en-GB" altLang="en-US" sz="3600" b="1" dirty="0" smtClean="0">
                <a:solidFill>
                  <a:schemeClr val="bg1"/>
                </a:solidFill>
                <a:latin typeface="Rockwell" pitchFamily="18" charset="0"/>
              </a:rPr>
            </a:br>
            <a:r>
              <a:rPr lang="en-GB" altLang="en-US" sz="3600" b="1" dirty="0" smtClean="0">
                <a:solidFill>
                  <a:schemeClr val="bg1"/>
                </a:solidFill>
                <a:latin typeface="Rockwell" pitchFamily="18" charset="0"/>
              </a:rPr>
              <a:t>Mortgage Markets</a:t>
            </a:r>
            <a:endParaRPr lang="en-US" altLang="en-US" sz="3200" b="1" dirty="0">
              <a:solidFill>
                <a:schemeClr val="bg1"/>
              </a:solidFill>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988152030"/>
      </p:ext>
    </p:extLst>
  </p:cSld>
  <p:clrMapOvr>
    <a:masterClrMapping/>
  </p:clrMapOvr>
  <p:transition advTm="615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4F556B7-DD61-4381-ADAD-DA37CEA97E30}" type="slidenum">
              <a:rPr lang="en-US" altLang="en-US"/>
              <a:pPr eaLnBrk="1" hangingPunct="1"/>
              <a:t>20</a:t>
            </a:fld>
            <a:endParaRPr lang="en-US" altLang="en-US"/>
          </a:p>
        </p:txBody>
      </p:sp>
      <p:pic>
        <p:nvPicPr>
          <p:cNvPr id="22531" name="Picture 4" descr="nu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1101871102_400">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4750" y="285750"/>
            <a:ext cx="2138363"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6950" y="6330950"/>
            <a:ext cx="347663" cy="347663"/>
          </a:xfrm>
          <a:prstGeom prst="rect">
            <a:avLst/>
          </a:prstGeom>
        </p:spPr>
      </p:pic>
    </p:spTree>
  </p:cSld>
  <p:clrMapOvr>
    <a:masterClrMapping/>
  </p:clrMapOvr>
  <p:transition advTm="1327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DF49FA-CDA4-45F3-9115-5C8AD62AE378}" type="slidenum">
              <a:rPr lang="en-US" altLang="en-US"/>
              <a:pPr eaLnBrk="1" hangingPunct="1"/>
              <a:t>21</a:t>
            </a:fld>
            <a:endParaRPr lang="en-US" altLang="en-US"/>
          </a:p>
        </p:txBody>
      </p:sp>
      <p:pic>
        <p:nvPicPr>
          <p:cNvPr id="23555" name="Picture 10" descr="Black_Monday_19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2" descr="42cfed375786dd861cbb1cef4c7c76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5" y="1466850"/>
            <a:ext cx="32956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636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D0B84C9-F64D-428C-B387-725E076A27A9}" type="slidenum">
              <a:rPr lang="en-US" altLang="en-US"/>
              <a:pPr eaLnBrk="1" hangingPunct="1"/>
              <a:t>22</a:t>
            </a:fld>
            <a:endParaRPr lang="en-US" altLang="en-US"/>
          </a:p>
        </p:txBody>
      </p:sp>
      <p:pic>
        <p:nvPicPr>
          <p:cNvPr id="24579" name="Picture 5" descr="money_investors-resiz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9" descr="precious-metals-trading-gold-coin-investment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467225"/>
            <a:ext cx="31877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1" descr="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8963" y="4484688"/>
            <a:ext cx="3400425"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3" descr="ArtAuc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0800" y="4533900"/>
            <a:ext cx="27432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 Box 14"/>
          <p:cNvSpPr txBox="1">
            <a:spLocks noChangeArrowheads="1"/>
          </p:cNvSpPr>
          <p:nvPr/>
        </p:nvSpPr>
        <p:spPr bwMode="auto">
          <a:xfrm>
            <a:off x="381000" y="3905250"/>
            <a:ext cx="8632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FFCC"/>
                </a:solidFill>
                <a:latin typeface="Rockwell" pitchFamily="18" charset="0"/>
              </a:rPr>
              <a:t>PRECIOUS METALS            CLASSIC AUTOMOBILES               WORKS OF ART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16950" y="6330950"/>
            <a:ext cx="347663" cy="347663"/>
          </a:xfrm>
          <a:prstGeom prst="rect">
            <a:avLst/>
          </a:prstGeom>
        </p:spPr>
      </p:pic>
    </p:spTree>
  </p:cSld>
  <p:clrMapOvr>
    <a:masterClrMapping/>
  </p:clrMapOvr>
  <p:transition advTm="2866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D28FD29-9699-45FF-B567-FA90DFEFF327}" type="slidenum">
              <a:rPr lang="en-US" altLang="en-US"/>
              <a:pPr eaLnBrk="1" hangingPunct="1"/>
              <a:t>23</a:t>
            </a:fld>
            <a:endParaRPr lang="en-US" altLang="en-US"/>
          </a:p>
        </p:txBody>
      </p:sp>
      <p:pic>
        <p:nvPicPr>
          <p:cNvPr id="25603" name="Picture 10" descr="for-lease-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8075" y="0"/>
            <a:ext cx="5495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2" descr="space%20for%20lea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8100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4" descr="An &quot;Offices for Rent&quot; sign stands in front of an office building on October 7, 2009 in Miami, Florida. Accordign to reports, U.S. office vacancies rose to a five-year high of 16.5 percent in the third quarter, as job losses continued and employers abandoned office space in the recess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495550"/>
            <a:ext cx="380047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8" descr="office-crumbl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705350"/>
            <a:ext cx="37909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16950" y="6330950"/>
            <a:ext cx="347663" cy="347663"/>
          </a:xfrm>
          <a:prstGeom prst="rect">
            <a:avLst/>
          </a:prstGeom>
        </p:spPr>
      </p:pic>
    </p:spTree>
  </p:cSld>
  <p:clrMapOvr>
    <a:masterClrMapping/>
  </p:clrMapOvr>
  <p:transition advTm="1706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29FA403-5085-4A34-A8BD-230BD0A851C1}" type="slidenum">
              <a:rPr lang="en-US" altLang="en-US"/>
              <a:pPr eaLnBrk="1" hangingPunct="1"/>
              <a:t>24</a:t>
            </a:fld>
            <a:endParaRPr lang="en-US" altLang="en-US"/>
          </a:p>
        </p:txBody>
      </p:sp>
      <p:pic>
        <p:nvPicPr>
          <p:cNvPr id="26627" name="Picture 12" descr="image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5" descr="110124_bush_sotu_1992_ap_6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2750" y="2166938"/>
            <a:ext cx="5899150"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3255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51C6A69-1762-4B22-B3F0-486E0DD43E77}" type="slidenum">
              <a:rPr lang="en-US" altLang="en-US"/>
              <a:pPr eaLnBrk="1" hangingPunct="1"/>
              <a:t>25</a:t>
            </a:fld>
            <a:endParaRPr lang="en-US" altLang="en-US"/>
          </a:p>
        </p:txBody>
      </p:sp>
      <p:pic>
        <p:nvPicPr>
          <p:cNvPr id="27651" name="Picture 2" descr="BushRossClin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956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descr="jpeg_preview_medi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0900" y="0"/>
            <a:ext cx="32131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jpeg_preview_mediu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2800" y="441960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jpeg_preview_medi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2800" y="2343150"/>
            <a:ext cx="32512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16950" y="6330950"/>
            <a:ext cx="347663" cy="347663"/>
          </a:xfrm>
          <a:prstGeom prst="rect">
            <a:avLst/>
          </a:prstGeom>
        </p:spPr>
      </p:pic>
    </p:spTree>
  </p:cSld>
  <p:clrMapOvr>
    <a:masterClrMapping/>
  </p:clrMapOvr>
  <p:transition advTm="2335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4821B0D-1C2B-4CAB-B08F-514C618FE505}" type="slidenum">
              <a:rPr lang="en-US" altLang="en-US"/>
              <a:pPr/>
              <a:t>26</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332461" y="1006518"/>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b="1" dirty="0" smtClean="0">
                <a:solidFill>
                  <a:schemeClr val="bg1"/>
                </a:solidFill>
                <a:latin typeface="Rockwell" pitchFamily="18" charset="0"/>
              </a:rPr>
              <a:t>End of Episode 3</a:t>
            </a:r>
            <a:endParaRPr lang="en-US" altLang="en-US" b="1" dirty="0">
              <a:solidFill>
                <a:schemeClr val="bg1"/>
              </a:solidFill>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2699260850"/>
      </p:ext>
    </p:extLst>
  </p:cSld>
  <p:clrMapOvr>
    <a:masterClrMapping/>
  </p:clrMapOvr>
  <p:transition advTm="682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26352A2-3E67-4A94-86CD-4546CB53BD79}" type="slidenum">
              <a:rPr lang="en-US" altLang="en-US"/>
              <a:pPr eaLnBrk="1" hangingPunct="1"/>
              <a:t>3</a:t>
            </a:fld>
            <a:endParaRPr lang="en-US" altLang="en-US"/>
          </a:p>
        </p:txBody>
      </p:sp>
      <p:pic>
        <p:nvPicPr>
          <p:cNvPr id="3075" name="Picture 2" descr="full-summit-cp-5849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Grp="1" noChangeArrowheads="1"/>
          </p:cNvSpPr>
          <p:nvPr>
            <p:ph type="subTitle" idx="1"/>
          </p:nvPr>
        </p:nvSpPr>
        <p:spPr>
          <a:xfrm>
            <a:off x="1931988" y="3821113"/>
            <a:ext cx="4938712" cy="2614612"/>
          </a:xfrm>
          <a:noFill/>
        </p:spPr>
        <p:txBody>
          <a:bodyPr/>
          <a:lstStyle/>
          <a:p>
            <a:pPr eaLnBrk="1" hangingPunct="1"/>
            <a:r>
              <a:rPr lang="en-GB" altLang="en-US" sz="2800" b="1" dirty="0" smtClean="0">
                <a:solidFill>
                  <a:srgbClr val="FFFFCC"/>
                </a:solidFill>
                <a:latin typeface="Rockwell" pitchFamily="18" charset="0"/>
              </a:rPr>
              <a:t>Written by</a:t>
            </a:r>
          </a:p>
          <a:p>
            <a:pPr eaLnBrk="1" hangingPunct="1"/>
            <a:r>
              <a:rPr lang="en-GB" altLang="en-US" sz="3600" b="1" dirty="0" smtClean="0">
                <a:solidFill>
                  <a:srgbClr val="FFFFCC"/>
                </a:solidFill>
                <a:latin typeface="Rockwell" pitchFamily="18" charset="0"/>
              </a:rPr>
              <a:t>Edward J. Dodson, M.L.A.</a:t>
            </a:r>
            <a:endParaRPr lang="en-GB" altLang="en-US" sz="2800" b="1" dirty="0" smtClean="0">
              <a:solidFill>
                <a:srgbClr val="FFFFCC"/>
              </a:solidFill>
              <a:latin typeface="Rockwell" pitchFamily="18" charset="0"/>
            </a:endParaRPr>
          </a:p>
          <a:p>
            <a:pPr eaLnBrk="1" hangingPunct="1"/>
            <a:endParaRPr lang="en-GB" altLang="en-US" sz="2800" b="1" dirty="0" smtClean="0">
              <a:latin typeface="Rockwell" pitchFamily="18" charset="0"/>
            </a:endParaRPr>
          </a:p>
          <a:p>
            <a:pPr eaLnBrk="1" hangingPunct="1"/>
            <a:endParaRPr lang="en-GB" altLang="en-US" sz="4400" b="1" dirty="0" smtClean="0">
              <a:latin typeface="Rockwell" pitchFamily="18" charset="0"/>
            </a:endParaRPr>
          </a:p>
          <a:p>
            <a:pPr eaLnBrk="1" hangingPunct="1">
              <a:lnSpc>
                <a:spcPct val="90000"/>
              </a:lnSpc>
            </a:pPr>
            <a:endParaRPr lang="en-US" altLang="en-US" sz="2800" b="1" dirty="0" smtClean="0">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606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E9C5B50-54D1-40D9-A9DD-78775BEC8CD2}" type="slidenum">
              <a:rPr lang="en-US" altLang="en-US"/>
              <a:pPr eaLnBrk="1" hangingPunct="1"/>
              <a:t>4</a:t>
            </a:fld>
            <a:endParaRPr lang="en-US" altLang="en-US"/>
          </a:p>
        </p:txBody>
      </p:sp>
      <p:pic>
        <p:nvPicPr>
          <p:cNvPr id="6147" name="Picture 6" descr="George_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391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2CF1AC-CBF5-4A9D-A1B3-6D9384E39257}" type="slidenum">
              <a:rPr lang="en-US" altLang="en-US"/>
              <a:pPr eaLnBrk="1" hangingPunct="1"/>
              <a:t>5</a:t>
            </a:fld>
            <a:endParaRPr lang="en-US" altLang="en-US"/>
          </a:p>
        </p:txBody>
      </p:sp>
      <p:pic>
        <p:nvPicPr>
          <p:cNvPr id="7171" name="Picture 11" descr="StateSavingsBan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2" descr="fdic bank failures1979-19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9800" y="228600"/>
            <a:ext cx="414655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3209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2A381A-208F-4197-B214-38AF05850424}" type="slidenum">
              <a:rPr lang="en-US" altLang="en-US"/>
              <a:pPr eaLnBrk="1" hangingPunct="1"/>
              <a:t>6</a:t>
            </a:fld>
            <a:endParaRPr lang="en-US" altLang="en-US"/>
          </a:p>
        </p:txBody>
      </p:sp>
      <p:pic>
        <p:nvPicPr>
          <p:cNvPr id="8195" name="Picture 8" descr="galbraith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7700" y="0"/>
            <a:ext cx="4686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1" descr="556914864_38395ac35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457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2" descr="bank failures 1960  - 20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200" y="800100"/>
            <a:ext cx="452755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13"/>
          <p:cNvSpPr txBox="1">
            <a:spLocks noChangeArrowheads="1"/>
          </p:cNvSpPr>
          <p:nvPr/>
        </p:nvSpPr>
        <p:spPr bwMode="auto">
          <a:xfrm>
            <a:off x="1127125" y="6061075"/>
            <a:ext cx="3730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FFCC"/>
                </a:solidFill>
                <a:latin typeface="Rockwell" pitchFamily="18" charset="0"/>
              </a:rPr>
              <a:t>John Kenneth Galbraith</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6950" y="6330950"/>
            <a:ext cx="347663" cy="347663"/>
          </a:xfrm>
          <a:prstGeom prst="rect">
            <a:avLst/>
          </a:prstGeom>
        </p:spPr>
      </p:pic>
    </p:spTree>
  </p:cSld>
  <p:clrMapOvr>
    <a:masterClrMapping/>
  </p:clrMapOvr>
  <p:transition advTm="2439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5551180-5344-4BD4-A64C-F10542AE1FAE}" type="slidenum">
              <a:rPr lang="en-US" altLang="en-US"/>
              <a:pPr eaLnBrk="1" hangingPunct="1"/>
              <a:t>7</a:t>
            </a:fld>
            <a:endParaRPr lang="en-US" altLang="en-US"/>
          </a:p>
        </p:txBody>
      </p:sp>
      <p:pic>
        <p:nvPicPr>
          <p:cNvPr id="9219" name="Picture 10" descr="?m=02&amp;d=20071025&amp;t=2&amp;i=2037505&amp;w=460&amp;fh=&amp;fw=&amp;ll=&amp;pl=&amp;r=2007-10-25T171919Z_01_N25590122_RTRUKOP_0_PICTURE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09775"/>
            <a:ext cx="29718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8" descr="alg_mellon_ban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19525"/>
            <a:ext cx="46196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9" descr="wachov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4050" y="0"/>
            <a:ext cx="34099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1" descr="bank-of-america-kore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8413" y="4648200"/>
            <a:ext cx="270033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2" descr="chase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1288" y="4638675"/>
            <a:ext cx="3922712"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24" descr="PN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2209800"/>
            <a:ext cx="38100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27" descr="wells_fargo_bank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31432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30" descr="hsbc-bank-bonuses-0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97200" y="0"/>
            <a:ext cx="29083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31" descr="us_commercial_bank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01950" y="1905000"/>
            <a:ext cx="37655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616950" y="6330950"/>
            <a:ext cx="347663" cy="347663"/>
          </a:xfrm>
          <a:prstGeom prst="rect">
            <a:avLst/>
          </a:prstGeom>
        </p:spPr>
      </p:pic>
    </p:spTree>
  </p:cSld>
  <p:clrMapOvr>
    <a:masterClrMapping/>
  </p:clrMapOvr>
  <p:transition advTm="1323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A0060F-FACA-4E97-9FDB-0537200907A5}" type="slidenum">
              <a:rPr lang="en-US" altLang="en-US"/>
              <a:pPr eaLnBrk="1" hangingPunct="1"/>
              <a:t>8</a:t>
            </a:fld>
            <a:endParaRPr lang="en-US" altLang="en-US"/>
          </a:p>
        </p:txBody>
      </p:sp>
      <p:pic>
        <p:nvPicPr>
          <p:cNvPr id="10243" name="Picture 4" descr="bank_stress2_090506_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152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2254289-4FE5-4977-BF3C-55457D47D030}" type="slidenum">
              <a:rPr lang="en-US" altLang="en-US"/>
              <a:pPr eaLnBrk="1" hangingPunct="1"/>
              <a:t>9</a:t>
            </a:fld>
            <a:endParaRPr lang="en-US" altLang="en-US"/>
          </a:p>
        </p:txBody>
      </p:sp>
      <p:sp>
        <p:nvSpPr>
          <p:cNvPr id="11267" name="Rectangle 2"/>
          <p:cNvSpPr>
            <a:spLocks noGrp="1" noChangeArrowheads="1"/>
          </p:cNvSpPr>
          <p:nvPr>
            <p:ph type="ctrTitle"/>
          </p:nvPr>
        </p:nvSpPr>
        <p:spPr>
          <a:xfrm>
            <a:off x="2895600" y="1238250"/>
            <a:ext cx="5791200" cy="2016125"/>
          </a:xfrm>
        </p:spPr>
        <p:txBody>
          <a:bodyPr/>
          <a:lstStyle/>
          <a:p>
            <a:pPr eaLnBrk="1" hangingPunct="1"/>
            <a:endParaRPr lang="en-US" altLang="en-US" sz="3400" smtClean="0"/>
          </a:p>
        </p:txBody>
      </p:sp>
      <p:pic>
        <p:nvPicPr>
          <p:cNvPr id="11268" name="Picture 11" descr="housing-constructionjpgjpg-77c8c5080b0035ab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2" descr="housing-mark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113" y="238125"/>
            <a:ext cx="4257675"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976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3012</TotalTime>
  <Words>1225</Words>
  <Application>Microsoft Office PowerPoint</Application>
  <PresentationFormat>On-screen Show (4:3)</PresentationFormat>
  <Paragraphs>92</Paragraphs>
  <Slides>26</Slides>
  <Notes>26</Notes>
  <HiddenSlides>0</HiddenSlides>
  <MMClips>26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Rockwell</vt:lpstr>
      <vt:lpstr>Default Design</vt:lpstr>
      <vt:lpstr> BUILDING MOMENTUM TO A GLOBAL ECONOMIC COLLAPSE  The Untold Story of the Inevitable Consequences of Centuries of Entrenched Privilege</vt:lpstr>
      <vt:lpstr>  Explosion on the Secondary Mortgage Markets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End of Episode 3</vt:lpstr>
    </vt:vector>
  </TitlesOfParts>
  <Company>Clearly Presented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4 Template</dc:title>
  <dc:creator>Presentation Helper</dc:creator>
  <cp:lastModifiedBy>Owner</cp:lastModifiedBy>
  <cp:revision>101</cp:revision>
  <dcterms:created xsi:type="dcterms:W3CDTF">2005-01-17T10:30:32Z</dcterms:created>
  <dcterms:modified xsi:type="dcterms:W3CDTF">2018-02-12T01:07:55Z</dcterms:modified>
</cp:coreProperties>
</file>