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2"/>
  </p:notesMasterIdLst>
  <p:sldIdLst>
    <p:sldId id="256" r:id="rId2"/>
    <p:sldId id="257" r:id="rId3"/>
    <p:sldId id="258" r:id="rId4"/>
    <p:sldId id="267" r:id="rId5"/>
    <p:sldId id="259" r:id="rId6"/>
    <p:sldId id="260" r:id="rId7"/>
    <p:sldId id="261" r:id="rId8"/>
    <p:sldId id="262" r:id="rId9"/>
    <p:sldId id="263" r:id="rId10"/>
    <p:sldId id="273" r:id="rId11"/>
    <p:sldId id="272" r:id="rId12"/>
    <p:sldId id="271" r:id="rId13"/>
    <p:sldId id="270" r:id="rId14"/>
    <p:sldId id="269" r:id="rId15"/>
    <p:sldId id="278" r:id="rId16"/>
    <p:sldId id="276" r:id="rId17"/>
    <p:sldId id="275" r:id="rId18"/>
    <p:sldId id="279" r:id="rId19"/>
    <p:sldId id="274" r:id="rId20"/>
    <p:sldId id="288" r:id="rId21"/>
    <p:sldId id="287" r:id="rId22"/>
    <p:sldId id="286" r:id="rId23"/>
    <p:sldId id="285" r:id="rId24"/>
    <p:sldId id="284" r:id="rId25"/>
    <p:sldId id="289" r:id="rId26"/>
    <p:sldId id="283" r:id="rId27"/>
    <p:sldId id="282" r:id="rId28"/>
    <p:sldId id="281" r:id="rId29"/>
    <p:sldId id="280" r:id="rId30"/>
    <p:sldId id="290" r:id="rId31"/>
    <p:sldId id="297" r:id="rId32"/>
    <p:sldId id="291" r:id="rId33"/>
    <p:sldId id="296" r:id="rId34"/>
    <p:sldId id="302" r:id="rId35"/>
    <p:sldId id="294" r:id="rId36"/>
    <p:sldId id="293" r:id="rId37"/>
    <p:sldId id="301" r:id="rId38"/>
    <p:sldId id="300" r:id="rId39"/>
    <p:sldId id="299" r:id="rId40"/>
    <p:sldId id="298" r:id="rId41"/>
    <p:sldId id="308" r:id="rId42"/>
    <p:sldId id="307" r:id="rId43"/>
    <p:sldId id="306" r:id="rId44"/>
    <p:sldId id="305" r:id="rId45"/>
    <p:sldId id="304" r:id="rId46"/>
    <p:sldId id="303" r:id="rId47"/>
    <p:sldId id="292" r:id="rId48"/>
    <p:sldId id="316" r:id="rId49"/>
    <p:sldId id="315" r:id="rId50"/>
    <p:sldId id="314" r:id="rId51"/>
    <p:sldId id="313" r:id="rId52"/>
    <p:sldId id="317" r:id="rId53"/>
    <p:sldId id="312" r:id="rId54"/>
    <p:sldId id="311" r:id="rId55"/>
    <p:sldId id="320" r:id="rId56"/>
    <p:sldId id="319" r:id="rId57"/>
    <p:sldId id="318" r:id="rId58"/>
    <p:sldId id="310" r:id="rId59"/>
    <p:sldId id="323" r:id="rId60"/>
    <p:sldId id="322" r:id="rId61"/>
    <p:sldId id="324" r:id="rId62"/>
    <p:sldId id="335" r:id="rId63"/>
    <p:sldId id="326" r:id="rId64"/>
    <p:sldId id="334" r:id="rId65"/>
    <p:sldId id="333" r:id="rId66"/>
    <p:sldId id="332" r:id="rId67"/>
    <p:sldId id="331" r:id="rId68"/>
    <p:sldId id="330" r:id="rId69"/>
    <p:sldId id="336" r:id="rId70"/>
    <p:sldId id="268"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1" autoAdjust="0"/>
    <p:restoredTop sz="69734" autoAdjust="0"/>
  </p:normalViewPr>
  <p:slideViewPr>
    <p:cSldViewPr snapToGrid="0">
      <p:cViewPr varScale="1">
        <p:scale>
          <a:sx n="58" d="100"/>
          <a:sy n="58" d="100"/>
        </p:scale>
        <p:origin x="48" y="7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C14D5-214B-4F09-A24A-2CD795B5F223}"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795FD-06EB-4287-B67A-E72E98902CA5}" type="slidenum">
              <a:rPr lang="en-US" smtClean="0"/>
              <a:t>‹#›</a:t>
            </a:fld>
            <a:endParaRPr lang="en-US"/>
          </a:p>
        </p:txBody>
      </p:sp>
    </p:spTree>
    <p:extLst>
      <p:ext uri="{BB962C8B-B14F-4D97-AF65-F5344CB8AC3E}">
        <p14:creationId xmlns:p14="http://schemas.microsoft.com/office/powerpoint/2010/main" val="262864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Thoughtful people can and do disagree over the extent to which government ought to be authorized to intervene</a:t>
            </a:r>
            <a:r>
              <a:rPr lang="en-US" b="1" baseline="0" dirty="0" smtClean="0"/>
              <a:t> in the behavior of and between individuals. The debate received intellectual depth from John Locke, who sparked the debate that is fundamental to the quest for the just society:</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a:t>
            </a:fld>
            <a:endParaRPr lang="en-US"/>
          </a:p>
        </p:txBody>
      </p:sp>
    </p:spTree>
    <p:extLst>
      <p:ext uri="{BB962C8B-B14F-4D97-AF65-F5344CB8AC3E}">
        <p14:creationId xmlns:p14="http://schemas.microsoft.com/office/powerpoint/2010/main" val="320633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 this advance, the frontier is the outer edge of the wave – the meeting point between savagery and civilization.”</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12</a:t>
            </a:fld>
            <a:endParaRPr lang="en-US"/>
          </a:p>
        </p:txBody>
      </p:sp>
    </p:spTree>
    <p:extLst>
      <p:ext uri="{BB962C8B-B14F-4D97-AF65-F5344CB8AC3E}">
        <p14:creationId xmlns:p14="http://schemas.microsoft.com/office/powerpoint/2010/main" val="3341148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most significant thing about the American frontier is, that it lies at the hither edge of free land. …The stubborn American environment is there with its imperious summons to accept its conditions; the inherited ways of doing things are also there; and yet, in spite of environment, and in spite of custom, each frontier did indeed furnish a new field of opportunity, a gate of escape from the bondage of the past; and freshness, and confidence, and scorn of older society, impatience of its restraints and its ideas, and indifference to its lessons, have accompanied the frontier.”</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13</a:t>
            </a:fld>
            <a:endParaRPr lang="en-US"/>
          </a:p>
        </p:txBody>
      </p:sp>
    </p:spTree>
    <p:extLst>
      <p:ext uri="{BB962C8B-B14F-4D97-AF65-F5344CB8AC3E}">
        <p14:creationId xmlns:p14="http://schemas.microsoft.com/office/powerpoint/2010/main" val="35610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a:t>
            </a:r>
            <a:r>
              <a:rPr lang="en-US" b="1" baseline="0" dirty="0" smtClean="0"/>
              <a:t> it is from the centuries of frontier conflict and settlement that emerges the myths of rugged individualism, the deeply-held perspective that government is an instrument created to restrict the exercise of individual freedom, one such freedom claimed being the freedom to gain and retain ownership and control of nature, of land.</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14</a:t>
            </a:fld>
            <a:endParaRPr lang="en-US"/>
          </a:p>
        </p:txBody>
      </p:sp>
    </p:spTree>
    <p:extLst>
      <p:ext uri="{BB962C8B-B14F-4D97-AF65-F5344CB8AC3E}">
        <p14:creationId xmlns:p14="http://schemas.microsoft.com/office/powerpoint/2010/main" val="256997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Such was the state of the world in which Henry George emerged as a profound observer and analyst of the human condition. Henry was one of those individuals who, born with an adventurous</a:t>
            </a:r>
            <a:r>
              <a:rPr lang="en-US" b="1" baseline="0" dirty="0" smtClean="0"/>
              <a:t> spirit and pulled by both desire and necessity, left home and family in Philadelphia to seek his fortune in San Francisco. And, by 1868, in his first published writing, an article titled “What the Railroad Will Bring Us,” young Henry George had already come to understand what the future held for most people:</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15</a:t>
            </a:fld>
            <a:endParaRPr lang="en-US"/>
          </a:p>
        </p:txBody>
      </p:sp>
    </p:spTree>
    <p:extLst>
      <p:ext uri="{BB962C8B-B14F-4D97-AF65-F5344CB8AC3E}">
        <p14:creationId xmlns:p14="http://schemas.microsoft.com/office/powerpoint/2010/main" val="38085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“Increase in population and in wealth past a certain point means simply an approximation to the condition of older countries, the Eastern States and Europe. …[I]t is certain that the tendency of the new era -- the more dense population and more thorough development of the wealth of the State -- will be to a reduction both of the rate of interest and the rate of wages, particularly the latter. …” </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16</a:t>
            </a:fld>
            <a:endParaRPr lang="en-US"/>
          </a:p>
        </p:txBody>
      </p:sp>
    </p:spTree>
    <p:extLst>
      <p:ext uri="{BB962C8B-B14F-4D97-AF65-F5344CB8AC3E}">
        <p14:creationId xmlns:p14="http://schemas.microsoft.com/office/powerpoint/2010/main" val="351544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“This crowding of people into immense cities, this aggregation of wealth into large lumps, this marshalling of men into big gangs under the control of the great "captains of industry," does not tend to foster personal independence -- the basis of all virtues…”</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17</a:t>
            </a:fld>
            <a:endParaRPr lang="en-US"/>
          </a:p>
        </p:txBody>
      </p:sp>
    </p:spTree>
    <p:extLst>
      <p:ext uri="{BB962C8B-B14F-4D97-AF65-F5344CB8AC3E}">
        <p14:creationId xmlns:p14="http://schemas.microsoft.com/office/powerpoint/2010/main" val="59578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“We will have to deal, in time, with all the social problems that are forcing themselves on older communities, (like the riddles of a Sphinx, which not to answer is death) with one of them, the labor question, rendered peculiarly complex by our proximity to Asia. Public spirit, public virtue, the high resolve of men and women who are capable of feeling the "enthusiasm of humanity," will be needed in the future more than ever.”</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18</a:t>
            </a:fld>
            <a:endParaRPr lang="en-US"/>
          </a:p>
        </p:txBody>
      </p:sp>
    </p:spTree>
    <p:extLst>
      <p:ext uri="{BB962C8B-B14F-4D97-AF65-F5344CB8AC3E}">
        <p14:creationId xmlns:p14="http://schemas.microsoft.com/office/powerpoint/2010/main" val="257967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solution Henry George came to was deceptively simple: the public collection of the potential annual rental value of all locations as well as those land-like assets with a supply fixed by nature, such as the broadcast spectrum or even take-off and landing slots at airports. </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19</a:t>
            </a:fld>
            <a:endParaRPr lang="en-US"/>
          </a:p>
        </p:txBody>
      </p:sp>
    </p:spTree>
    <p:extLst>
      <p:ext uri="{BB962C8B-B14F-4D97-AF65-F5344CB8AC3E}">
        <p14:creationId xmlns:p14="http://schemas.microsoft.com/office/powerpoint/2010/main" val="127751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Of course,</a:t>
            </a:r>
            <a:r>
              <a:rPr lang="en-US" b="1" baseline="0" dirty="0" smtClean="0"/>
              <a:t> Henry George went much further, calling for the elimination of the taxation of all capital goods, of the income earned by the use of capital goods or from labor employed in the production of goods or delivery of services. Further, he argued the case against tariffs, quotas and other restraints of trade but with a warning:</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20</a:t>
            </a:fld>
            <a:endParaRPr lang="en-US"/>
          </a:p>
        </p:txBody>
      </p:sp>
    </p:spTree>
    <p:extLst>
      <p:ext uri="{BB962C8B-B14F-4D97-AF65-F5344CB8AC3E}">
        <p14:creationId xmlns:p14="http://schemas.microsoft.com/office/powerpoint/2010/main" val="193615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“[T]hat violation of natural rights which imposes tariff duties is inseparably linked with that violation of natural rights which compels the masses to pay tribute for the privilege of living. The one cannot be abolished without the other. …”</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21</a:t>
            </a:fld>
            <a:endParaRPr lang="en-US"/>
          </a:p>
        </p:txBody>
      </p:sp>
    </p:spTree>
    <p:extLst>
      <p:ext uri="{BB962C8B-B14F-4D97-AF65-F5344CB8AC3E}">
        <p14:creationId xmlns:p14="http://schemas.microsoft.com/office/powerpoint/2010/main" val="257882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we possess natural rights?</a:t>
            </a:r>
            <a:r>
              <a:rPr lang="en-US" b="1" baseline="0" dirty="0" smtClean="0"/>
              <a:t> If so, what are our rights? Is natural law a just basis for positive law? Or, are natural laws merely descriptive rather than prescriptive? Locke offered his view:</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a:t>
            </a:fld>
            <a:endParaRPr lang="en-US"/>
          </a:p>
        </p:txBody>
      </p:sp>
    </p:spTree>
    <p:extLst>
      <p:ext uri="{BB962C8B-B14F-4D97-AF65-F5344CB8AC3E}">
        <p14:creationId xmlns:p14="http://schemas.microsoft.com/office/powerpoint/2010/main" val="148857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All around the world, others began to pay attention. The rising tide of resentment against the tyranny, despotism, colonialism, imperialism and social Darwinism</a:t>
            </a:r>
            <a:r>
              <a:rPr lang="en-US" b="1" baseline="0" dirty="0" smtClean="0"/>
              <a:t> of the 19</a:t>
            </a:r>
            <a:r>
              <a:rPr lang="en-US" b="1" baseline="30000" dirty="0" smtClean="0"/>
              <a:t>th</a:t>
            </a:r>
            <a:r>
              <a:rPr lang="en-US" b="1" baseline="0" dirty="0" smtClean="0"/>
              <a:t> century included many leading figures. Thomas Paine’s plan detailed in </a:t>
            </a:r>
            <a:r>
              <a:rPr lang="en-US" b="1" i="1" baseline="0" dirty="0" smtClean="0"/>
              <a:t>Agrarian Justice </a:t>
            </a:r>
            <a:r>
              <a:rPr lang="en-US" b="1" baseline="0" dirty="0" smtClean="0"/>
              <a:t>set the bar for others committed to ending hierarchical privilege. Robert Owen, Charles Fourier, Pierre-Joseph Proudhon, Louis Blanc and Claude Henri de Saint-Simon and even Abraham Lincoln each contributed to a growing recognition that change had to be fought for against those who possessed both property and political power. As Lincoln wrote: </a:t>
            </a:r>
            <a:r>
              <a:rPr lang="en-US" sz="1200" b="1" dirty="0" smtClean="0"/>
              <a:t>“Labor is prior to, and independent of, capital. Capital is only the fruit of labor, and could never have existed if labor had not first existed. Labor is the superior of capital, and deserves much the higher consideration.”</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1C2795FD-06EB-4287-B67A-E72E98902CA5}" type="slidenum">
              <a:rPr lang="en-US" smtClean="0"/>
              <a:t>22</a:t>
            </a:fld>
            <a:endParaRPr lang="en-US"/>
          </a:p>
        </p:txBody>
      </p:sp>
    </p:spTree>
    <p:extLst>
      <p:ext uri="{BB962C8B-B14F-4D97-AF65-F5344CB8AC3E}">
        <p14:creationId xmlns:p14="http://schemas.microsoft.com/office/powerpoint/2010/main" val="215836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Marx</a:t>
            </a:r>
            <a:r>
              <a:rPr lang="en-US" b="1" baseline="0" dirty="0" smtClean="0"/>
              <a:t> agreed, but argued this would require an uprising by “the proletariat” to take control of the means of production. Critics of Marx point to the fact that throughout much of his life held no job and was financially dependent on Friedrich </a:t>
            </a:r>
            <a:r>
              <a:rPr lang="en-US" b="1" baseline="0" dirty="0" err="1" smtClean="0"/>
              <a:t>Engles</a:t>
            </a:r>
            <a:r>
              <a:rPr lang="en-US" b="1" baseline="0" dirty="0" smtClean="0"/>
              <a:t>, the son of a wealthy factory owner. Yet, from Marx came a good deal of accurate observations, including: “The oppressed are allowed once every few years to decide which particular representatives of the oppressing class are to represent and repress them.”</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23</a:t>
            </a:fld>
            <a:endParaRPr lang="en-US"/>
          </a:p>
        </p:txBody>
      </p:sp>
    </p:spTree>
    <p:extLst>
      <p:ext uri="{BB962C8B-B14F-4D97-AF65-F5344CB8AC3E}">
        <p14:creationId xmlns:p14="http://schemas.microsoft.com/office/powerpoint/2010/main" val="385627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Surrounding Henry George</a:t>
            </a:r>
            <a:r>
              <a:rPr lang="en-US" b="1" baseline="0" dirty="0" smtClean="0"/>
              <a:t> as the momentum of the Single Tax movement rose and fell, were many people attracted to the man, Henry George, because of his strong, moral character. However, the political world into which George by necessity was thrown made him both friend and opponent of worker and capitalist interests. George offered all equality of opportunity; what they all pursued was special status under law. </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24</a:t>
            </a:fld>
            <a:endParaRPr lang="en-US"/>
          </a:p>
        </p:txBody>
      </p:sp>
    </p:spTree>
    <p:extLst>
      <p:ext uri="{BB962C8B-B14F-4D97-AF65-F5344CB8AC3E}">
        <p14:creationId xmlns:p14="http://schemas.microsoft.com/office/powerpoint/2010/main" val="106666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Without Henry George’s presence after his death in October of 1897, the movement he initiated splintered and quickly disappeared as a counter to the mass appeal of democratic- or the more extreme state-socialism, or the reactionary attachment to ultra-conservative strains of social-Darwinism. The Left-Right ideological framework that has dominated public discourse ever since took over. Single-taxers found themselves marginalized and essentially ignored.</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25</a:t>
            </a:fld>
            <a:endParaRPr lang="en-US"/>
          </a:p>
        </p:txBody>
      </p:sp>
    </p:spTree>
    <p:extLst>
      <p:ext uri="{BB962C8B-B14F-4D97-AF65-F5344CB8AC3E}">
        <p14:creationId xmlns:p14="http://schemas.microsoft.com/office/powerpoint/2010/main" val="59362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Rising</a:t>
            </a:r>
            <a:r>
              <a:rPr lang="en-US" b="1" baseline="0" dirty="0" smtClean="0"/>
              <a:t> to a position of influence in the surviving Single Tax movement, Max Hirsch took on the job of explaining what Socialism would mean to people if adopted. In 1904 he spoke to large audiences brought together in the Athenaeum Hall in Melbourne. He had come to the conclusion that Socialism presented huge risks to the liberty of the individual:</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26</a:t>
            </a:fld>
            <a:endParaRPr lang="en-US"/>
          </a:p>
        </p:txBody>
      </p:sp>
    </p:spTree>
    <p:extLst>
      <p:ext uri="{BB962C8B-B14F-4D97-AF65-F5344CB8AC3E}">
        <p14:creationId xmlns:p14="http://schemas.microsoft.com/office/powerpoint/2010/main" val="676153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“Man does not live by bread alone. There are higher boons than material wealth. Freedom, equality of rights, the purity and jobs of family life – these are the higher fruits of the social state. For the partial attainment of these boons generation after generation of men have sacrificed wealth and life itself. Socialism must not only stop further progress in these directions, but will lead to the loss of the progress so far made in its long and weary upward struggle.”</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27</a:t>
            </a:fld>
            <a:endParaRPr lang="en-US"/>
          </a:p>
        </p:txBody>
      </p:sp>
    </p:spTree>
    <p:extLst>
      <p:ext uri="{BB962C8B-B14F-4D97-AF65-F5344CB8AC3E}">
        <p14:creationId xmlns:p14="http://schemas.microsoft.com/office/powerpoint/2010/main" val="2610353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the first three decades</a:t>
            </a:r>
            <a:r>
              <a:rPr lang="en-US" b="1" baseline="0" dirty="0" smtClean="0"/>
              <a:t> of the twentieth century, surviving Single Taxers struggled for standing in the political realm of country after country. By 1909, Henry George’s work in Ireland was forgotten as Irish leaders focused all their energy on Home Rule. In Australia, </a:t>
            </a:r>
            <a:r>
              <a:rPr lang="en-US" b="1" baseline="0" dirty="0" err="1" smtClean="0"/>
              <a:t>Labour</a:t>
            </a:r>
            <a:r>
              <a:rPr lang="en-US" b="1" baseline="0" dirty="0" smtClean="0"/>
              <a:t> held power. Robert Donald, editor of the Daily Chronicle, in a letter to the movement’s principal financier, Joseph </a:t>
            </a:r>
            <a:r>
              <a:rPr lang="en-US" b="1" baseline="0" dirty="0" err="1" smtClean="0"/>
              <a:t>Fels</a:t>
            </a:r>
            <a:r>
              <a:rPr lang="en-US" b="1" baseline="0" dirty="0" smtClean="0"/>
              <a:t>, described the result:</a:t>
            </a:r>
          </a:p>
        </p:txBody>
      </p:sp>
      <p:sp>
        <p:nvSpPr>
          <p:cNvPr id="4" name="Slide Number Placeholder 3"/>
          <p:cNvSpPr>
            <a:spLocks noGrp="1"/>
          </p:cNvSpPr>
          <p:nvPr>
            <p:ph type="sldNum" sz="quarter" idx="10"/>
          </p:nvPr>
        </p:nvSpPr>
        <p:spPr/>
        <p:txBody>
          <a:bodyPr/>
          <a:lstStyle/>
          <a:p>
            <a:fld id="{1C2795FD-06EB-4287-B67A-E72E98902CA5}" type="slidenum">
              <a:rPr lang="en-US" smtClean="0"/>
              <a:t>28</a:t>
            </a:fld>
            <a:endParaRPr lang="en-US"/>
          </a:p>
        </p:txBody>
      </p:sp>
    </p:spTree>
    <p:extLst>
      <p:ext uri="{BB962C8B-B14F-4D97-AF65-F5344CB8AC3E}">
        <p14:creationId xmlns:p14="http://schemas.microsoft.com/office/powerpoint/2010/main" val="393833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“Its policy generally is a kind of mongrel Socialism combined with the most hopeless conservatism. The Party, as a party, profess no particular fiscal faith, but at the same time are strongly protectionist. They profess to believe in the nationalization of the land, and at the same time hold to the old lunacy that the nationalization of machinery is equally essential.”</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29</a:t>
            </a:fld>
            <a:endParaRPr lang="en-US"/>
          </a:p>
        </p:txBody>
      </p:sp>
    </p:spTree>
    <p:extLst>
      <p:ext uri="{BB962C8B-B14F-4D97-AF65-F5344CB8AC3E}">
        <p14:creationId xmlns:p14="http://schemas.microsoft.com/office/powerpoint/2010/main" val="1347186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Australian Single Taxers had reason for hope when, in 1904, Joseph Carruthers became Premier, remaining until 1907.  </a:t>
            </a:r>
            <a:r>
              <a:rPr lang="en-US" b="1" baseline="0" dirty="0" err="1" smtClean="0"/>
              <a:t>Labour</a:t>
            </a:r>
            <a:r>
              <a:rPr lang="en-US" b="1" baseline="0" dirty="0" smtClean="0"/>
              <a:t> won the 1910 federal election and introduced a land tax in an effort to break up large estates and encourage small-scale farming.</a:t>
            </a:r>
          </a:p>
        </p:txBody>
      </p:sp>
      <p:sp>
        <p:nvSpPr>
          <p:cNvPr id="4" name="Slide Number Placeholder 3"/>
          <p:cNvSpPr>
            <a:spLocks noGrp="1"/>
          </p:cNvSpPr>
          <p:nvPr>
            <p:ph type="sldNum" sz="quarter" idx="10"/>
          </p:nvPr>
        </p:nvSpPr>
        <p:spPr/>
        <p:txBody>
          <a:bodyPr/>
          <a:lstStyle/>
          <a:p>
            <a:fld id="{1C2795FD-06EB-4287-B67A-E72E98902CA5}" type="slidenum">
              <a:rPr lang="en-US" smtClean="0"/>
              <a:t>30</a:t>
            </a:fld>
            <a:endParaRPr lang="en-US"/>
          </a:p>
        </p:txBody>
      </p:sp>
    </p:spTree>
    <p:extLst>
      <p:ext uri="{BB962C8B-B14F-4D97-AF65-F5344CB8AC3E}">
        <p14:creationId xmlns:p14="http://schemas.microsoft.com/office/powerpoint/2010/main" val="2028404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Australians elected Edward Craigie, an independent, a free trader, and a land taxer, to the South Australia House of Assembly in 1930, serving several terms until defeated in 1941.  Liberals and </a:t>
            </a:r>
            <a:r>
              <a:rPr lang="en-US" b="1" baseline="0" dirty="0" err="1" smtClean="0"/>
              <a:t>Labour</a:t>
            </a:r>
            <a:r>
              <a:rPr lang="en-US" b="1" baseline="0" dirty="0" smtClean="0"/>
              <a:t> members paid little attention to his efforts to put single tax theories into legislative form.</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31</a:t>
            </a:fld>
            <a:endParaRPr lang="en-US"/>
          </a:p>
        </p:txBody>
      </p:sp>
    </p:spTree>
    <p:extLst>
      <p:ext uri="{BB962C8B-B14F-4D97-AF65-F5344CB8AC3E}">
        <p14:creationId xmlns:p14="http://schemas.microsoft.com/office/powerpoint/2010/main" val="63884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“The state of nature has a law of nature to govern it which obliges every one; and reason, which is that law, teaches all mankind who will but consult it that, being all equal and independent, no one ought to harm another in his life, health, liberty, or possessions; …”</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5</a:t>
            </a:fld>
            <a:endParaRPr lang="en-US"/>
          </a:p>
        </p:txBody>
      </p:sp>
    </p:spTree>
    <p:extLst>
      <p:ext uri="{BB962C8B-B14F-4D97-AF65-F5344CB8AC3E}">
        <p14:creationId xmlns:p14="http://schemas.microsoft.com/office/powerpoint/2010/main" val="3711923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movement in the United States was, perhaps, the most divided over ideological principles</a:t>
            </a:r>
            <a:r>
              <a:rPr lang="en-US" b="1" baseline="0" dirty="0" smtClean="0"/>
              <a:t> as well as how to achieve even a modest degree of success. Commenting on the state of the Single Tax movement in 1918, an editorial in The Single Tax Review warned of “the academic state of mind into which the Single Taxers of the country had fallen.” Those still committed to challenging the existing political party dominance met in New York City during June 1919 to found a national Single Tax Party. A year later the party offered its slate of candidates for election to the nation’s highest offices.</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32</a:t>
            </a:fld>
            <a:endParaRPr lang="en-US"/>
          </a:p>
        </p:txBody>
      </p:sp>
    </p:spTree>
    <p:extLst>
      <p:ext uri="{BB962C8B-B14F-4D97-AF65-F5344CB8AC3E}">
        <p14:creationId xmlns:p14="http://schemas.microsoft.com/office/powerpoint/2010/main" val="4060757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Others disdained political activism</a:t>
            </a:r>
            <a:r>
              <a:rPr lang="en-US" b="1" baseline="0" dirty="0" smtClean="0"/>
              <a:t> in favor of public education and began to self-describe themselves as “</a:t>
            </a:r>
            <a:r>
              <a:rPr lang="en-US" b="1" baseline="0" dirty="0" err="1" smtClean="0"/>
              <a:t>Georgists</a:t>
            </a:r>
            <a:r>
              <a:rPr lang="en-US" b="1" baseline="0" dirty="0" smtClean="0"/>
              <a:t>” rather than “Single Taxers.” In 1914, Oscar Geiger urged the creation of Reading Circles, attracting individuals who would begin with various Single Tax readings, then go on to read and discuss George’s Social Problems and eventually Progress and Poverty. It took until 1932 for his vision to evolve into the founding of the Henry George School of Social Science. Course materials he developed presented Henry George’s system of political economy as an alternative way the world could be and should be organized in order to create just societies.</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33</a:t>
            </a:fld>
            <a:endParaRPr lang="en-US"/>
          </a:p>
        </p:txBody>
      </p:sp>
    </p:spTree>
    <p:extLst>
      <p:ext uri="{BB962C8B-B14F-4D97-AF65-F5344CB8AC3E}">
        <p14:creationId xmlns:p14="http://schemas.microsoft.com/office/powerpoint/2010/main" val="20492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the United States,</a:t>
            </a:r>
            <a:r>
              <a:rPr lang="en-US" b="1" baseline="0" dirty="0" smtClean="0"/>
              <a:t> the school found a receptive and growing audience within the remnant of classic liberals, such as Francis Neilson and Albert Jay Nock. A dedicated Single Taxer turned </a:t>
            </a:r>
            <a:r>
              <a:rPr lang="en-US" b="1" baseline="0" dirty="0" err="1" smtClean="0"/>
              <a:t>Georgist</a:t>
            </a:r>
            <a:r>
              <a:rPr lang="en-US" b="1" baseline="0" dirty="0" smtClean="0"/>
              <a:t> named Frank Chodorov fully embraced Geiger’s campaign to establish Henry George Schools everywhere possible. In an issue of Land and Freedom (successor to the The Single Tax Review) in 1935, Chodorov challenged </a:t>
            </a:r>
            <a:r>
              <a:rPr lang="en-US" b="1" baseline="0" dirty="0" err="1" smtClean="0"/>
              <a:t>Georgists</a:t>
            </a:r>
            <a:r>
              <a:rPr lang="en-US" b="1" baseline="0" dirty="0" smtClean="0"/>
              <a:t> to take responsibility for the survival of the movement:</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34</a:t>
            </a:fld>
            <a:endParaRPr lang="en-US"/>
          </a:p>
        </p:txBody>
      </p:sp>
    </p:spTree>
    <p:extLst>
      <p:ext uri="{BB962C8B-B14F-4D97-AF65-F5344CB8AC3E}">
        <p14:creationId xmlns:p14="http://schemas.microsoft.com/office/powerpoint/2010/main" val="1946997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“[T]he answer to ‘What am I going to do about it’ is quite definite. First, get students; second, organize classes; third, be a teacher. If every follower of Henry George will follow this personal </a:t>
            </a:r>
            <a:r>
              <a:rPr lang="en-US" b="1" dirty="0" err="1" smtClean="0"/>
              <a:t>programme</a:t>
            </a:r>
            <a:r>
              <a:rPr lang="en-US" b="1" dirty="0" smtClean="0"/>
              <a:t> faithfully the success of the educational campaign is assured. And upon the success of this campaign depends the success of any political endeavor that the movement may eventually decide to engage in. …”</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35</a:t>
            </a:fld>
            <a:endParaRPr lang="en-US"/>
          </a:p>
        </p:txBody>
      </p:sp>
    </p:spTree>
    <p:extLst>
      <p:ext uri="{BB962C8B-B14F-4D97-AF65-F5344CB8AC3E}">
        <p14:creationId xmlns:p14="http://schemas.microsoft.com/office/powerpoint/2010/main" val="249238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“The task is yours. It is not a question of ‘what are we going to do about it?’ but ‘what am I going to do about it?’ The problem is an individual one, and its solution is directly dependent upon, and in exact ratio to, the effort and ability of every one who has acquired a knowledge of Henry George to spread this knowledge. Do not wait for somebody else. Do not waste time in praying for a leader. Progress and Poverty is your guide, Henry George is your inspiration, and you are the disciple on whom the mantle has fallen. Go forth into the highways and the by-ways and teach the gospel of economic liberty.”</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36</a:t>
            </a:fld>
            <a:endParaRPr lang="en-US"/>
          </a:p>
        </p:txBody>
      </p:sp>
    </p:spTree>
    <p:extLst>
      <p:ext uri="{BB962C8B-B14F-4D97-AF65-F5344CB8AC3E}">
        <p14:creationId xmlns:p14="http://schemas.microsoft.com/office/powerpoint/2010/main" val="811680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Two years later, Frank Chodorov was appointed Director of the Henry George School in New York City. He regularly</a:t>
            </a:r>
            <a:r>
              <a:rPr lang="en-US" b="1" baseline="0" dirty="0" smtClean="0"/>
              <a:t> taught classes and wrote for the school’s publication. With the expanding influence of communist ideology among intellectuals as well as workers disenchanted with The American System, Chodorov saw </a:t>
            </a:r>
            <a:r>
              <a:rPr lang="en-US" b="1" baseline="0" dirty="0" err="1" smtClean="0"/>
              <a:t>Georgism</a:t>
            </a:r>
            <a:r>
              <a:rPr lang="en-US" b="1" baseline="0" dirty="0" smtClean="0"/>
              <a:t> as the only credible response. In the February 1938 issue of The Freeman he wrote:</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37</a:t>
            </a:fld>
            <a:endParaRPr lang="en-US"/>
          </a:p>
        </p:txBody>
      </p:sp>
    </p:spTree>
    <p:extLst>
      <p:ext uri="{BB962C8B-B14F-4D97-AF65-F5344CB8AC3E}">
        <p14:creationId xmlns:p14="http://schemas.microsoft.com/office/powerpoint/2010/main" val="77220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“Democracy – this is the ideal to hold up to youth. But a real democracy. Not one identical with the laissez-faire doctrine of the last century, the doctrine of robbery within the law made by the robbers. Rather, the democracy of a fair field and no favor. Economic democracy.”</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38</a:t>
            </a:fld>
            <a:endParaRPr lang="en-US"/>
          </a:p>
        </p:txBody>
      </p:sp>
    </p:spTree>
    <p:extLst>
      <p:ext uri="{BB962C8B-B14F-4D97-AF65-F5344CB8AC3E}">
        <p14:creationId xmlns:p14="http://schemas.microsoft.com/office/powerpoint/2010/main" val="1166112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Chodorov was forced to resign during the Second World War.</a:t>
            </a:r>
            <a:r>
              <a:rPr lang="en-US" b="1" baseline="0" dirty="0" smtClean="0"/>
              <a:t> A pacifist, his views ran counter to the majority of those who served as trustees of the school, sensitive to any criticism of not being sufficiently patriotic. Over the next twenty-five years his writing focused less and less on the philosophy of Henry George and mainly on individualism.</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39</a:t>
            </a:fld>
            <a:endParaRPr lang="en-US"/>
          </a:p>
        </p:txBody>
      </p:sp>
    </p:spTree>
    <p:extLst>
      <p:ext uri="{BB962C8B-B14F-4D97-AF65-F5344CB8AC3E}">
        <p14:creationId xmlns:p14="http://schemas.microsoft.com/office/powerpoint/2010/main" val="47004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This individualist</a:t>
            </a:r>
            <a:r>
              <a:rPr lang="en-US" b="1" baseline="0" dirty="0" smtClean="0"/>
              <a:t> contingent existed within the </a:t>
            </a:r>
            <a:r>
              <a:rPr lang="en-US" b="1" baseline="0" dirty="0" err="1" smtClean="0"/>
              <a:t>Georgist</a:t>
            </a:r>
            <a:r>
              <a:rPr lang="en-US" b="1" baseline="0" dirty="0" smtClean="0"/>
              <a:t> ranks but was growing elsewhere as a result of the writing, lecturing and activism of anti-statists who embraced quite divergent views on almost all matters relating to the limits to freedom. One of the most influential writers was the German professor of economics and sociology, Franz Oppenheimer, who emigrated to the United States in 1938. Three years later he became one of the co-founders of the American Journal of Economics and Sociology and frequent contributor to The Freeman until his death in 1943. </a:t>
            </a:r>
            <a:r>
              <a:rPr lang="en-US" b="1" dirty="0" smtClean="0"/>
              <a:t>Franz Oppenheimer certainly</a:t>
            </a:r>
            <a:r>
              <a:rPr lang="en-US" b="1" baseline="0" dirty="0" smtClean="0"/>
              <a:t> admired and respected Henry George. However, he had his own solution to the land problem, as explained in a 1948 article published in the American Journal of Economics and Sociology:</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40</a:t>
            </a:fld>
            <a:endParaRPr lang="en-US"/>
          </a:p>
        </p:txBody>
      </p:sp>
    </p:spTree>
    <p:extLst>
      <p:ext uri="{BB962C8B-B14F-4D97-AF65-F5344CB8AC3E}">
        <p14:creationId xmlns:p14="http://schemas.microsoft.com/office/powerpoint/2010/main" val="1832956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land monopoly can be broken. All that is needed is to stop the proletarian migration from the rural districts into the cities by offering the foot-loose people much better chances in the country itself. This can be done by creating agricultural co-operative settlements of the type this writer created in Germany – settlements which were acknowledged to be an unqualified success by the pre-Hitler German government.”</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41</a:t>
            </a:fld>
            <a:endParaRPr lang="en-US"/>
          </a:p>
        </p:txBody>
      </p:sp>
    </p:spTree>
    <p:extLst>
      <p:ext uri="{BB962C8B-B14F-4D97-AF65-F5344CB8AC3E}">
        <p14:creationId xmlns:p14="http://schemas.microsoft.com/office/powerpoint/2010/main" val="111604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deep problem for us today, is that the laws of the societies in which we live have their origins in a time when hierarchical</a:t>
            </a:r>
            <a:r>
              <a:rPr lang="en-US" b="1" baseline="0" dirty="0" smtClean="0"/>
              <a:t> privilege was an accepted norm and rights were defined for the defense of privilege. Bravely, Locke argued that as members of society we have the moral authority (if not the practical means) to rise up against those who exercise </a:t>
            </a:r>
            <a:r>
              <a:rPr lang="en-US" b="1" baseline="0" dirty="0" err="1" smtClean="0"/>
              <a:t>licence</a:t>
            </a:r>
            <a:r>
              <a:rPr lang="en-US" b="1" baseline="0" dirty="0" smtClean="0"/>
              <a:t> in violation of our liberty:</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6</a:t>
            </a:fld>
            <a:endParaRPr lang="en-US"/>
          </a:p>
        </p:txBody>
      </p:sp>
    </p:spTree>
    <p:extLst>
      <p:ext uri="{BB962C8B-B14F-4D97-AF65-F5344CB8AC3E}">
        <p14:creationId xmlns:p14="http://schemas.microsoft.com/office/powerpoint/2010/main" val="1460002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Headquartered in New</a:t>
            </a:r>
            <a:r>
              <a:rPr lang="en-US" b="1" baseline="0" dirty="0" smtClean="0"/>
              <a:t> York City </a:t>
            </a:r>
            <a:r>
              <a:rPr lang="en-US" b="1" dirty="0" smtClean="0"/>
              <a:t>as they</a:t>
            </a:r>
            <a:r>
              <a:rPr lang="en-US" b="1" baseline="0" dirty="0" smtClean="0"/>
              <a:t> have been since their founding in 1926 and 1932, respectively, the Robert </a:t>
            </a:r>
            <a:r>
              <a:rPr lang="en-US" b="1" baseline="0" dirty="0" err="1" smtClean="0"/>
              <a:t>Schalkenbach</a:t>
            </a:r>
            <a:r>
              <a:rPr lang="en-US" b="1" baseline="0" dirty="0" smtClean="0"/>
              <a:t> Foundation and the Henry George School of Social Science had board members, directors, teachers and students who were in some way intellectually involved in the dynamic cross-fertilization of ideologies that blossomed there.</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42</a:t>
            </a:fld>
            <a:endParaRPr lang="en-US"/>
          </a:p>
        </p:txBody>
      </p:sp>
    </p:spTree>
    <p:extLst>
      <p:ext uri="{BB962C8B-B14F-4D97-AF65-F5344CB8AC3E}">
        <p14:creationId xmlns:p14="http://schemas.microsoft.com/office/powerpoint/2010/main" val="1361555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York City became home</a:t>
            </a:r>
            <a:r>
              <a:rPr lang="en-US" b="1" baseline="0" dirty="0" smtClean="0"/>
              <a:t> to Alisa Rosenbaum, who escaped from Bolshevik Russia in 1926, changing her name to Ayn Rand. Her first successful novel, The Fountainhead, was published in 1943. And, in 1957, her fame as an intellectual of the Right was secured with publication of Atlas Shrugged. Reviewing Atlas Shrugged in 1960, the stalwart individualist </a:t>
            </a:r>
            <a:r>
              <a:rPr lang="en-US" b="1" baseline="0" dirty="0" err="1" smtClean="0"/>
              <a:t>Georgist</a:t>
            </a:r>
            <a:r>
              <a:rPr lang="en-US" b="1" baseline="0" dirty="0" smtClean="0"/>
              <a:t> Oscar Johannsen wrote:</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43</a:t>
            </a:fld>
            <a:endParaRPr lang="en-US"/>
          </a:p>
        </p:txBody>
      </p:sp>
    </p:spTree>
    <p:extLst>
      <p:ext uri="{BB962C8B-B14F-4D97-AF65-F5344CB8AC3E}">
        <p14:creationId xmlns:p14="http://schemas.microsoft.com/office/powerpoint/2010/main" val="1539050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book is a brilliant, fighting defense of the dignity of the individual and of private enterprise. …This is not to say that she is without faults. …Unfortunately, Miss Rand suffers from the same misconception of the </a:t>
            </a:r>
            <a:r>
              <a:rPr lang="en-US" sz="1200" b="1" dirty="0" err="1" smtClean="0"/>
              <a:t>rulership</a:t>
            </a:r>
            <a:r>
              <a:rPr lang="en-US" sz="1200" b="1" dirty="0" smtClean="0"/>
              <a:t> of the world that Plato, the socialists and the libertarians have. All of them believe that the mass of people must be led by some ruling intelligentsia.”</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44</a:t>
            </a:fld>
            <a:endParaRPr lang="en-US"/>
          </a:p>
        </p:txBody>
      </p:sp>
    </p:spTree>
    <p:extLst>
      <p:ext uri="{BB962C8B-B14F-4D97-AF65-F5344CB8AC3E}">
        <p14:creationId xmlns:p14="http://schemas.microsoft.com/office/powerpoint/2010/main" val="1293195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Oscar Johannsen</a:t>
            </a:r>
            <a:r>
              <a:rPr lang="en-US" b="1" baseline="0" dirty="0" smtClean="0"/>
              <a:t> (an electrical engineer), Sydney Mayer (an attorney) and Jack Schwartzman (an attorney and professor of English literature), formed a </a:t>
            </a:r>
            <a:r>
              <a:rPr lang="en-US" b="1" baseline="0" dirty="0" err="1" smtClean="0"/>
              <a:t>Georgist</a:t>
            </a:r>
            <a:r>
              <a:rPr lang="en-US" b="1" baseline="0" dirty="0" smtClean="0"/>
              <a:t> cadre of surviving individualists huddled in New York and contributing articles to their occasionally produced publication, Fragments. The Schwartzman family fled Kiev in the early 1920s, were smuggled into </a:t>
            </a:r>
            <a:r>
              <a:rPr lang="en-US" b="1" baseline="0" dirty="0" err="1" smtClean="0"/>
              <a:t>Roumania</a:t>
            </a:r>
            <a:r>
              <a:rPr lang="en-US" b="1" baseline="0" dirty="0" smtClean="0"/>
              <a:t>, and eventually made their way to the United States. Jack Schwartzman’s world view is aptly expressed in a brief article he wrote appearing in a 1964 issue of Fragments:</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45</a:t>
            </a:fld>
            <a:endParaRPr lang="en-US"/>
          </a:p>
        </p:txBody>
      </p:sp>
    </p:spTree>
    <p:extLst>
      <p:ext uri="{BB962C8B-B14F-4D97-AF65-F5344CB8AC3E}">
        <p14:creationId xmlns:p14="http://schemas.microsoft.com/office/powerpoint/2010/main" val="3819672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“But what are morals, health and safety except personal concepts? Only the individual can ever determine their meaning. No ‘absolute’ power can do so. Does it mean, therefore, that there are no absolutes in the universe? Far from it! The cosmos is regulated by inexorable natural laws. Adherence to them would – of necessity – cause each person to act in harmony with absolute morality and hygiene.”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46</a:t>
            </a:fld>
            <a:endParaRPr lang="en-US"/>
          </a:p>
        </p:txBody>
      </p:sp>
    </p:spTree>
    <p:extLst>
      <p:ext uri="{BB962C8B-B14F-4D97-AF65-F5344CB8AC3E}">
        <p14:creationId xmlns:p14="http://schemas.microsoft.com/office/powerpoint/2010/main" val="901723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To Professor Schwartzman, natural law is both descriptive and prescriptive. In his usage, he adheres to the same logic as did Henry George,</a:t>
            </a:r>
            <a:r>
              <a:rPr lang="en-US" sz="1200" b="1" baseline="0" dirty="0" smtClean="0"/>
              <a:t> that the natural law is also the moral law.</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47</a:t>
            </a:fld>
            <a:endParaRPr lang="en-US"/>
          </a:p>
        </p:txBody>
      </p:sp>
    </p:spTree>
    <p:extLst>
      <p:ext uri="{BB962C8B-B14F-4D97-AF65-F5344CB8AC3E}">
        <p14:creationId xmlns:p14="http://schemas.microsoft.com/office/powerpoint/2010/main" val="1702131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Frank Chodorov</a:t>
            </a:r>
            <a:r>
              <a:rPr lang="en-US" b="1" baseline="0" dirty="0" smtClean="0"/>
              <a:t> died in 1966, a long list of individualist, conservative and libertarian intellectuals reflected on </a:t>
            </a:r>
            <a:r>
              <a:rPr lang="en-US" b="1" baseline="0" dirty="0" err="1" smtClean="0"/>
              <a:t>Chodorov’s</a:t>
            </a:r>
            <a:r>
              <a:rPr lang="en-US" b="1" baseline="0" dirty="0" smtClean="0"/>
              <a:t> importance to the development of their own thinking. One of these was, in fact, a family friend, William F. Buckley, Jr. In Buckley’s remembrance of Chodorov, he conveyed </a:t>
            </a:r>
            <a:r>
              <a:rPr lang="en-US" b="1" baseline="0" dirty="0" err="1" smtClean="0"/>
              <a:t>Chodorov’s</a:t>
            </a:r>
            <a:r>
              <a:rPr lang="en-US" b="1" baseline="0" dirty="0" smtClean="0"/>
              <a:t> concerns over what was happening – as he saw it – within the community of people who continued to claim Henry George as their guiding light:</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48</a:t>
            </a:fld>
            <a:endParaRPr lang="en-US"/>
          </a:p>
        </p:txBody>
      </p:sp>
    </p:spTree>
    <p:extLst>
      <p:ext uri="{BB962C8B-B14F-4D97-AF65-F5344CB8AC3E}">
        <p14:creationId xmlns:p14="http://schemas.microsoft.com/office/powerpoint/2010/main" val="2132140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“Having for many years … cultivated what he grew to believe was the unique social vision of [Henry] George, he became the director of the Henry George School. But in due course, there was a falling out, and he resigned. One cannot truly understand George, he once remarked, without understanding his antipathy to socialism. But George’s most modern exegetes, he feared, were disposed to traduce George, to put his social philosophy at the service of the state. And it was the centralized state that Frank Chodorov was born, and lived, to oppose.”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Fast forward to the year 2000.</a:t>
            </a:r>
            <a:r>
              <a:rPr lang="en-US" b="1" baseline="0" dirty="0" smtClean="0"/>
              <a:t> Interviewed about his latest book, Buckley responded to a caller who asked: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49</a:t>
            </a:fld>
            <a:endParaRPr lang="en-US"/>
          </a:p>
        </p:txBody>
      </p:sp>
    </p:spTree>
    <p:extLst>
      <p:ext uri="{BB962C8B-B14F-4D97-AF65-F5344CB8AC3E}">
        <p14:creationId xmlns:p14="http://schemas.microsoft.com/office/powerpoint/2010/main" val="2446120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“I’ve heard you describe yourself as a </a:t>
            </a:r>
            <a:r>
              <a:rPr lang="en-US" b="1" dirty="0" err="1" smtClean="0"/>
              <a:t>Georgist</a:t>
            </a:r>
            <a:r>
              <a:rPr lang="en-US" b="1" dirty="0" smtClean="0"/>
              <a:t>, a follower of Henry George, but I haven’t heard much in having you promote land value taxation and his theories, and I’m wondering why that is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To which Buckley responded:</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50</a:t>
            </a:fld>
            <a:endParaRPr lang="en-US"/>
          </a:p>
        </p:txBody>
      </p:sp>
    </p:spTree>
    <p:extLst>
      <p:ext uri="{BB962C8B-B14F-4D97-AF65-F5344CB8AC3E}">
        <p14:creationId xmlns:p14="http://schemas.microsoft.com/office/powerpoint/2010/main" val="1141616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“It's mostly because I'm beaten down by my right-wing theorists and intellectual friends. They always find something wrong with the Single-Tax idea. What I'm talking about Mr. Lamb is Henry George who said there is infinite capacity to increase capital and to increase labor, but none to increase land, and since wealth is a function of how they play against each other, land should be thought of as common property. The effect of this would be that if you have a parking lot and the Empire State Building next to it, the tax on the parking lot should be the same as the tax on the Empire State Building, because you shouldn't encourage land speculation.”</a:t>
            </a:r>
          </a:p>
          <a:p>
            <a:endParaRPr lang="en-US" sz="1200" b="1" i="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51</a:t>
            </a:fld>
            <a:endParaRPr lang="en-US"/>
          </a:p>
        </p:txBody>
      </p:sp>
    </p:spTree>
    <p:extLst>
      <p:ext uri="{BB962C8B-B14F-4D97-AF65-F5344CB8AC3E}">
        <p14:creationId xmlns:p14="http://schemas.microsoft.com/office/powerpoint/2010/main" val="179713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“The reason why men enter into society is the preservation of their property; …Whenever the legislators endeavor to take away and destroy the property of the people, or to reduce them to slavery under arbitrary power, they put themselves into a state of war with the people who are thereupon absolved from any further obedience…”</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7</a:t>
            </a:fld>
            <a:endParaRPr lang="en-US"/>
          </a:p>
        </p:txBody>
      </p:sp>
    </p:spTree>
    <p:extLst>
      <p:ext uri="{BB962C8B-B14F-4D97-AF65-F5344CB8AC3E}">
        <p14:creationId xmlns:p14="http://schemas.microsoft.com/office/powerpoint/2010/main" val="109720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“Anyway I've run into tons of situations where I think the Single-Tax theory would be applicable. We should remember also this about Henry George, he was sort of co-opted by the socialists in the 20s and the 30s, but he was not one at all. Alfred J. Nock's book on him makes that plain. Plus, also, he believes in only that tax. He believes in zero income tax.”</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52</a:t>
            </a:fld>
            <a:endParaRPr lang="en-US"/>
          </a:p>
        </p:txBody>
      </p:sp>
    </p:spTree>
    <p:extLst>
      <p:ext uri="{BB962C8B-B14F-4D97-AF65-F5344CB8AC3E}">
        <p14:creationId xmlns:p14="http://schemas.microsoft.com/office/powerpoint/2010/main" val="1422424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Browse through the various </a:t>
            </a:r>
            <a:r>
              <a:rPr lang="en-US" b="1" dirty="0" err="1" smtClean="0"/>
              <a:t>Georgist</a:t>
            </a:r>
            <a:r>
              <a:rPr lang="en-US" b="1" dirty="0" smtClean="0"/>
              <a:t> publications</a:t>
            </a:r>
            <a:r>
              <a:rPr lang="en-US" b="1" baseline="0" dirty="0" smtClean="0"/>
              <a:t> during the heightened period of anti-communism and one finds many views expressed that are anti-statist. Individualist </a:t>
            </a:r>
            <a:r>
              <a:rPr lang="en-US" b="1" baseline="0" dirty="0" err="1" smtClean="0"/>
              <a:t>Georgists</a:t>
            </a:r>
            <a:r>
              <a:rPr lang="en-US" b="1" baseline="0" dirty="0" smtClean="0"/>
              <a:t> embraced the sentiment expressed by Benjamin Franklin:</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53</a:t>
            </a:fld>
            <a:endParaRPr lang="en-US"/>
          </a:p>
        </p:txBody>
      </p:sp>
    </p:spTree>
    <p:extLst>
      <p:ext uri="{BB962C8B-B14F-4D97-AF65-F5344CB8AC3E}">
        <p14:creationId xmlns:p14="http://schemas.microsoft.com/office/powerpoint/2010/main" val="197442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“Those who would give up essential Liberty, to purchase a little temporary Safety, deserve neither Liberty nor Safety.”</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54</a:t>
            </a:fld>
            <a:endParaRPr lang="en-US"/>
          </a:p>
        </p:txBody>
      </p:sp>
    </p:spTree>
    <p:extLst>
      <p:ext uri="{BB962C8B-B14F-4D97-AF65-F5344CB8AC3E}">
        <p14:creationId xmlns:p14="http://schemas.microsoft.com/office/powerpoint/2010/main" val="3568739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the end of 1980, an</a:t>
            </a:r>
            <a:r>
              <a:rPr lang="en-US" b="1" baseline="0" dirty="0" smtClean="0"/>
              <a:t> article by Robert V. </a:t>
            </a:r>
            <a:r>
              <a:rPr lang="en-US" b="1" baseline="0" dirty="0" err="1" smtClean="0"/>
              <a:t>Andelson</a:t>
            </a:r>
            <a:r>
              <a:rPr lang="en-US" b="1" baseline="0" dirty="0" smtClean="0"/>
              <a:t> titled “Neo-</a:t>
            </a:r>
            <a:r>
              <a:rPr lang="en-US" b="1" baseline="0" dirty="0" err="1" smtClean="0"/>
              <a:t>Georgism</a:t>
            </a:r>
            <a:r>
              <a:rPr lang="en-US" b="1" baseline="0" dirty="0" smtClean="0"/>
              <a:t> and the Quest for Justice” appeared in Land &amp; Liberty. </a:t>
            </a:r>
            <a:r>
              <a:rPr lang="en-US" b="1" baseline="0" dirty="0" err="1" smtClean="0"/>
              <a:t>Andelson</a:t>
            </a:r>
            <a:r>
              <a:rPr lang="en-US" b="1" baseline="0" dirty="0" smtClean="0"/>
              <a:t>, a professor of philosophy, made the case that Henry George’s fiscal reform was the most practical path to realization of the libertarian objective of the minimal state. However, </a:t>
            </a:r>
            <a:r>
              <a:rPr lang="en-US" b="1" baseline="0" dirty="0" err="1" smtClean="0"/>
              <a:t>Andelson</a:t>
            </a:r>
            <a:r>
              <a:rPr lang="en-US" b="1" baseline="0" dirty="0" smtClean="0"/>
              <a:t> suggested that accepting the term “</a:t>
            </a:r>
            <a:r>
              <a:rPr lang="en-US" b="1" baseline="0" dirty="0" err="1" smtClean="0"/>
              <a:t>Georgist</a:t>
            </a:r>
            <a:r>
              <a:rPr lang="en-US" b="1" baseline="0" dirty="0" smtClean="0"/>
              <a:t>” as descriptive of one’s belief system implied full agreement with all that George put forward. His own perspectives were better described, he said, as “Neo-</a:t>
            </a:r>
            <a:r>
              <a:rPr lang="en-US" b="1" baseline="0" dirty="0" err="1" smtClean="0"/>
              <a:t>Georgist</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55</a:t>
            </a:fld>
            <a:endParaRPr lang="en-US"/>
          </a:p>
        </p:txBody>
      </p:sp>
    </p:spTree>
    <p:extLst>
      <p:ext uri="{BB962C8B-B14F-4D97-AF65-F5344CB8AC3E}">
        <p14:creationId xmlns:p14="http://schemas.microsoft.com/office/powerpoint/2010/main" val="2479206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Andelson’s article was followed in 1981 by a</a:t>
            </a:r>
            <a:r>
              <a:rPr lang="en-US" b="1" baseline="0" dirty="0" smtClean="0"/>
              <a:t> second article written in support of Geo-Libertarianism, this one by Fred </a:t>
            </a:r>
            <a:r>
              <a:rPr lang="en-US" b="1" baseline="0" dirty="0" err="1" smtClean="0"/>
              <a:t>Foldvary</a:t>
            </a:r>
            <a:r>
              <a:rPr lang="en-US" b="1" baseline="0" dirty="0" smtClean="0"/>
              <a:t>, by then a member of the Libertarian Party in California. He explained to readers what distinguished Libertarians from most persons who described themselves as </a:t>
            </a:r>
            <a:r>
              <a:rPr lang="en-US" b="1" baseline="0" dirty="0" err="1" smtClean="0"/>
              <a:t>Georgists</a:t>
            </a:r>
            <a:r>
              <a:rPr lang="en-US" b="1" baseline="0" dirty="0" smtClean="0"/>
              <a:t>:</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56</a:t>
            </a:fld>
            <a:endParaRPr lang="en-US"/>
          </a:p>
        </p:txBody>
      </p:sp>
    </p:spTree>
    <p:extLst>
      <p:ext uri="{BB962C8B-B14F-4D97-AF65-F5344CB8AC3E}">
        <p14:creationId xmlns:p14="http://schemas.microsoft.com/office/powerpoint/2010/main" val="20686746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“To reconcile libertarianism to </a:t>
            </a:r>
            <a:r>
              <a:rPr lang="en-US" b="1" dirty="0" err="1" smtClean="0"/>
              <a:t>Georgism</a:t>
            </a:r>
            <a:r>
              <a:rPr lang="en-US" b="1" dirty="0" smtClean="0"/>
              <a:t>, we must return to the basic premises of libertarianism: that each individual has dominion over his own life, equal to that of others, and that the sole function of government is to secure the right of an individual to be free from the coercion of others. …”</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57</a:t>
            </a:fld>
            <a:endParaRPr lang="en-US"/>
          </a:p>
        </p:txBody>
      </p:sp>
    </p:spTree>
    <p:extLst>
      <p:ext uri="{BB962C8B-B14F-4D97-AF65-F5344CB8AC3E}">
        <p14:creationId xmlns:p14="http://schemas.microsoft.com/office/powerpoint/2010/main" val="1713189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“Geo-libertarians recognize that a tax on production is a blight on production, whereas a payment for the use of natural resources is a just compensation to humanity for the privilege of using part of our equal natural heritage. Moreover, the social inequalities arising from the private appropriation of ground rent can cause, and have caused, the destruction of the liberty libertarians cherish.”</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58</a:t>
            </a:fld>
            <a:endParaRPr lang="en-US"/>
          </a:p>
        </p:txBody>
      </p:sp>
    </p:spTree>
    <p:extLst>
      <p:ext uri="{BB962C8B-B14F-4D97-AF65-F5344CB8AC3E}">
        <p14:creationId xmlns:p14="http://schemas.microsoft.com/office/powerpoint/2010/main" val="668244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the people I was coming to know personally</a:t>
            </a:r>
            <a:r>
              <a:rPr lang="en-US" b="1" baseline="0" dirty="0" smtClean="0"/>
              <a:t> and by their writings engaged in this debate over what it means to self-describe oneself as a Single Taxer, a </a:t>
            </a:r>
            <a:r>
              <a:rPr lang="en-US" b="1" baseline="0" dirty="0" err="1" smtClean="0"/>
              <a:t>Georgist</a:t>
            </a:r>
            <a:r>
              <a:rPr lang="en-US" b="1" baseline="0" dirty="0" smtClean="0"/>
              <a:t>, Neo-</a:t>
            </a:r>
            <a:r>
              <a:rPr lang="en-US" b="1" baseline="0" dirty="0" err="1" smtClean="0"/>
              <a:t>Georgist</a:t>
            </a:r>
            <a:r>
              <a:rPr lang="en-US" b="1" baseline="0" dirty="0" smtClean="0"/>
              <a:t> or Geo-Libertarian, I wondered what term Henry George might be comfortable with describing his moral philosophy and the public policies following therefrom. And, then, in summer of 1988 I attended the annual conference of the Council of </a:t>
            </a:r>
            <a:r>
              <a:rPr lang="en-US" b="1" baseline="0" dirty="0" err="1" smtClean="0"/>
              <a:t>Georgist</a:t>
            </a:r>
            <a:r>
              <a:rPr lang="en-US" b="1" baseline="0" dirty="0" smtClean="0"/>
              <a:t> Organizations, that year held at Oglethorpe University in Atlanta, Georgia. One of the speakers was historian Paul Gaston. His topic was the origin and history of the intentional community of Fairhope, Alabama, the co-founder of which, Ernest Gaston, was his grandfather:</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59</a:t>
            </a:fld>
            <a:endParaRPr lang="en-US"/>
          </a:p>
        </p:txBody>
      </p:sp>
    </p:spTree>
    <p:extLst>
      <p:ext uri="{BB962C8B-B14F-4D97-AF65-F5344CB8AC3E}">
        <p14:creationId xmlns:p14="http://schemas.microsoft.com/office/powerpoint/2010/main" val="30390577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“E.B. Gaston came to what he called ‘cooperative individualism’ out of his original advocacy of a Bellamy-like socialist colony and his subsequent experience with the Populist Party. … [He] was searching for that elusive balance between unfettered individualism (which he regarded as the great curse of his time) and excessive community control.”</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60</a:t>
            </a:fld>
            <a:endParaRPr lang="en-US"/>
          </a:p>
        </p:txBody>
      </p:sp>
    </p:spTree>
    <p:extLst>
      <p:ext uri="{BB962C8B-B14F-4D97-AF65-F5344CB8AC3E}">
        <p14:creationId xmlns:p14="http://schemas.microsoft.com/office/powerpoint/2010/main" val="2636434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Cooperative Individualism</a:t>
            </a:r>
            <a:r>
              <a:rPr lang="en-US" b="1" baseline="0" dirty="0" smtClean="0"/>
              <a:t>, it seemed to me, was the one phrase that best described what Henry George was after. In my own writing about Henry George I began to describe him as one of the key architects of the philosophy of cooperative individualism. I then began a fairly long process of discussion with others in the </a:t>
            </a:r>
            <a:r>
              <a:rPr lang="en-US" b="1" baseline="0" dirty="0" err="1" smtClean="0"/>
              <a:t>Georgist</a:t>
            </a:r>
            <a:r>
              <a:rPr lang="en-US" b="1" baseline="0" dirty="0" smtClean="0"/>
              <a:t> community in an effort to succinctly state the principles of cooperative individualism. In 1997 I took the next step, establishing the online project, the School of Cooperative Individualism. These principles achieve, I believe, what Neo-</a:t>
            </a:r>
            <a:r>
              <a:rPr lang="en-US" b="1" baseline="0" dirty="0" err="1" smtClean="0"/>
              <a:t>Georgists</a:t>
            </a:r>
            <a:r>
              <a:rPr lang="en-US" b="1" baseline="0" dirty="0" smtClean="0"/>
              <a:t> and Geo-Libertarians have sought: the securing of individual liberty within a cooperative societal framework. Cooperative Individualism asserts:</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61</a:t>
            </a:fld>
            <a:endParaRPr lang="en-US"/>
          </a:p>
        </p:txBody>
      </p:sp>
    </p:spTree>
    <p:extLst>
      <p:ext uri="{BB962C8B-B14F-4D97-AF65-F5344CB8AC3E}">
        <p14:creationId xmlns:p14="http://schemas.microsoft.com/office/powerpoint/2010/main" val="335214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Even a superficial knowledge of human history reveals</a:t>
            </a:r>
            <a:r>
              <a:rPr lang="en-US" b="1" baseline="0" dirty="0" smtClean="0"/>
              <a:t> that few societies have escaped the establishment of hierarchical privilege, the origins of which are to be found wherever groups settled in one place and began to develop rules governing access to what nature provided to support life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8</a:t>
            </a:fld>
            <a:endParaRPr lang="en-US"/>
          </a:p>
        </p:txBody>
      </p:sp>
    </p:spTree>
    <p:extLst>
      <p:ext uri="{BB962C8B-B14F-4D97-AF65-F5344CB8AC3E}">
        <p14:creationId xmlns:p14="http://schemas.microsoft.com/office/powerpoint/2010/main" val="1018583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all persons share the same species-specific characteristics and have a similar need for the goods (e.g., adequate food, clothing, shelter, nurturing, medical care, education, leisure, culture and civic involvement) for a decent human existence.</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62</a:t>
            </a:fld>
            <a:endParaRPr lang="en-US"/>
          </a:p>
        </p:txBody>
      </p:sp>
    </p:spTree>
    <p:extLst>
      <p:ext uri="{BB962C8B-B14F-4D97-AF65-F5344CB8AC3E}">
        <p14:creationId xmlns:p14="http://schemas.microsoft.com/office/powerpoint/2010/main" val="342844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we join together in society to enhance our ability to acquire such goods and for our mutual benefit and enjoyment.</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63</a:t>
            </a:fld>
            <a:endParaRPr lang="en-US"/>
          </a:p>
        </p:txBody>
      </p:sp>
    </p:spTree>
    <p:extLst>
      <p:ext uri="{BB962C8B-B14F-4D97-AF65-F5344CB8AC3E}">
        <p14:creationId xmlns:p14="http://schemas.microsoft.com/office/powerpoint/2010/main" val="3392293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the source of the material goods necessary for our survival is the earth, equal access to which is the birthright of all persons, as is the full enjoyment of what individuals produce therefrom.</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64</a:t>
            </a:fld>
            <a:endParaRPr lang="en-US"/>
          </a:p>
        </p:txBody>
      </p:sp>
    </p:spTree>
    <p:extLst>
      <p:ext uri="{BB962C8B-B14F-4D97-AF65-F5344CB8AC3E}">
        <p14:creationId xmlns:p14="http://schemas.microsoft.com/office/powerpoint/2010/main" val="3346587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liberty is the basis for moral human behavior, inherent in which is the constraint that such behavior in no way infringes on the liberty of others.</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65</a:t>
            </a:fld>
            <a:endParaRPr lang="en-US"/>
          </a:p>
        </p:txBody>
      </p:sp>
    </p:spTree>
    <p:extLst>
      <p:ext uri="{BB962C8B-B14F-4D97-AF65-F5344CB8AC3E}">
        <p14:creationId xmlns:p14="http://schemas.microsoft.com/office/powerpoint/2010/main" val="1418028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human behavior falls outside the realm of liberty and within the realm of criminal license when such behavior violates the liberty of others.</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66</a:t>
            </a:fld>
            <a:endParaRPr lang="en-US"/>
          </a:p>
        </p:txBody>
      </p:sp>
    </p:spTree>
    <p:extLst>
      <p:ext uri="{BB962C8B-B14F-4D97-AF65-F5344CB8AC3E}">
        <p14:creationId xmlns:p14="http://schemas.microsoft.com/office/powerpoint/2010/main" val="28655248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the orderly functioning of society requires the granting to individuals of licenses that distribute privileges not enjoyed by others. To the extent such licenses come to have exchange value in the marketplace, this value is acknowledged to be societally-created. Justice requires, therefore, that society collect this value as a fund for equal distribution to all members of society and/or for societal expenditures democratically agreed upon; and</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67</a:t>
            </a:fld>
            <a:endParaRPr lang="en-US"/>
          </a:p>
        </p:txBody>
      </p:sp>
    </p:spTree>
    <p:extLst>
      <p:ext uri="{BB962C8B-B14F-4D97-AF65-F5344CB8AC3E}">
        <p14:creationId xmlns:p14="http://schemas.microsoft.com/office/powerpoint/2010/main" val="23103401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That, a society is just the extent to which liberty is fully realized, equality of opportunity prevails, criminal license is appropriately penalized, the full exchange value of economic licenses is collected for distribution and/or societal use, and the wealth produced by one’s individual labor (directly, or indirectly, with the assistance of capital goods) is protected as one’s naturally rightful property and not subject to  taxation or other forms of confiscation.</a:t>
            </a:r>
          </a:p>
          <a:p>
            <a:endParaRPr lang="en-US" dirty="0"/>
          </a:p>
        </p:txBody>
      </p:sp>
      <p:sp>
        <p:nvSpPr>
          <p:cNvPr id="4" name="Slide Number Placeholder 3"/>
          <p:cNvSpPr>
            <a:spLocks noGrp="1"/>
          </p:cNvSpPr>
          <p:nvPr>
            <p:ph type="sldNum" sz="quarter" idx="10"/>
          </p:nvPr>
        </p:nvSpPr>
        <p:spPr/>
        <p:txBody>
          <a:bodyPr/>
          <a:lstStyle/>
          <a:p>
            <a:fld id="{1C2795FD-06EB-4287-B67A-E72E98902CA5}" type="slidenum">
              <a:rPr lang="en-US" smtClean="0"/>
              <a:t>68</a:t>
            </a:fld>
            <a:endParaRPr lang="en-US"/>
          </a:p>
        </p:txBody>
      </p:sp>
    </p:spTree>
    <p:extLst>
      <p:ext uri="{BB962C8B-B14F-4D97-AF65-F5344CB8AC3E}">
        <p14:creationId xmlns:p14="http://schemas.microsoft.com/office/powerpoint/2010/main" val="9569466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a:t>
            </a:r>
            <a:r>
              <a:rPr lang="en-US" b="1" baseline="0" dirty="0" smtClean="0"/>
              <a:t> end here, with an observation about the United States of America by Martin Luther King, Jr.</a:t>
            </a:r>
          </a:p>
          <a:p>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69</a:t>
            </a:fld>
            <a:endParaRPr lang="en-US"/>
          </a:p>
        </p:txBody>
      </p:sp>
    </p:spTree>
    <p:extLst>
      <p:ext uri="{BB962C8B-B14F-4D97-AF65-F5344CB8AC3E}">
        <p14:creationId xmlns:p14="http://schemas.microsoft.com/office/powerpoint/2010/main" val="2147412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country has socialism for the rich, rugged individualism for the poor.”</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70</a:t>
            </a:fld>
            <a:endParaRPr lang="en-US"/>
          </a:p>
        </p:txBody>
      </p:sp>
    </p:spTree>
    <p:extLst>
      <p:ext uri="{BB962C8B-B14F-4D97-AF65-F5344CB8AC3E}">
        <p14:creationId xmlns:p14="http://schemas.microsoft.com/office/powerpoint/2010/main" val="400263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Fast forward to the sixteenth century and</a:t>
            </a:r>
            <a:r>
              <a:rPr lang="en-US" b="1" baseline="0" dirty="0" smtClean="0"/>
              <a:t> our forefathers began to migrate in large numbers, having reasonably mastered the technologies required to travel over the oceans thousands of miles to lands more sparsely populated or populated by peoples less advanced in the technologies required for success in warfare.</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9</a:t>
            </a:fld>
            <a:endParaRPr lang="en-US"/>
          </a:p>
        </p:txBody>
      </p:sp>
    </p:spTree>
    <p:extLst>
      <p:ext uri="{BB962C8B-B14F-4D97-AF65-F5344CB8AC3E}">
        <p14:creationId xmlns:p14="http://schemas.microsoft.com/office/powerpoint/2010/main" val="342318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the emerging</a:t>
            </a:r>
            <a:r>
              <a:rPr lang="en-US" b="1" baseline="0" dirty="0" smtClean="0"/>
              <a:t> conflicts over territory and resources, the victors imposed their system of socio-political arrangements and institutions on the vanquished survivors. These systems – of law and taxation – encountered practical obstacles to enforcement, not the least of which were the vast, unsettled (unsettled by the newly-arrived invaders) lands beyond the established settlements.</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10</a:t>
            </a:fld>
            <a:endParaRPr lang="en-US"/>
          </a:p>
        </p:txBody>
      </p:sp>
    </p:spTree>
    <p:extLst>
      <p:ext uri="{BB962C8B-B14F-4D97-AF65-F5344CB8AC3E}">
        <p14:creationId xmlns:p14="http://schemas.microsoft.com/office/powerpoint/2010/main" val="203508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 American historian, Frederick Jackson Turner, observed</a:t>
            </a:r>
            <a:r>
              <a:rPr lang="en-US" b="1" baseline="0" dirty="0" smtClean="0"/>
              <a:t> that in the process of settlement, conquering indigenous peoples and subduing nature, the attitudes and values of generations was forged:</a:t>
            </a:r>
            <a:endParaRPr lang="en-US" b="1" dirty="0"/>
          </a:p>
        </p:txBody>
      </p:sp>
      <p:sp>
        <p:nvSpPr>
          <p:cNvPr id="4" name="Slide Number Placeholder 3"/>
          <p:cNvSpPr>
            <a:spLocks noGrp="1"/>
          </p:cNvSpPr>
          <p:nvPr>
            <p:ph type="sldNum" sz="quarter" idx="10"/>
          </p:nvPr>
        </p:nvSpPr>
        <p:spPr/>
        <p:txBody>
          <a:bodyPr/>
          <a:lstStyle/>
          <a:p>
            <a:fld id="{1C2795FD-06EB-4287-B67A-E72E98902CA5}" type="slidenum">
              <a:rPr lang="en-US" smtClean="0"/>
              <a:t>11</a:t>
            </a:fld>
            <a:endParaRPr lang="en-US"/>
          </a:p>
        </p:txBody>
      </p:sp>
    </p:spTree>
    <p:extLst>
      <p:ext uri="{BB962C8B-B14F-4D97-AF65-F5344CB8AC3E}">
        <p14:creationId xmlns:p14="http://schemas.microsoft.com/office/powerpoint/2010/main" val="22119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5/14/2018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Geo-libertarianism: Across the Left-right divide</a:t>
            </a:r>
            <a:endParaRPr lang="en-US" dirty="0"/>
          </a:p>
        </p:txBody>
      </p:sp>
      <p:sp>
        <p:nvSpPr>
          <p:cNvPr id="3" name="Subtitle 2"/>
          <p:cNvSpPr>
            <a:spLocks noGrp="1"/>
          </p:cNvSpPr>
          <p:nvPr>
            <p:ph type="subTitle" idx="1"/>
          </p:nvPr>
        </p:nvSpPr>
        <p:spPr>
          <a:xfrm>
            <a:off x="2560944" y="3713132"/>
            <a:ext cx="7283811" cy="1935637"/>
          </a:xfrm>
        </p:spPr>
        <p:txBody>
          <a:bodyPr>
            <a:normAutofit/>
          </a:bodyPr>
          <a:lstStyle/>
          <a:p>
            <a:r>
              <a:rPr lang="en-US" sz="2800" b="1" dirty="0" smtClean="0"/>
              <a:t>Toward a World Governed by the Principles of Cooperative Individualism</a:t>
            </a:r>
            <a:endParaRPr lang="en-US" sz="2800" b="1" dirty="0"/>
          </a:p>
        </p:txBody>
      </p:sp>
    </p:spTree>
    <p:extLst>
      <p:ext uri="{BB962C8B-B14F-4D97-AF65-F5344CB8AC3E}">
        <p14:creationId xmlns:p14="http://schemas.microsoft.com/office/powerpoint/2010/main" val="3996472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australian front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971" y="234576"/>
            <a:ext cx="3363441" cy="284514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canadian front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533" y="234576"/>
            <a:ext cx="3444850" cy="284514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result for colonial new zea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680" y="3079717"/>
            <a:ext cx="2375733" cy="349372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promotion of australia emig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0337" y="234576"/>
            <a:ext cx="3392680" cy="35812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merican front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3638" y="3059970"/>
            <a:ext cx="5642042" cy="3493724"/>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promotion of canadian emigr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533" y="3079717"/>
            <a:ext cx="2233105" cy="345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8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frederick jackson t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05" y="1427042"/>
            <a:ext cx="6977241" cy="403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24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5899" y="1884332"/>
            <a:ext cx="3631962" cy="3063683"/>
          </a:xfrm>
        </p:spPr>
        <p:txBody>
          <a:bodyPr>
            <a:normAutofit lnSpcReduction="10000"/>
          </a:bodyPr>
          <a:lstStyle/>
          <a:p>
            <a:pPr algn="l"/>
            <a:r>
              <a:rPr lang="en-US" sz="2800" b="1" dirty="0" smtClean="0"/>
              <a:t>“In this advance, the frontier is the outer edge of the wave – the meeting point between savagery and civilization.”</a:t>
            </a:r>
            <a:endParaRPr lang="en-US" sz="2800" b="1" dirty="0"/>
          </a:p>
        </p:txBody>
      </p:sp>
      <p:pic>
        <p:nvPicPr>
          <p:cNvPr id="11266" name="Picture 2" descr="Image result for frederick jackson t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31" y="1197596"/>
            <a:ext cx="3177671" cy="479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0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8271" y="841745"/>
            <a:ext cx="7369269" cy="5328319"/>
          </a:xfrm>
        </p:spPr>
        <p:txBody>
          <a:bodyPr>
            <a:noAutofit/>
          </a:bodyPr>
          <a:lstStyle/>
          <a:p>
            <a:pPr algn="l"/>
            <a:r>
              <a:rPr lang="en-US" b="1" dirty="0" smtClean="0"/>
              <a:t>“The most significant thing about the American frontier is, that it lies at the hither edge of free land. …The stubborn American environment is there with its imperious summons to accept its conditions; the inherited ways of doing things are also there; and yet, in spite of environment, and in spite of custom, each frontier did indeed furnish a new field of opportunity, a gate of escape from the bondage of the past; and freshness, and confidence, and scorn of older society, impatience of its restraints and its ideas, and indifference to its lessons, have accompanied the frontier.”</a:t>
            </a:r>
            <a:endParaRPr lang="en-US" b="1" dirty="0"/>
          </a:p>
        </p:txBody>
      </p:sp>
      <p:pic>
        <p:nvPicPr>
          <p:cNvPr id="4" name="Picture 2" descr="Image result for frederick jackson t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49" y="1563879"/>
            <a:ext cx="2685871" cy="405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3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individu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814" y="903614"/>
            <a:ext cx="914400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6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924" y="1427147"/>
            <a:ext cx="3143052" cy="41404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693" y="1427147"/>
            <a:ext cx="6209231" cy="4165359"/>
          </a:xfrm>
          <a:prstGeom prst="rect">
            <a:avLst/>
          </a:prstGeom>
        </p:spPr>
      </p:pic>
    </p:spTree>
    <p:extLst>
      <p:ext uri="{BB962C8B-B14F-4D97-AF65-F5344CB8AC3E}">
        <p14:creationId xmlns:p14="http://schemas.microsoft.com/office/powerpoint/2010/main" val="81505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1282" y="1431406"/>
            <a:ext cx="6657174" cy="4456647"/>
          </a:xfrm>
        </p:spPr>
        <p:txBody>
          <a:bodyPr>
            <a:noAutofit/>
          </a:bodyPr>
          <a:lstStyle/>
          <a:p>
            <a:pPr algn="l"/>
            <a:r>
              <a:rPr lang="en-US" b="1" dirty="0">
                <a:effectLst/>
              </a:rPr>
              <a:t>“Increase in population and in wealth past a certain point means simply an approximation to the condition of older </a:t>
            </a:r>
            <a:r>
              <a:rPr lang="en-US" b="1" dirty="0" smtClean="0">
                <a:effectLst/>
              </a:rPr>
              <a:t>countries, </a:t>
            </a:r>
            <a:r>
              <a:rPr lang="en-US" b="1" dirty="0">
                <a:effectLst/>
              </a:rPr>
              <a:t>the Eastern States and Europe. …[I]t is certain that the tendency of the new era -- the more dense population and more thorough development of the wealth of the State -- will be to a reduction both of the rate of interest and the rate of wages, particularly the latter</a:t>
            </a:r>
            <a:r>
              <a:rPr lang="en-US" b="1" dirty="0" smtClean="0">
                <a:effectLst/>
              </a:rPr>
              <a:t>.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17" y="1431406"/>
            <a:ext cx="3143052" cy="4140437"/>
          </a:xfrm>
          <a:prstGeom prst="rect">
            <a:avLst/>
          </a:prstGeom>
        </p:spPr>
      </p:pic>
    </p:spTree>
    <p:extLst>
      <p:ext uri="{BB962C8B-B14F-4D97-AF65-F5344CB8AC3E}">
        <p14:creationId xmlns:p14="http://schemas.microsoft.com/office/powerpoint/2010/main" val="215657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9827" y="1645049"/>
            <a:ext cx="6528987" cy="4225911"/>
          </a:xfrm>
        </p:spPr>
        <p:txBody>
          <a:bodyPr>
            <a:noAutofit/>
          </a:bodyPr>
          <a:lstStyle/>
          <a:p>
            <a:pPr algn="l"/>
            <a:r>
              <a:rPr lang="en-US" b="1" dirty="0">
                <a:effectLst/>
              </a:rPr>
              <a:t>“This crowding of people into immense cities, this aggregation of wealth into large lumps, this marshalling of men into big gangs under the control of the great "captains of industry," does not tend to foster personal independence -- the basis of all virtues</a:t>
            </a:r>
            <a:r>
              <a:rPr lang="en-US" b="1" dirty="0" smtClean="0">
                <a:effectLst/>
              </a:rPr>
              <a:t>…”</a:t>
            </a:r>
            <a:endParaRPr lang="en-US" b="1" dirty="0"/>
          </a:p>
          <a:p>
            <a:pPr algn="l"/>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602" y="1457045"/>
            <a:ext cx="2660926" cy="3505318"/>
          </a:xfrm>
          <a:prstGeom prst="rect">
            <a:avLst/>
          </a:prstGeom>
        </p:spPr>
      </p:pic>
    </p:spTree>
    <p:extLst>
      <p:ext uri="{BB962C8B-B14F-4D97-AF65-F5344CB8AC3E}">
        <p14:creationId xmlns:p14="http://schemas.microsoft.com/office/powerpoint/2010/main" val="428676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5824" y="961386"/>
            <a:ext cx="6674266" cy="4943758"/>
          </a:xfrm>
        </p:spPr>
        <p:txBody>
          <a:bodyPr>
            <a:noAutofit/>
          </a:bodyPr>
          <a:lstStyle/>
          <a:p>
            <a:pPr algn="l"/>
            <a:r>
              <a:rPr lang="en-US" b="1" dirty="0" smtClean="0">
                <a:effectLst/>
              </a:rPr>
              <a:t>“We </a:t>
            </a:r>
            <a:r>
              <a:rPr lang="en-US" b="1" dirty="0">
                <a:effectLst/>
              </a:rPr>
              <a:t>will have to deal, in time, with all the social problems that are forcing themselves on older communities, (like the riddles of a Sphinx, which not to answer is death) with one of them, the labor question, rendered peculiarly complex by our proximity to Asia. Public spirit, public virtue, the high resolve of men and women who are capable of feeling the "enthusiasm of humanity," will be </a:t>
            </a:r>
            <a:r>
              <a:rPr lang="en-US" b="1" dirty="0" smtClean="0">
                <a:effectLst/>
              </a:rPr>
              <a:t>needed </a:t>
            </a:r>
            <a:r>
              <a:rPr lang="en-US" b="1" dirty="0">
                <a:effectLst/>
              </a:rPr>
              <a:t>in the future more than ever.”</a:t>
            </a:r>
            <a:endParaRPr lang="en-US" b="1" dirty="0"/>
          </a:p>
          <a:p>
            <a:pPr algn="l"/>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51" y="1448499"/>
            <a:ext cx="2660926" cy="3505318"/>
          </a:xfrm>
          <a:prstGeom prst="rect">
            <a:avLst/>
          </a:prstGeom>
        </p:spPr>
      </p:pic>
    </p:spTree>
    <p:extLst>
      <p:ext uri="{BB962C8B-B14F-4D97-AF65-F5344CB8AC3E}">
        <p14:creationId xmlns:p14="http://schemas.microsoft.com/office/powerpoint/2010/main" val="410781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ake-off and landing slots at air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15" y="3208727"/>
            <a:ext cx="4311713" cy="24571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censes to extract natural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015" y="646012"/>
            <a:ext cx="4238853" cy="25120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imber harves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0788" y="646013"/>
            <a:ext cx="3565228" cy="2560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gricul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656" y="643467"/>
            <a:ext cx="3793131" cy="25146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pectrum a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103" y="3158070"/>
            <a:ext cx="3761684" cy="25077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elbour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0787" y="3203634"/>
            <a:ext cx="3565228" cy="241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9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4945" y="3039777"/>
            <a:ext cx="7283811" cy="1935637"/>
          </a:xfrm>
        </p:spPr>
        <p:txBody>
          <a:bodyPr>
            <a:normAutofit/>
          </a:bodyPr>
          <a:lstStyle/>
          <a:p>
            <a:r>
              <a:rPr lang="en-US" sz="2800" b="1" dirty="0" smtClean="0"/>
              <a:t>By Edward J. Dodson, M.L.A</a:t>
            </a:r>
            <a:r>
              <a:rPr lang="en-US" sz="2800" b="1" dirty="0" smtClean="0"/>
              <a:t>.</a:t>
            </a:r>
            <a:endParaRPr lang="en-US" sz="2800" b="1" dirty="0" smtClean="0"/>
          </a:p>
        </p:txBody>
      </p:sp>
    </p:spTree>
    <p:extLst>
      <p:ext uri="{BB962C8B-B14F-4D97-AF65-F5344CB8AC3E}">
        <p14:creationId xmlns:p14="http://schemas.microsoft.com/office/powerpoint/2010/main" val="38093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910" y="786213"/>
            <a:ext cx="4190341" cy="5324030"/>
          </a:xfrm>
          <a:prstGeom prst="rect">
            <a:avLst/>
          </a:prstGeom>
        </p:spPr>
      </p:pic>
    </p:spTree>
    <p:extLst>
      <p:ext uri="{BB962C8B-B14F-4D97-AF65-F5344CB8AC3E}">
        <p14:creationId xmlns:p14="http://schemas.microsoft.com/office/powerpoint/2010/main" val="45201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1678" y="1739054"/>
            <a:ext cx="5366759" cy="3490972"/>
          </a:xfrm>
        </p:spPr>
        <p:txBody>
          <a:bodyPr>
            <a:normAutofit lnSpcReduction="10000"/>
          </a:bodyPr>
          <a:lstStyle/>
          <a:p>
            <a:pPr algn="l"/>
            <a:r>
              <a:rPr lang="en-US" b="1" dirty="0">
                <a:effectLst/>
              </a:rPr>
              <a:t>“[T]hat violation of natural rights which imposes tariff duties is inseparably linked with that violation of natural rights which compels the masses to pay tribute for the privilege of living. The one cannot be abolished without the other. …”</a:t>
            </a:r>
            <a:endParaRPr lang="en-US" b="1" dirty="0"/>
          </a:p>
          <a:p>
            <a:pPr algn="l"/>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980" y="1610869"/>
            <a:ext cx="2660926" cy="3505318"/>
          </a:xfrm>
          <a:prstGeom prst="rect">
            <a:avLst/>
          </a:prstGeom>
        </p:spPr>
      </p:pic>
    </p:spTree>
    <p:extLst>
      <p:ext uri="{BB962C8B-B14F-4D97-AF65-F5344CB8AC3E}">
        <p14:creationId xmlns:p14="http://schemas.microsoft.com/office/powerpoint/2010/main" val="291368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omas paine, agrarian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0" y="216803"/>
            <a:ext cx="3700328" cy="29093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oudh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0" y="3126161"/>
            <a:ext cx="2400344" cy="34222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obert ow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444" y="3126161"/>
            <a:ext cx="2471642" cy="342227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ouis bla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086" y="3125667"/>
            <a:ext cx="2400344" cy="3422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6221" y="5614587"/>
            <a:ext cx="1449436" cy="369332"/>
          </a:xfrm>
          <a:prstGeom prst="rect">
            <a:avLst/>
          </a:prstGeom>
          <a:noFill/>
        </p:spPr>
        <p:txBody>
          <a:bodyPr wrap="none" rtlCol="0">
            <a:spAutoFit/>
          </a:bodyPr>
          <a:lstStyle/>
          <a:p>
            <a:r>
              <a:rPr lang="en-US" dirty="0" smtClean="0"/>
              <a:t>Louis Blanc</a:t>
            </a:r>
          </a:p>
        </p:txBody>
      </p:sp>
      <p:pic>
        <p:nvPicPr>
          <p:cNvPr id="2062" name="Picture 14" descr="Image result for claude henri de saint-sim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1336" y="190177"/>
            <a:ext cx="1961978" cy="293524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abelincolnhistory.com/images/abe-lincol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3723" y="216803"/>
            <a:ext cx="4638212" cy="63316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596814" y="2673232"/>
            <a:ext cx="2922917" cy="3170099"/>
          </a:xfrm>
          <a:prstGeom prst="rect">
            <a:avLst/>
          </a:prstGeom>
          <a:noFill/>
        </p:spPr>
        <p:txBody>
          <a:bodyPr wrap="square" rtlCol="0">
            <a:spAutoFit/>
          </a:bodyPr>
          <a:lstStyle/>
          <a:p>
            <a:r>
              <a:rPr lang="en-US" sz="2000" b="1" dirty="0" smtClean="0"/>
              <a:t>“Labor is prior to, and independent of, capital. Capital is only the fruit of labor, and could never have existed if labor had not first existed. Labor is the superior of capital, and deserves much the higher consideration.”</a:t>
            </a:r>
            <a:endParaRPr lang="en-US" sz="2000" b="1" dirty="0"/>
          </a:p>
        </p:txBody>
      </p:sp>
      <p:pic>
        <p:nvPicPr>
          <p:cNvPr id="2068" name="Picture 20" descr="Image result for chartis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7524" y="203366"/>
            <a:ext cx="2135381" cy="290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9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14" y="873406"/>
            <a:ext cx="6929629" cy="520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9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544" y="541373"/>
            <a:ext cx="7978713" cy="5796501"/>
          </a:xfrm>
          <a:prstGeom prst="rect">
            <a:avLst/>
          </a:prstGeom>
        </p:spPr>
      </p:pic>
    </p:spTree>
    <p:extLst>
      <p:ext uri="{BB962C8B-B14F-4D97-AF65-F5344CB8AC3E}">
        <p14:creationId xmlns:p14="http://schemas.microsoft.com/office/powerpoint/2010/main" val="1070224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59140" cy="32046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335" y="55052"/>
            <a:ext cx="1900271" cy="31496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863" y="3204674"/>
            <a:ext cx="4108743" cy="35839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23" y="3204673"/>
            <a:ext cx="2336417" cy="358398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1863" y="20054"/>
            <a:ext cx="2185749" cy="318461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8582" y="20054"/>
            <a:ext cx="2513418" cy="372358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9298" y="3743636"/>
            <a:ext cx="2321608" cy="3045023"/>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60534" y="55052"/>
            <a:ext cx="3087670" cy="450093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1321" y="4648911"/>
            <a:ext cx="2991423" cy="2139747"/>
          </a:xfrm>
          <a:prstGeom prst="rect">
            <a:avLst/>
          </a:prstGeom>
        </p:spPr>
      </p:pic>
    </p:spTree>
    <p:extLst>
      <p:ext uri="{BB962C8B-B14F-4D97-AF65-F5344CB8AC3E}">
        <p14:creationId xmlns:p14="http://schemas.microsoft.com/office/powerpoint/2010/main" val="24922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264" y="585244"/>
            <a:ext cx="3787172" cy="5529271"/>
          </a:xfrm>
          <a:prstGeom prst="rect">
            <a:avLst/>
          </a:prstGeom>
        </p:spPr>
      </p:pic>
    </p:spTree>
    <p:extLst>
      <p:ext uri="{BB962C8B-B14F-4D97-AF65-F5344CB8AC3E}">
        <p14:creationId xmlns:p14="http://schemas.microsoft.com/office/powerpoint/2010/main" val="192406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1641" y="730649"/>
            <a:ext cx="6999006" cy="5772701"/>
          </a:xfrm>
        </p:spPr>
        <p:txBody>
          <a:bodyPr>
            <a:noAutofit/>
          </a:bodyPr>
          <a:lstStyle/>
          <a:p>
            <a:pPr algn="l"/>
            <a:r>
              <a:rPr lang="en-US" b="1" dirty="0" smtClean="0"/>
              <a:t>“Man does not live by bread alone. There are higher boons than material wealth. Freedom, equality of rights, the purity and jobs of family life – these are the higher fruits of the social state. For the partial attainment of these boons generation after generation of men have sacrificed wealth and life itself. Socialism must not only stop further progress in these directions, but will lead to the loss of the progress so far made in its long and weary upward struggle.”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136" y="1279283"/>
            <a:ext cx="2657742" cy="3880303"/>
          </a:xfrm>
          <a:prstGeom prst="rect">
            <a:avLst/>
          </a:prstGeom>
        </p:spPr>
      </p:pic>
    </p:spTree>
    <p:extLst>
      <p:ext uri="{BB962C8B-B14F-4D97-AF65-F5344CB8AC3E}">
        <p14:creationId xmlns:p14="http://schemas.microsoft.com/office/powerpoint/2010/main" val="315587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453" y="845179"/>
            <a:ext cx="3349169" cy="5320612"/>
          </a:xfrm>
          <a:prstGeom prst="rect">
            <a:avLst/>
          </a:prstGeom>
        </p:spPr>
      </p:pic>
    </p:spTree>
    <p:extLst>
      <p:ext uri="{BB962C8B-B14F-4D97-AF65-F5344CB8AC3E}">
        <p14:creationId xmlns:p14="http://schemas.microsoft.com/office/powerpoint/2010/main" val="126654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36919" y="1166486"/>
            <a:ext cx="6648627" cy="4815570"/>
          </a:xfrm>
        </p:spPr>
        <p:txBody>
          <a:bodyPr>
            <a:noAutofit/>
          </a:bodyPr>
          <a:lstStyle/>
          <a:p>
            <a:pPr algn="l"/>
            <a:r>
              <a:rPr lang="en-US" b="1" dirty="0" smtClean="0"/>
              <a:t>“Its policy generally is a kind of mongrel Socialism combined with the most hopeless conservatism. The Party, as a party, profess no particular fiscal faith, but at the same time are strongly protectionist. They profess to believe in the nationalization of the land, and at the same time hold to the old lunacy that the nationalization of machinery is equally essential.”</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633" y="1307505"/>
            <a:ext cx="2418008" cy="3841335"/>
          </a:xfrm>
          <a:prstGeom prst="rect">
            <a:avLst/>
          </a:prstGeom>
        </p:spPr>
      </p:pic>
    </p:spTree>
    <p:extLst>
      <p:ext uri="{BB962C8B-B14F-4D97-AF65-F5344CB8AC3E}">
        <p14:creationId xmlns:p14="http://schemas.microsoft.com/office/powerpoint/2010/main" val="224020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275" y="1431421"/>
            <a:ext cx="3237288" cy="4080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hn locke, second treat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268" y="1397238"/>
            <a:ext cx="2742007" cy="41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283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806" y="1170774"/>
            <a:ext cx="3582499" cy="4575828"/>
          </a:xfrm>
          <a:prstGeom prst="rect">
            <a:avLst/>
          </a:prstGeom>
        </p:spPr>
      </p:pic>
    </p:spTree>
    <p:extLst>
      <p:ext uri="{BB962C8B-B14F-4D97-AF65-F5344CB8AC3E}">
        <p14:creationId xmlns:p14="http://schemas.microsoft.com/office/powerpoint/2010/main" val="59605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edward j. crai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902" y="1288635"/>
            <a:ext cx="3329002" cy="442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6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ingle Tax 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226" y="1446452"/>
            <a:ext cx="4914599" cy="4038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hgarchives.files.wordpress.com/2016/05/national-single-tax-par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05" y="1408683"/>
            <a:ext cx="5695521" cy="40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70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scar Geiger, Henry George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390" y="959622"/>
            <a:ext cx="3405912" cy="515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76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562" y="792844"/>
            <a:ext cx="3977601" cy="4890109"/>
          </a:xfrm>
          <a:prstGeom prst="rect">
            <a:avLst/>
          </a:prstGeom>
        </p:spPr>
      </p:pic>
      <p:sp>
        <p:nvSpPr>
          <p:cNvPr id="2" name="TextBox 1"/>
          <p:cNvSpPr txBox="1"/>
          <p:nvPr/>
        </p:nvSpPr>
        <p:spPr>
          <a:xfrm>
            <a:off x="7996399" y="5862415"/>
            <a:ext cx="1923925" cy="369332"/>
          </a:xfrm>
          <a:prstGeom prst="rect">
            <a:avLst/>
          </a:prstGeom>
          <a:noFill/>
        </p:spPr>
        <p:txBody>
          <a:bodyPr wrap="none" rtlCol="0">
            <a:spAutoFit/>
          </a:bodyPr>
          <a:lstStyle/>
          <a:p>
            <a:r>
              <a:rPr lang="en-US" dirty="0" smtClean="0"/>
              <a:t>Frank Chodorov</a:t>
            </a:r>
            <a:endParaRPr lang="en-US" dirty="0"/>
          </a:p>
        </p:txBody>
      </p:sp>
      <p:pic>
        <p:nvPicPr>
          <p:cNvPr id="8194" name="Picture 2" descr="Image result for francis neil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43" y="1633167"/>
            <a:ext cx="2658559" cy="36898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lbert jay n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6504" y="1633166"/>
            <a:ext cx="2469735" cy="368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56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22378" y="957130"/>
            <a:ext cx="6580262" cy="4794190"/>
          </a:xfrm>
        </p:spPr>
        <p:txBody>
          <a:bodyPr>
            <a:normAutofit/>
          </a:bodyPr>
          <a:lstStyle/>
          <a:p>
            <a:pPr algn="l"/>
            <a:r>
              <a:rPr lang="en-US" b="1" dirty="0" smtClean="0"/>
              <a:t>“[T]he answer to ‘What am I going to do about it’ is quite definite. First, get students; second, organize classes; third, be a teacher. If every follower of Henry George will follow this personal </a:t>
            </a:r>
            <a:r>
              <a:rPr lang="en-US" b="1" dirty="0" err="1" smtClean="0"/>
              <a:t>programme</a:t>
            </a:r>
            <a:r>
              <a:rPr lang="en-US" b="1" dirty="0" smtClean="0"/>
              <a:t> faithfully the success of the educational campaign is assured. And upon the success of this campaign depends the success of any political endeavor that the movement may eventually decide to engage in.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75" y="1365412"/>
            <a:ext cx="2948834" cy="3625331"/>
          </a:xfrm>
          <a:prstGeom prst="rect">
            <a:avLst/>
          </a:prstGeom>
        </p:spPr>
      </p:pic>
    </p:spTree>
    <p:extLst>
      <p:ext uri="{BB962C8B-B14F-4D97-AF65-F5344CB8AC3E}">
        <p14:creationId xmlns:p14="http://schemas.microsoft.com/office/powerpoint/2010/main" val="38970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75589" y="987023"/>
            <a:ext cx="8511610" cy="5131766"/>
          </a:xfrm>
        </p:spPr>
        <p:txBody>
          <a:bodyPr>
            <a:noAutofit/>
          </a:bodyPr>
          <a:lstStyle/>
          <a:p>
            <a:pPr algn="l"/>
            <a:r>
              <a:rPr lang="en-US" b="1" dirty="0" smtClean="0"/>
              <a:t>“The task is yours. It is not a question of ‘what are we going to do about it?’ but ‘what am I going to do about it?’ The problem is an individual one, and its solution is directly dependent upon, and in exact ratio to, the effort and ability of every one who has acquired a knowledge of Henry George to spread this knowledge. Do not wait for somebody else. Do not waste time in praying for a leader. Progress and Poverty is your guide, Henry George is your inspiration, and you are the disciple on whom the mantle has fallen. Go forth into the highways and the by-ways and teach the gospel of economic liberty.”</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46" y="1706681"/>
            <a:ext cx="2615637" cy="3215695"/>
          </a:xfrm>
          <a:prstGeom prst="rect">
            <a:avLst/>
          </a:prstGeom>
        </p:spPr>
      </p:pic>
    </p:spTree>
    <p:extLst>
      <p:ext uri="{BB962C8B-B14F-4D97-AF65-F5344CB8AC3E}">
        <p14:creationId xmlns:p14="http://schemas.microsoft.com/office/powerpoint/2010/main" val="333141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66" y="929576"/>
            <a:ext cx="3977601" cy="4890109"/>
          </a:xfrm>
          <a:prstGeom prst="rect">
            <a:avLst/>
          </a:prstGeom>
        </p:spPr>
      </p:pic>
    </p:spTree>
    <p:extLst>
      <p:ext uri="{BB962C8B-B14F-4D97-AF65-F5344CB8AC3E}">
        <p14:creationId xmlns:p14="http://schemas.microsoft.com/office/powerpoint/2010/main" val="14362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3312" y="1367326"/>
            <a:ext cx="5828232" cy="4418176"/>
          </a:xfrm>
        </p:spPr>
        <p:txBody>
          <a:bodyPr>
            <a:normAutofit/>
          </a:bodyPr>
          <a:lstStyle/>
          <a:p>
            <a:pPr algn="l"/>
            <a:r>
              <a:rPr lang="en-US" b="1" dirty="0" smtClean="0"/>
              <a:t>“Democracy – this is the ideal to hold up to youth. But a real democracy. Not one identical with the laissez-faire doctrine of the last century, the doctrine of robbery within the law made by the robbers. Rather, the democracy of a fair field and no favor. Economic democracy.”</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974" y="1535765"/>
            <a:ext cx="2615637" cy="3215695"/>
          </a:xfrm>
          <a:prstGeom prst="rect">
            <a:avLst/>
          </a:prstGeom>
        </p:spPr>
      </p:pic>
    </p:spTree>
    <p:extLst>
      <p:ext uri="{BB962C8B-B14F-4D97-AF65-F5344CB8AC3E}">
        <p14:creationId xmlns:p14="http://schemas.microsoft.com/office/powerpoint/2010/main" val="694046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624" y="866150"/>
            <a:ext cx="3840890" cy="5147585"/>
          </a:xfrm>
          <a:prstGeom prst="rect">
            <a:avLst/>
          </a:prstGeom>
        </p:spPr>
      </p:pic>
    </p:spTree>
    <p:extLst>
      <p:ext uri="{BB962C8B-B14F-4D97-AF65-F5344CB8AC3E}">
        <p14:creationId xmlns:p14="http://schemas.microsoft.com/office/powerpoint/2010/main" val="221065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natural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449" y="1698477"/>
            <a:ext cx="45434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6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117" y="1271009"/>
            <a:ext cx="2906150" cy="42163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203" y="1271009"/>
            <a:ext cx="2853914" cy="4223793"/>
          </a:xfrm>
          <a:prstGeom prst="rect">
            <a:avLst/>
          </a:prstGeom>
        </p:spPr>
      </p:pic>
    </p:spTree>
    <p:extLst>
      <p:ext uri="{BB962C8B-B14F-4D97-AF65-F5344CB8AC3E}">
        <p14:creationId xmlns:p14="http://schemas.microsoft.com/office/powerpoint/2010/main" val="1557775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62557" y="1499772"/>
            <a:ext cx="6298250" cy="3730255"/>
          </a:xfrm>
        </p:spPr>
        <p:txBody>
          <a:bodyPr>
            <a:normAutofit fontScale="92500" lnSpcReduction="20000"/>
          </a:bodyPr>
          <a:lstStyle/>
          <a:p>
            <a:pPr algn="l"/>
            <a:r>
              <a:rPr lang="en-US" b="1" dirty="0" smtClean="0"/>
              <a:t>“The land monopoly can be broken. All that is needed is to stop the proletarian migration from the rural districts into the cities by offering the foot-loose people much better chances in the country itself. This can be done by creating agricultural co-operative settlements of the type this writer created in Germany – settlements which were acknowledged to be an unqualified success by the pre-Hitler German government.”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429" y="1499772"/>
            <a:ext cx="2503917" cy="3632801"/>
          </a:xfrm>
          <a:prstGeom prst="rect">
            <a:avLst/>
          </a:prstGeom>
        </p:spPr>
      </p:pic>
    </p:spTree>
    <p:extLst>
      <p:ext uri="{BB962C8B-B14F-4D97-AF65-F5344CB8AC3E}">
        <p14:creationId xmlns:p14="http://schemas.microsoft.com/office/powerpoint/2010/main" val="1511818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w york city socialists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934" y="0"/>
            <a:ext cx="3744810" cy="2901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bjectivist conferences 195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539596" cy="2901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bjectivist conferences 195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597" y="0"/>
            <a:ext cx="3868337" cy="29012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ational review 1950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3155" y="2904022"/>
            <a:ext cx="5027574" cy="3953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1" y="2901252"/>
            <a:ext cx="2597920" cy="3953977"/>
          </a:xfrm>
          <a:prstGeom prst="rect">
            <a:avLst/>
          </a:prstGeom>
        </p:spPr>
      </p:pic>
      <p:pic>
        <p:nvPicPr>
          <p:cNvPr id="1040" name="Picture 16" descr="https://upload.wikimedia.org/wikipedia/en/thumb/a/ac/TheOtherAmerica.jpg/220px-TheOtherAmeric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8507" y="3172166"/>
            <a:ext cx="209550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michael harrington, the other americ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764" y="2901252"/>
            <a:ext cx="3353899" cy="395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7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ew york city libertarians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856" y="1395100"/>
            <a:ext cx="3461175" cy="4384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tlas shrugg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031" y="1395099"/>
            <a:ext cx="3348797" cy="43220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he fountain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045" y="1395101"/>
            <a:ext cx="3018811" cy="438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09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0744" y="1034041"/>
            <a:ext cx="6076060" cy="4623275"/>
          </a:xfrm>
        </p:spPr>
        <p:txBody>
          <a:bodyPr>
            <a:normAutofit fontScale="92500" lnSpcReduction="20000"/>
          </a:bodyPr>
          <a:lstStyle/>
          <a:p>
            <a:pPr algn="l"/>
            <a:r>
              <a:rPr lang="en-US" sz="2800" b="1" dirty="0" smtClean="0"/>
              <a:t>“The book is a brilliant, fighting defense of the dignity of the individual and of private enterprise. …This is not to say that she is without faults. …Unfortunately, Miss Rand suffers from the same misconception of the </a:t>
            </a:r>
            <a:r>
              <a:rPr lang="en-US" sz="2800" b="1" dirty="0" err="1" smtClean="0"/>
              <a:t>rulership</a:t>
            </a:r>
            <a:r>
              <a:rPr lang="en-US" sz="2800" b="1" dirty="0" smtClean="0"/>
              <a:t> of the world that Plato, the socialists and the libertarians have. All of them believe that the mass of people must be led by some ruling intelligentsia.”</a:t>
            </a:r>
            <a:endParaRPr lang="en-US" sz="2800" b="1" dirty="0"/>
          </a:p>
        </p:txBody>
      </p:sp>
      <p:pic>
        <p:nvPicPr>
          <p:cNvPr id="3076" name="Picture 4" descr="https://www.cooperative-individualism.org/photograph_johannsen-oscar-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166" y="1921736"/>
            <a:ext cx="27146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64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cooperative-individualism.org/photograph_johannsen-oscar-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77" y="1981556"/>
            <a:ext cx="3561441" cy="34364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ooperative-individualism.org/photograph_mayers-sydney-1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4459718" y="1976177"/>
            <a:ext cx="3419506" cy="34418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jack schwartzman, rebels of individual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24" y="1981556"/>
            <a:ext cx="3858995" cy="343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18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36022" y="1375873"/>
            <a:ext cx="6067514" cy="4606183"/>
          </a:xfrm>
        </p:spPr>
        <p:txBody>
          <a:bodyPr>
            <a:normAutofit fontScale="85000" lnSpcReduction="10000"/>
          </a:bodyPr>
          <a:lstStyle/>
          <a:p>
            <a:pPr algn="l"/>
            <a:r>
              <a:rPr lang="en-US" sz="2800" b="1" dirty="0" smtClean="0"/>
              <a:t>“But what are morals, health and safety except personal concepts? Only the individual can ever determine their meaning. No ‘absolute’ power can do so. Does it mean, therefore, that there are no absolutes in the universe? Far from it! The cosmos is regulated by inexorable natural laws. Adherence to them would – of necessity – cause each person to act in harmony with absolute morality and hygiene.”</a:t>
            </a:r>
            <a:endParaRPr lang="en-US" sz="2800" b="1" dirty="0"/>
          </a:p>
        </p:txBody>
      </p:sp>
      <p:pic>
        <p:nvPicPr>
          <p:cNvPr id="4" name="Picture 4" descr="Image result for jack schwartzman, rebels of individu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319" y="2291765"/>
            <a:ext cx="3115513" cy="277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96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556" y="1786279"/>
            <a:ext cx="5373141" cy="319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84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358" y="1109798"/>
            <a:ext cx="4053144" cy="4726979"/>
          </a:xfrm>
          <a:prstGeom prst="rect">
            <a:avLst/>
          </a:prstGeom>
        </p:spPr>
      </p:pic>
    </p:spTree>
    <p:extLst>
      <p:ext uri="{BB962C8B-B14F-4D97-AF65-F5344CB8AC3E}">
        <p14:creationId xmlns:p14="http://schemas.microsoft.com/office/powerpoint/2010/main" val="3665066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1641" y="470019"/>
            <a:ext cx="7118647" cy="6127334"/>
          </a:xfrm>
        </p:spPr>
        <p:txBody>
          <a:bodyPr>
            <a:noAutofit/>
          </a:bodyPr>
          <a:lstStyle/>
          <a:p>
            <a:pPr algn="l"/>
            <a:r>
              <a:rPr lang="en-US" b="1" dirty="0" smtClean="0"/>
              <a:t>“Having for many years … cultivated what he grew to believe was the unique social vision of [Henry] George, he became the director of the Henry George School. But in due course, there was a falling out, and he resigned. One cannot truly understand George, he once remarked, without understanding his antipathy to socialism. But George’s most modern exegetes, he feared, were disposed to traduce George, to put his social philosophy at the service of the state. And it was the centralized state that Frank Chodorov was born, and lived, to oppose.”</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66" y="1331990"/>
            <a:ext cx="3195815" cy="3727119"/>
          </a:xfrm>
          <a:prstGeom prst="rect">
            <a:avLst/>
          </a:prstGeom>
        </p:spPr>
      </p:pic>
    </p:spTree>
    <p:extLst>
      <p:ext uri="{BB962C8B-B14F-4D97-AF65-F5344CB8AC3E}">
        <p14:creationId xmlns:p14="http://schemas.microsoft.com/office/powerpoint/2010/main" val="210479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69309" y="1572418"/>
            <a:ext cx="5477853" cy="3593522"/>
          </a:xfrm>
        </p:spPr>
        <p:txBody>
          <a:bodyPr>
            <a:noAutofit/>
          </a:bodyPr>
          <a:lstStyle/>
          <a:p>
            <a:pPr algn="l"/>
            <a:r>
              <a:rPr lang="en-US" b="1" dirty="0" smtClean="0"/>
              <a:t>“The state of nature has a law of nature to govern it which obliges every one; and reason, which is that law, teaches all mankind who will but consult it that, being all equal and independent, no one ought to harm another in his life, health, liberty, or possessions; …”</a:t>
            </a:r>
            <a:endParaRPr lang="en-US" b="1" dirty="0"/>
          </a:p>
        </p:txBody>
      </p:sp>
      <p:pic>
        <p:nvPicPr>
          <p:cNvPr id="4" name="Picture 2" descr="John 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630" y="1328871"/>
            <a:ext cx="3237288" cy="408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40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9848" y="2106524"/>
            <a:ext cx="7856380" cy="2174920"/>
          </a:xfrm>
        </p:spPr>
        <p:txBody>
          <a:bodyPr>
            <a:normAutofit/>
          </a:bodyPr>
          <a:lstStyle/>
          <a:p>
            <a:pPr algn="l"/>
            <a:r>
              <a:rPr lang="en-US" b="1" dirty="0" smtClean="0"/>
              <a:t>“I’ve heard you describe yourself as a </a:t>
            </a:r>
            <a:r>
              <a:rPr lang="en-US" b="1" dirty="0" err="1" smtClean="0"/>
              <a:t>Georgist</a:t>
            </a:r>
            <a:r>
              <a:rPr lang="en-US" b="1" dirty="0" smtClean="0"/>
              <a:t>, a follower of Henry George, but I haven’t heard much in having you promote land value taxation and his theories, and I’m wondering why that is the case.”</a:t>
            </a:r>
            <a:endParaRPr lang="en-US" b="1" dirty="0"/>
          </a:p>
        </p:txBody>
      </p:sp>
    </p:spTree>
    <p:extLst>
      <p:ext uri="{BB962C8B-B14F-4D97-AF65-F5344CB8AC3E}">
        <p14:creationId xmlns:p14="http://schemas.microsoft.com/office/powerpoint/2010/main" val="3779963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7241" y="414455"/>
            <a:ext cx="7939042" cy="5943616"/>
          </a:xfrm>
        </p:spPr>
        <p:txBody>
          <a:bodyPr>
            <a:noAutofit/>
          </a:bodyPr>
          <a:lstStyle/>
          <a:p>
            <a:pPr algn="l"/>
            <a:r>
              <a:rPr lang="en-US" b="1" dirty="0">
                <a:effectLst/>
              </a:rPr>
              <a:t>“It's mostly because I'm beaten down by my right-wing theorists and intellectual friends. They always find something wrong with the Single-Tax idea. What I'm talking about Mr. Lamb is Henry George who said there is infinite capacity to increase capital and to increase labor, but none to increase land, and since wealth is a function of how they play against each other, land should be thought of as common property. The effect of this would be that if you have a parking lot and the Empire State Building next to it, the tax on the parking lot should be the same as the tax on the Empire State Building, because you shouldn't encourage land </a:t>
            </a:r>
            <a:r>
              <a:rPr lang="en-US" b="1" dirty="0" smtClean="0">
                <a:effectLst/>
              </a:rPr>
              <a:t>speculation.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22" y="1525596"/>
            <a:ext cx="2956533" cy="3448056"/>
          </a:xfrm>
          <a:prstGeom prst="rect">
            <a:avLst/>
          </a:prstGeom>
        </p:spPr>
      </p:pic>
    </p:spTree>
    <p:extLst>
      <p:ext uri="{BB962C8B-B14F-4D97-AF65-F5344CB8AC3E}">
        <p14:creationId xmlns:p14="http://schemas.microsoft.com/office/powerpoint/2010/main" val="811788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1443" y="1512605"/>
            <a:ext cx="7161375" cy="3956703"/>
          </a:xfrm>
        </p:spPr>
        <p:txBody>
          <a:bodyPr>
            <a:noAutofit/>
          </a:bodyPr>
          <a:lstStyle/>
          <a:p>
            <a:pPr algn="l"/>
            <a:r>
              <a:rPr lang="en-US" b="1" dirty="0" smtClean="0">
                <a:effectLst/>
              </a:rPr>
              <a:t>“Anyway </a:t>
            </a:r>
            <a:r>
              <a:rPr lang="en-US" b="1" dirty="0">
                <a:effectLst/>
              </a:rPr>
              <a:t>I've run into tons of situations where I think the Single-Tax theory would be applicable. We should remember also this about Henry George, he was sort of co-opted by the socialists in the 20s and the 30s, but he was not one at all. Alfred J. Nock's book on him makes that plain. Plus, also, he believes in only that tax. He believes in zero income tax.”</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5" y="1512605"/>
            <a:ext cx="3195815" cy="3727119"/>
          </a:xfrm>
          <a:prstGeom prst="rect">
            <a:avLst/>
          </a:prstGeom>
        </p:spPr>
      </p:pic>
    </p:spTree>
    <p:extLst>
      <p:ext uri="{BB962C8B-B14F-4D97-AF65-F5344CB8AC3E}">
        <p14:creationId xmlns:p14="http://schemas.microsoft.com/office/powerpoint/2010/main" val="2165980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njamin Frank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307" y="843382"/>
            <a:ext cx="7337680" cy="505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72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810" y="1730508"/>
            <a:ext cx="3777241" cy="3020954"/>
          </a:xfrm>
        </p:spPr>
        <p:txBody>
          <a:bodyPr>
            <a:normAutofit/>
          </a:bodyPr>
          <a:lstStyle/>
          <a:p>
            <a:pPr algn="l"/>
            <a:r>
              <a:rPr lang="en-US" b="1" dirty="0" smtClean="0"/>
              <a:t>“Those who would give up essential Liberty, to purchase a little temporary Safety, deserve neither Liberty nor Safety.”</a:t>
            </a:r>
            <a:endParaRPr lang="en-US" b="1" dirty="0"/>
          </a:p>
        </p:txBody>
      </p:sp>
      <p:pic>
        <p:nvPicPr>
          <p:cNvPr id="4" name="Picture 2" descr="Image result for Benjamin Frank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502" y="1654330"/>
            <a:ext cx="4931606" cy="339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81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658" y="800137"/>
            <a:ext cx="3923122" cy="5275922"/>
          </a:xfrm>
          <a:prstGeom prst="rect">
            <a:avLst/>
          </a:prstGeom>
        </p:spPr>
      </p:pic>
    </p:spTree>
    <p:extLst>
      <p:ext uri="{BB962C8B-B14F-4D97-AF65-F5344CB8AC3E}">
        <p14:creationId xmlns:p14="http://schemas.microsoft.com/office/powerpoint/2010/main" val="2706767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red Foldv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483" y="900409"/>
            <a:ext cx="6684374" cy="501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84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25539" y="961387"/>
            <a:ext cx="4700188" cy="5054852"/>
          </a:xfrm>
        </p:spPr>
        <p:txBody>
          <a:bodyPr>
            <a:noAutofit/>
          </a:bodyPr>
          <a:lstStyle/>
          <a:p>
            <a:pPr algn="l"/>
            <a:r>
              <a:rPr lang="en-US" b="1" dirty="0" smtClean="0"/>
              <a:t>“To reconcile libertarianism to </a:t>
            </a:r>
            <a:r>
              <a:rPr lang="en-US" b="1" dirty="0" err="1" smtClean="0"/>
              <a:t>Georgism</a:t>
            </a:r>
            <a:r>
              <a:rPr lang="en-US" b="1" dirty="0" smtClean="0"/>
              <a:t>, we must return to the basic premises of libertarianism: that each individual has dominion over his own life, equal to that of others, and that the sole function of government is to secure the right of an individual to be free from the coercion of others. …”</a:t>
            </a:r>
            <a:endParaRPr lang="en-US" b="1" dirty="0"/>
          </a:p>
        </p:txBody>
      </p:sp>
      <p:pic>
        <p:nvPicPr>
          <p:cNvPr id="4098" name="Picture 2" descr="Image result for Fred Foldv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71" y="1618255"/>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04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78609" y="628101"/>
            <a:ext cx="5315484" cy="5430868"/>
          </a:xfrm>
        </p:spPr>
        <p:txBody>
          <a:bodyPr>
            <a:noAutofit/>
          </a:bodyPr>
          <a:lstStyle/>
          <a:p>
            <a:pPr algn="l"/>
            <a:r>
              <a:rPr lang="en-US" b="1" dirty="0" smtClean="0"/>
              <a:t>“Geo-libertarians recognize that a tax on production is a blight on production, whereas a payment for the use of natural resources is a just compensation to humanity for the privilege of using part of our equal natural heritage. Moreover, the social inequalities arising from the private appropriation of ground rent can cause, and have caused, the destruction of the liberty libertarians cherish.”</a:t>
            </a:r>
            <a:endParaRPr lang="en-US" b="1" dirty="0"/>
          </a:p>
        </p:txBody>
      </p:sp>
      <p:pic>
        <p:nvPicPr>
          <p:cNvPr id="2050" name="Picture 2" descr="Image result for Fred Foldv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71" y="1524252"/>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18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aul gaston, e.b. gaston and cooperative individu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033" y="1149528"/>
            <a:ext cx="3854243" cy="4727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aul gaston, professor of history, university of virgi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276" y="1149528"/>
            <a:ext cx="3151648" cy="472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7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ights and privile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922" y="1293516"/>
            <a:ext cx="5738638" cy="430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93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37533" y="781925"/>
            <a:ext cx="4982198" cy="5200132"/>
          </a:xfrm>
        </p:spPr>
        <p:txBody>
          <a:bodyPr>
            <a:noAutofit/>
          </a:bodyPr>
          <a:lstStyle/>
          <a:p>
            <a:pPr algn="l"/>
            <a:r>
              <a:rPr lang="en-US" b="1" dirty="0" smtClean="0"/>
              <a:t>“E.B. Gaston came to what he called ‘cooperative individualism’ out of his original advocacy of a Bellamy-like socialist colony and his subsequent experience with the Populist Party. … [He] was searching for that elusive balance between unfettered individualism (which he regarded as the great curse of his time) and excessive community control.”</a:t>
            </a:r>
            <a:endParaRPr lang="en-US" b="1" dirty="0"/>
          </a:p>
        </p:txBody>
      </p:sp>
      <p:pic>
        <p:nvPicPr>
          <p:cNvPr id="4" name="Picture 4" descr="Image result for paul gaston, professor of history, university of virgi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686" y="1149528"/>
            <a:ext cx="2771607" cy="415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46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cooperative-individualism.org/banner_for_web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35" y="2599596"/>
            <a:ext cx="11092768" cy="110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14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5126" y="2191981"/>
            <a:ext cx="7642736" cy="3089320"/>
          </a:xfrm>
        </p:spPr>
        <p:txBody>
          <a:bodyPr>
            <a:normAutofit lnSpcReduction="10000"/>
          </a:bodyPr>
          <a:lstStyle/>
          <a:p>
            <a:pPr algn="l"/>
            <a:r>
              <a:rPr lang="en-US" sz="2800" b="1" dirty="0" smtClean="0"/>
              <a:t>That, all persons share the same species-specific characteristics and have a similar need for the goods (e.g., adequate food, clothing, shelter, nurturing, medical care, education, leisure, culture and civic involvement) for a decent human existence.</a:t>
            </a:r>
            <a:endParaRPr lang="en-US" sz="2800" b="1" dirty="0"/>
          </a:p>
        </p:txBody>
      </p:sp>
    </p:spTree>
    <p:extLst>
      <p:ext uri="{BB962C8B-B14F-4D97-AF65-F5344CB8AC3E}">
        <p14:creationId xmlns:p14="http://schemas.microsoft.com/office/powerpoint/2010/main" val="532344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9848" y="2106523"/>
            <a:ext cx="7283811" cy="1935637"/>
          </a:xfrm>
        </p:spPr>
        <p:txBody>
          <a:bodyPr>
            <a:normAutofit/>
          </a:bodyPr>
          <a:lstStyle/>
          <a:p>
            <a:pPr algn="l"/>
            <a:r>
              <a:rPr lang="en-US" sz="2800" b="1" dirty="0" smtClean="0"/>
              <a:t>That, we join together in society to enhance our ability to acquire such goods and for our mutual benefit and enjoyment.</a:t>
            </a:r>
            <a:endParaRPr lang="en-US" sz="2800" b="1" dirty="0"/>
          </a:p>
        </p:txBody>
      </p:sp>
    </p:spTree>
    <p:extLst>
      <p:ext uri="{BB962C8B-B14F-4D97-AF65-F5344CB8AC3E}">
        <p14:creationId xmlns:p14="http://schemas.microsoft.com/office/powerpoint/2010/main" val="2215545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5126" y="2191981"/>
            <a:ext cx="7283811" cy="1935637"/>
          </a:xfrm>
        </p:spPr>
        <p:txBody>
          <a:bodyPr>
            <a:normAutofit fontScale="85000" lnSpcReduction="10000"/>
          </a:bodyPr>
          <a:lstStyle/>
          <a:p>
            <a:pPr algn="l"/>
            <a:r>
              <a:rPr lang="en-US" sz="2800" b="1" dirty="0" smtClean="0"/>
              <a:t>That, the source of the material goods necessary for our survival is the earth, equal access to which is the birthright of all persons, as is the full enjoyment of what individuals produce therefrom.</a:t>
            </a:r>
            <a:endParaRPr lang="en-US" sz="2800" b="1" dirty="0"/>
          </a:p>
        </p:txBody>
      </p:sp>
    </p:spTree>
    <p:extLst>
      <p:ext uri="{BB962C8B-B14F-4D97-AF65-F5344CB8AC3E}">
        <p14:creationId xmlns:p14="http://schemas.microsoft.com/office/powerpoint/2010/main" val="1614051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9848" y="2106523"/>
            <a:ext cx="7283811" cy="1935637"/>
          </a:xfrm>
        </p:spPr>
        <p:txBody>
          <a:bodyPr>
            <a:normAutofit fontScale="92500" lnSpcReduction="10000"/>
          </a:bodyPr>
          <a:lstStyle/>
          <a:p>
            <a:pPr algn="l"/>
            <a:r>
              <a:rPr lang="en-US" sz="2800" b="1" dirty="0" smtClean="0"/>
              <a:t>That, liberty is the basis for moral human behavior, inherent in which is the constraint that such behavior in no way infringes on the liberty of others.</a:t>
            </a:r>
            <a:endParaRPr lang="en-US" sz="2800" b="1" dirty="0"/>
          </a:p>
        </p:txBody>
      </p:sp>
    </p:spTree>
    <p:extLst>
      <p:ext uri="{BB962C8B-B14F-4D97-AF65-F5344CB8AC3E}">
        <p14:creationId xmlns:p14="http://schemas.microsoft.com/office/powerpoint/2010/main" val="2078987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9848" y="2106523"/>
            <a:ext cx="7283811" cy="1935637"/>
          </a:xfrm>
        </p:spPr>
        <p:txBody>
          <a:bodyPr>
            <a:normAutofit fontScale="92500" lnSpcReduction="10000"/>
          </a:bodyPr>
          <a:lstStyle/>
          <a:p>
            <a:pPr algn="l"/>
            <a:r>
              <a:rPr lang="en-US" sz="2800" b="1" dirty="0" smtClean="0"/>
              <a:t>That human behavior falls outside the realm of liberty and within the realm of criminal license when such behavior violates the liberty of others.</a:t>
            </a:r>
            <a:endParaRPr lang="en-US" sz="2800" b="1" dirty="0"/>
          </a:p>
        </p:txBody>
      </p:sp>
    </p:spTree>
    <p:extLst>
      <p:ext uri="{BB962C8B-B14F-4D97-AF65-F5344CB8AC3E}">
        <p14:creationId xmlns:p14="http://schemas.microsoft.com/office/powerpoint/2010/main" val="100525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9848" y="2106523"/>
            <a:ext cx="8189666" cy="3089320"/>
          </a:xfrm>
        </p:spPr>
        <p:txBody>
          <a:bodyPr>
            <a:normAutofit fontScale="77500" lnSpcReduction="20000"/>
          </a:bodyPr>
          <a:lstStyle/>
          <a:p>
            <a:pPr algn="l"/>
            <a:r>
              <a:rPr lang="en-US" sz="2800" b="1" dirty="0" smtClean="0"/>
              <a:t>That, the orderly functioning of society requires the granting to individuals of licenses that distribute privileges not enjoyed by others. To the extent such licenses come to have exchange value in the marketplace, this value is acknowledged to be societally-created. Justice requires, therefore, that society collect this value as a fund for equal distribution to all members of society and/or for societal expenditures democratically agreed upon; and</a:t>
            </a:r>
            <a:endParaRPr lang="en-US" sz="2800" b="1" dirty="0"/>
          </a:p>
        </p:txBody>
      </p:sp>
    </p:spTree>
    <p:extLst>
      <p:ext uri="{BB962C8B-B14F-4D97-AF65-F5344CB8AC3E}">
        <p14:creationId xmlns:p14="http://schemas.microsoft.com/office/powerpoint/2010/main" val="292276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9848" y="2106523"/>
            <a:ext cx="7788014" cy="3542247"/>
          </a:xfrm>
        </p:spPr>
        <p:txBody>
          <a:bodyPr>
            <a:normAutofit fontScale="85000" lnSpcReduction="20000"/>
          </a:bodyPr>
          <a:lstStyle/>
          <a:p>
            <a:pPr algn="l"/>
            <a:r>
              <a:rPr lang="en-US" sz="2800" b="1" dirty="0" smtClean="0"/>
              <a:t>That, a society is just the extent to which liberty is fully realized, equality of opportunity prevails, criminal license is appropriately penalized, the full exchange value of economic licenses is collected for distribution and/or societal use, and the wealth produced by one’s individual labor (directly, or indirectly, with the assistance of capital goods) is protected as one’s naturally rightful property and not subject to  taxation or other forms of confiscation.</a:t>
            </a:r>
            <a:endParaRPr lang="en-US" sz="2800" b="1" dirty="0"/>
          </a:p>
        </p:txBody>
      </p:sp>
    </p:spTree>
    <p:extLst>
      <p:ext uri="{BB962C8B-B14F-4D97-AF65-F5344CB8AC3E}">
        <p14:creationId xmlns:p14="http://schemas.microsoft.com/office/powerpoint/2010/main" val="20357550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artin luther king j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042" y="1198443"/>
            <a:ext cx="69342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4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0821" y="1072482"/>
            <a:ext cx="7198354" cy="4200271"/>
          </a:xfrm>
        </p:spPr>
        <p:txBody>
          <a:bodyPr>
            <a:noAutofit/>
          </a:bodyPr>
          <a:lstStyle/>
          <a:p>
            <a:pPr algn="l"/>
            <a:r>
              <a:rPr lang="en-US" b="1" dirty="0" smtClean="0"/>
              <a:t>“The reason why men enter into society is the preservation of their property; …Whenever the legislators endeavor to take away and destroy the property of the people, or to reduce them to slavery under arbitrary power, they put themselves into a state of war with the people who are thereupon absolved from any further obedience…”</a:t>
            </a:r>
            <a:endParaRPr lang="en-US" b="1" dirty="0"/>
          </a:p>
        </p:txBody>
      </p:sp>
      <p:pic>
        <p:nvPicPr>
          <p:cNvPr id="4" name="Picture 2" descr="John 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74" y="1282216"/>
            <a:ext cx="2833622" cy="357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53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myth of rugged individu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664" y="1634740"/>
            <a:ext cx="7310214" cy="3655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93294" y="5631679"/>
            <a:ext cx="2215671" cy="707886"/>
          </a:xfrm>
          <a:prstGeom prst="rect">
            <a:avLst/>
          </a:prstGeom>
          <a:noFill/>
        </p:spPr>
        <p:txBody>
          <a:bodyPr wrap="none" rtlCol="0">
            <a:spAutoFit/>
          </a:bodyPr>
          <a:lstStyle/>
          <a:p>
            <a:r>
              <a:rPr lang="en-US" sz="4000" dirty="0" smtClean="0"/>
              <a:t>The End</a:t>
            </a:r>
            <a:endParaRPr lang="en-US" sz="4000" dirty="0"/>
          </a:p>
        </p:txBody>
      </p:sp>
    </p:spTree>
    <p:extLst>
      <p:ext uri="{BB962C8B-B14F-4D97-AF65-F5344CB8AC3E}">
        <p14:creationId xmlns:p14="http://schemas.microsoft.com/office/powerpoint/2010/main" val="100201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ncient 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145" y="879459"/>
            <a:ext cx="5066559" cy="506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1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he age of expl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458" y="744721"/>
            <a:ext cx="7924059" cy="533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31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1217</TotalTime>
  <Words>6812</Words>
  <Application>Microsoft Office PowerPoint</Application>
  <PresentationFormat>Widescreen</PresentationFormat>
  <Paragraphs>178</Paragraphs>
  <Slides>70</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Bookman Old Style</vt:lpstr>
      <vt:lpstr>Calibri</vt:lpstr>
      <vt:lpstr>Rockwell</vt:lpstr>
      <vt:lpstr>Damask</vt:lpstr>
      <vt:lpstr>Geo-libertarianism: Across the Left-right divide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Geo-libertarianism: Across the Left-right divide</dc:title>
  <dc:creator>Owner</dc:creator>
  <cp:lastModifiedBy>Owner</cp:lastModifiedBy>
  <cp:revision>111</cp:revision>
  <dcterms:created xsi:type="dcterms:W3CDTF">2018-02-18T05:09:49Z</dcterms:created>
  <dcterms:modified xsi:type="dcterms:W3CDTF">2018-05-15T01:17:23Z</dcterms:modified>
</cp:coreProperties>
</file>