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theme/theme26.xml" ContentType="application/vnd.openxmlformats-officedocument.theme+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theme/theme28.xml" ContentType="application/vnd.openxmlformats-officedocument.theme+xml"/>
  <Override PartName="/ppt/slideLayouts/slideLayout40.xml" ContentType="application/vnd.openxmlformats-officedocument.presentationml.slideLayout+xml"/>
  <Override PartName="/ppt/theme/theme29.xml" ContentType="application/vnd.openxmlformats-officedocument.theme+xml"/>
  <Override PartName="/ppt/slideLayouts/slideLayout41.xml" ContentType="application/vnd.openxmlformats-officedocument.presentationml.slideLayout+xml"/>
  <Override PartName="/ppt/theme/theme30.xml" ContentType="application/vnd.openxmlformats-officedocument.theme+xml"/>
  <Override PartName="/ppt/slideLayouts/slideLayout42.xml" ContentType="application/vnd.openxmlformats-officedocument.presentationml.slideLayout+xml"/>
  <Override PartName="/ppt/theme/theme31.xml" ContentType="application/vnd.openxmlformats-officedocument.theme+xml"/>
  <Override PartName="/ppt/slideLayouts/slideLayout43.xml" ContentType="application/vnd.openxmlformats-officedocument.presentationml.slideLayout+xml"/>
  <Override PartName="/ppt/theme/theme32.xml" ContentType="application/vnd.openxmlformats-officedocument.theme+xml"/>
  <Override PartName="/ppt/slideLayouts/slideLayout44.xml" ContentType="application/vnd.openxmlformats-officedocument.presentationml.slideLayout+xml"/>
  <Override PartName="/ppt/theme/theme33.xml" ContentType="application/vnd.openxmlformats-officedocument.theme+xml"/>
  <Override PartName="/ppt/slideLayouts/slideLayout45.xml" ContentType="application/vnd.openxmlformats-officedocument.presentationml.slideLayout+xml"/>
  <Override PartName="/ppt/theme/theme34.xml" ContentType="application/vnd.openxmlformats-officedocument.theme+xml"/>
  <Override PartName="/ppt/slideLayouts/slideLayout46.xml" ContentType="application/vnd.openxmlformats-officedocument.presentationml.slideLayout+xml"/>
  <Override PartName="/ppt/theme/theme35.xml" ContentType="application/vnd.openxmlformats-officedocument.theme+xml"/>
  <Override PartName="/ppt/slideLayouts/slideLayout47.xml" ContentType="application/vnd.openxmlformats-officedocument.presentationml.slideLayout+xml"/>
  <Override PartName="/ppt/theme/theme36.xml" ContentType="application/vnd.openxmlformats-officedocument.theme+xml"/>
  <Override PartName="/ppt/slideLayouts/slideLayout48.xml" ContentType="application/vnd.openxmlformats-officedocument.presentationml.slideLayout+xml"/>
  <Override PartName="/ppt/theme/theme37.xml" ContentType="application/vnd.openxmlformats-officedocument.theme+xml"/>
  <Override PartName="/ppt/slideLayouts/slideLayout49.xml" ContentType="application/vnd.openxmlformats-officedocument.presentationml.slideLayout+xml"/>
  <Override PartName="/ppt/theme/theme38.xml" ContentType="application/vnd.openxmlformats-officedocument.theme+xml"/>
  <Override PartName="/ppt/slideLayouts/slideLayout50.xml" ContentType="application/vnd.openxmlformats-officedocument.presentationml.slideLayout+xml"/>
  <Override PartName="/ppt/theme/theme39.xml" ContentType="application/vnd.openxmlformats-officedocument.theme+xml"/>
  <Override PartName="/ppt/slideLayouts/slideLayout51.xml" ContentType="application/vnd.openxmlformats-officedocument.presentationml.slideLayout+xml"/>
  <Override PartName="/ppt/theme/theme40.xml" ContentType="application/vnd.openxmlformats-officedocument.theme+xml"/>
  <Override PartName="/ppt/slideLayouts/slideLayout52.xml" ContentType="application/vnd.openxmlformats-officedocument.presentationml.slideLayout+xml"/>
  <Override PartName="/ppt/theme/theme4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4" r:id="rId2"/>
    <p:sldMasterId id="2147483836" r:id="rId3"/>
    <p:sldMasterId id="2147483838" r:id="rId4"/>
    <p:sldMasterId id="2147483840" r:id="rId5"/>
    <p:sldMasterId id="2147483842" r:id="rId6"/>
    <p:sldMasterId id="2147483844" r:id="rId7"/>
    <p:sldMasterId id="2147483846" r:id="rId8"/>
    <p:sldMasterId id="2147483848" r:id="rId9"/>
    <p:sldMasterId id="2147483850" r:id="rId10"/>
    <p:sldMasterId id="2147483852" r:id="rId11"/>
    <p:sldMasterId id="2147483854" r:id="rId12"/>
    <p:sldMasterId id="2147483856" r:id="rId13"/>
    <p:sldMasterId id="2147483858" r:id="rId14"/>
    <p:sldMasterId id="2147483860" r:id="rId15"/>
    <p:sldMasterId id="2147483862" r:id="rId16"/>
    <p:sldMasterId id="2147483864" r:id="rId17"/>
    <p:sldMasterId id="2147483866" r:id="rId18"/>
    <p:sldMasterId id="2147483868" r:id="rId19"/>
    <p:sldMasterId id="2147483872" r:id="rId20"/>
    <p:sldMasterId id="2147483874" r:id="rId21"/>
    <p:sldMasterId id="2147483876" r:id="rId22"/>
    <p:sldMasterId id="2147483878" r:id="rId23"/>
    <p:sldMasterId id="2147483880" r:id="rId24"/>
    <p:sldMasterId id="2147483882" r:id="rId25"/>
    <p:sldMasterId id="2147483884" r:id="rId26"/>
    <p:sldMasterId id="2147483886" r:id="rId27"/>
    <p:sldMasterId id="2147483888" r:id="rId28"/>
    <p:sldMasterId id="2147483890" r:id="rId29"/>
    <p:sldMasterId id="2147483892" r:id="rId30"/>
    <p:sldMasterId id="2147483894" r:id="rId31"/>
    <p:sldMasterId id="2147483896" r:id="rId32"/>
    <p:sldMasterId id="2147483898" r:id="rId33"/>
    <p:sldMasterId id="2147483900" r:id="rId34"/>
    <p:sldMasterId id="2147483902" r:id="rId35"/>
    <p:sldMasterId id="2147483904" r:id="rId36"/>
    <p:sldMasterId id="2147483906" r:id="rId37"/>
    <p:sldMasterId id="2147483908" r:id="rId38"/>
    <p:sldMasterId id="2147483910" r:id="rId39"/>
    <p:sldMasterId id="2147483912" r:id="rId40"/>
    <p:sldMasterId id="2147483914" r:id="rId41"/>
    <p:sldMasterId id="2147483916" r:id="rId42"/>
  </p:sldMasterIdLst>
  <p:notesMasterIdLst>
    <p:notesMasterId r:id="rId86"/>
  </p:notesMasterIdLst>
  <p:sldIdLst>
    <p:sldId id="334" r:id="rId43"/>
    <p:sldId id="491" r:id="rId44"/>
    <p:sldId id="492" r:id="rId45"/>
    <p:sldId id="493" r:id="rId46"/>
    <p:sldId id="494" r:id="rId47"/>
    <p:sldId id="495" r:id="rId48"/>
    <p:sldId id="496" r:id="rId49"/>
    <p:sldId id="497" r:id="rId50"/>
    <p:sldId id="498" r:id="rId51"/>
    <p:sldId id="499" r:id="rId52"/>
    <p:sldId id="500" r:id="rId53"/>
    <p:sldId id="501" r:id="rId54"/>
    <p:sldId id="502" r:id="rId55"/>
    <p:sldId id="503" r:id="rId56"/>
    <p:sldId id="504" r:id="rId57"/>
    <p:sldId id="505" r:id="rId58"/>
    <p:sldId id="506" r:id="rId59"/>
    <p:sldId id="507" r:id="rId60"/>
    <p:sldId id="508" r:id="rId61"/>
    <p:sldId id="510" r:id="rId62"/>
    <p:sldId id="511" r:id="rId63"/>
    <p:sldId id="512" r:id="rId64"/>
    <p:sldId id="513" r:id="rId65"/>
    <p:sldId id="514" r:id="rId66"/>
    <p:sldId id="515" r:id="rId67"/>
    <p:sldId id="516" r:id="rId68"/>
    <p:sldId id="517" r:id="rId69"/>
    <p:sldId id="518" r:id="rId70"/>
    <p:sldId id="519" r:id="rId71"/>
    <p:sldId id="520" r:id="rId72"/>
    <p:sldId id="521" r:id="rId73"/>
    <p:sldId id="522" r:id="rId74"/>
    <p:sldId id="523" r:id="rId75"/>
    <p:sldId id="524" r:id="rId76"/>
    <p:sldId id="525" r:id="rId77"/>
    <p:sldId id="526" r:id="rId78"/>
    <p:sldId id="527" r:id="rId79"/>
    <p:sldId id="528" r:id="rId80"/>
    <p:sldId id="529" r:id="rId81"/>
    <p:sldId id="530" r:id="rId82"/>
    <p:sldId id="531" r:id="rId83"/>
    <p:sldId id="532" r:id="rId84"/>
    <p:sldId id="675" r:id="rId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70614" autoAdjust="0"/>
  </p:normalViewPr>
  <p:slideViewPr>
    <p:cSldViewPr>
      <p:cViewPr varScale="1">
        <p:scale>
          <a:sx n="53" d="100"/>
          <a:sy n="53" d="100"/>
        </p:scale>
        <p:origin x="669"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63" Type="http://schemas.openxmlformats.org/officeDocument/2006/relationships/slide" Target="slides/slide21.xml"/><Relationship Id="rId68" Type="http://schemas.openxmlformats.org/officeDocument/2006/relationships/slide" Target="slides/slide26.xml"/><Relationship Id="rId76" Type="http://schemas.openxmlformats.org/officeDocument/2006/relationships/slide" Target="slides/slide34.xml"/><Relationship Id="rId84" Type="http://schemas.openxmlformats.org/officeDocument/2006/relationships/slide" Target="slides/slide42.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slide" Target="slides/slide24.xml"/><Relationship Id="rId74" Type="http://schemas.openxmlformats.org/officeDocument/2006/relationships/slide" Target="slides/slide32.xml"/><Relationship Id="rId79" Type="http://schemas.openxmlformats.org/officeDocument/2006/relationships/slide" Target="slides/slide37.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19.xml"/><Relationship Id="rId82" Type="http://schemas.openxmlformats.org/officeDocument/2006/relationships/slide" Target="slides/slide40.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slide" Target="slides/slide38.xml"/><Relationship Id="rId85"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slide" Target="slides/slide4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slide" Target="slides/slide39.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5ECCA13-7610-4AAB-BFA5-BB497FBC0200}" type="slidenum">
              <a:rPr lang="en-US" altLang="en-US"/>
              <a:pPr>
                <a:defRPr/>
              </a:pPr>
              <a:t>‹#›</a:t>
            </a:fld>
            <a:endParaRPr lang="en-US" altLang="en-US"/>
          </a:p>
        </p:txBody>
      </p:sp>
    </p:spTree>
    <p:extLst>
      <p:ext uri="{BB962C8B-B14F-4D97-AF65-F5344CB8AC3E}">
        <p14:creationId xmlns:p14="http://schemas.microsoft.com/office/powerpoint/2010/main" val="4138413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B405AF-E889-4F76-9B82-AD7FC02269BD}" type="slidenum">
              <a:rPr lang="en-US" altLang="en-US" smtClean="0"/>
              <a:pPr/>
              <a:t>1</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113993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3C51DC-9872-483D-8208-B79B481416CA}" type="slidenum">
              <a:rPr lang="en-US" altLang="en-US" smtClean="0">
                <a:solidFill>
                  <a:srgbClr val="000000"/>
                </a:solidFill>
              </a:rPr>
              <a:pPr/>
              <a:t>10</a:t>
            </a:fld>
            <a:endParaRPr lang="en-US" altLang="en-US" smtClean="0">
              <a:solidFill>
                <a:srgbClr val="000000"/>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b="1" smtClean="0"/>
              <a:t>However, within a few generations of contact with Europeans, at least some leaders of the First American tribes – such as the Cherokee -- adapted their cultural norms to accommodate the new reality with which they were faced. The Cherokee, the Iroquois and other tribes located close to European-American settlements began to construct permanent settlements, erect European-style houses and cultivate the soil extensively.</a:t>
            </a:r>
          </a:p>
          <a:p>
            <a:endParaRPr lang="en-US" altLang="en-US" b="1" smtClean="0"/>
          </a:p>
        </p:txBody>
      </p:sp>
    </p:spTree>
    <p:extLst>
      <p:ext uri="{BB962C8B-B14F-4D97-AF65-F5344CB8AC3E}">
        <p14:creationId xmlns:p14="http://schemas.microsoft.com/office/powerpoint/2010/main" val="162089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4C273B-2A19-49BA-85EE-877C78B9198E}" type="slidenum">
              <a:rPr lang="en-US" altLang="en-US" smtClean="0">
                <a:solidFill>
                  <a:srgbClr val="000000"/>
                </a:solidFill>
              </a:rPr>
              <a:pPr/>
              <a:t>11</a:t>
            </a:fld>
            <a:endParaRPr lang="en-US" altLang="en-US" smtClean="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b="1" smtClean="0"/>
              <a:t>Thus, from the earliest period of permanent settlement, a fundamental need – access to nature – was denied to some, often the majority, in favor of a privileged minority.</a:t>
            </a:r>
          </a:p>
          <a:p>
            <a:endParaRPr lang="en-US" altLang="en-US" b="1" smtClean="0"/>
          </a:p>
        </p:txBody>
      </p:sp>
    </p:spTree>
    <p:extLst>
      <p:ext uri="{BB962C8B-B14F-4D97-AF65-F5344CB8AC3E}">
        <p14:creationId xmlns:p14="http://schemas.microsoft.com/office/powerpoint/2010/main" val="342692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777AF7-D58B-4786-A420-F527BEAA33AB}" type="slidenum">
              <a:rPr lang="en-US" altLang="en-US" smtClean="0">
                <a:solidFill>
                  <a:srgbClr val="000000"/>
                </a:solidFill>
              </a:rPr>
              <a:pPr/>
              <a:t>12</a:t>
            </a:fld>
            <a:endParaRPr lang="en-US" altLang="en-US" smtClean="0">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b="1" smtClean="0"/>
              <a:t>The historical record is remarkably detailed and clear. In one instance, that of the founding of the North American colony of Pennsylvania the process was essentially peaceful.</a:t>
            </a:r>
          </a:p>
        </p:txBody>
      </p:sp>
    </p:spTree>
    <p:extLst>
      <p:ext uri="{BB962C8B-B14F-4D97-AF65-F5344CB8AC3E}">
        <p14:creationId xmlns:p14="http://schemas.microsoft.com/office/powerpoint/2010/main" val="1895424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F100D3-BC8A-4BAB-AC9E-7A638D88F205}" type="slidenum">
              <a:rPr lang="en-US" altLang="en-US" smtClean="0">
                <a:solidFill>
                  <a:srgbClr val="000000"/>
                </a:solidFill>
              </a:rPr>
              <a:pPr/>
              <a:t>13</a:t>
            </a:fld>
            <a:endParaRPr lang="en-US" altLang="en-US" smtClean="0">
              <a:solidFill>
                <a:srgbClr val="000000"/>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b="1" smtClean="0"/>
              <a:t>William Penn became "Absolute Proprietor" of the Province of Pennsylvania, established as a refuge for the migration of English Quakers. During the 1670s and 1680s, Quakers (including Penn) also purchased from the British Crown most of the land settled as New Jersey. Penn was then one of the world’s largest private landowners. In return, at the beginning of each year, Penn was to give the King of England two beaver skins and a fifth of any gold and silver mined within the territory.</a:t>
            </a:r>
          </a:p>
          <a:p>
            <a:endParaRPr lang="en-US" altLang="en-US" b="1" smtClean="0"/>
          </a:p>
        </p:txBody>
      </p:sp>
    </p:spTree>
    <p:extLst>
      <p:ext uri="{BB962C8B-B14F-4D97-AF65-F5344CB8AC3E}">
        <p14:creationId xmlns:p14="http://schemas.microsoft.com/office/powerpoint/2010/main" val="3078172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C5D5D8-6406-40A2-9850-F80BDE5B57F4}" type="slidenum">
              <a:rPr lang="en-US" altLang="en-US" smtClean="0">
                <a:solidFill>
                  <a:srgbClr val="000000"/>
                </a:solidFill>
              </a:rPr>
              <a:pPr/>
              <a:t>14</a:t>
            </a:fld>
            <a:endParaRPr lang="en-US" altLang="en-US" smtClean="0">
              <a:solidFill>
                <a:srgbClr val="000000"/>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b="1" smtClean="0"/>
              <a:t>Penn arrived in the New World in the Fall of 1682, determined to establish peaceful relations with the local tribal people – primarily the Lenni Lenape, known to Europeans as the Delaware. He gained their respect by moving among them without weapons or guards, then learned Indian dialects so he could conduct negotiations without interpreters. Penn shrewdly acquired territory controlled by the Indians through peaceful, </a:t>
            </a:r>
            <a:r>
              <a:rPr lang="en-US" altLang="en-US" b="1" i="1" smtClean="0"/>
              <a:t>voluntary</a:t>
            </a:r>
            <a:r>
              <a:rPr lang="en-US" altLang="en-US" b="1" smtClean="0"/>
              <a:t> exchange, although these First Americans had a very different understanding of what these negotiations granted to the Europeans. </a:t>
            </a:r>
          </a:p>
        </p:txBody>
      </p:sp>
    </p:spTree>
    <p:extLst>
      <p:ext uri="{BB962C8B-B14F-4D97-AF65-F5344CB8AC3E}">
        <p14:creationId xmlns:p14="http://schemas.microsoft.com/office/powerpoint/2010/main" val="77072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90017E-3BB2-4E6F-94CA-2DCF6F6CD1DA}" type="slidenum">
              <a:rPr lang="en-US" altLang="en-US" smtClean="0">
                <a:solidFill>
                  <a:srgbClr val="000000"/>
                </a:solidFill>
              </a:rPr>
              <a:pPr/>
              <a:t>15</a:t>
            </a:fld>
            <a:endParaRPr lang="en-US" altLang="en-US" smtClean="0">
              <a:solidFill>
                <a:srgbClr val="000000"/>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b="1" smtClean="0"/>
              <a:t>Penn understood that the prospect of owning land was, to many, a more powerful reason to migrate than freedom to practice one’s religion.</a:t>
            </a:r>
          </a:p>
          <a:p>
            <a:endParaRPr lang="en-US" altLang="en-US" b="1" smtClean="0"/>
          </a:p>
        </p:txBody>
      </p:sp>
    </p:spTree>
    <p:extLst>
      <p:ext uri="{BB962C8B-B14F-4D97-AF65-F5344CB8AC3E}">
        <p14:creationId xmlns:p14="http://schemas.microsoft.com/office/powerpoint/2010/main" val="2596528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C12AD9-8455-451D-94F3-640764126368}" type="slidenum">
              <a:rPr lang="en-US" altLang="en-US" smtClean="0">
                <a:solidFill>
                  <a:srgbClr val="000000"/>
                </a:solidFill>
              </a:rPr>
              <a:pPr/>
              <a:t>16</a:t>
            </a:fld>
            <a:endParaRPr lang="en-US" altLang="en-US" smtClean="0">
              <a:solidFill>
                <a:srgbClr val="000000"/>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b="1" smtClean="0"/>
              <a:t>With great care, Penn laid out the design for Philadelphia as a: </a:t>
            </a:r>
          </a:p>
          <a:p>
            <a:endParaRPr lang="en-US" altLang="en-US" b="1" smtClean="0"/>
          </a:p>
        </p:txBody>
      </p:sp>
    </p:spTree>
    <p:extLst>
      <p:ext uri="{BB962C8B-B14F-4D97-AF65-F5344CB8AC3E}">
        <p14:creationId xmlns:p14="http://schemas.microsoft.com/office/powerpoint/2010/main" val="328489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3BA42B-A823-43F3-9C5D-A17BFC5FBFEC}" type="slidenum">
              <a:rPr lang="en-US" altLang="en-US" smtClean="0">
                <a:solidFill>
                  <a:srgbClr val="000000"/>
                </a:solidFill>
              </a:rPr>
              <a:pPr/>
              <a:t>17</a:t>
            </a:fld>
            <a:endParaRPr lang="en-US" altLang="en-US" smtClean="0">
              <a:solidFill>
                <a:srgbClr val="000000"/>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b="1" smtClean="0"/>
              <a:t>“greene country town, which will never be burnt, and always wholesome”.</a:t>
            </a:r>
          </a:p>
          <a:p>
            <a:endParaRPr lang="en-US" altLang="en-US" b="1" smtClean="0"/>
          </a:p>
          <a:p>
            <a:endParaRPr lang="en-US" altLang="en-US" b="1" smtClean="0"/>
          </a:p>
        </p:txBody>
      </p:sp>
    </p:spTree>
    <p:extLst>
      <p:ext uri="{BB962C8B-B14F-4D97-AF65-F5344CB8AC3E}">
        <p14:creationId xmlns:p14="http://schemas.microsoft.com/office/powerpoint/2010/main" val="541495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C3C21B-3895-4F76-9318-8114A81ACC72}" type="slidenum">
              <a:rPr lang="en-US" altLang="en-US" smtClean="0">
                <a:solidFill>
                  <a:srgbClr val="000000"/>
                </a:solidFill>
              </a:rPr>
              <a:pPr/>
              <a:t>18</a:t>
            </a:fld>
            <a:endParaRPr lang="en-US" alt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b="1" smtClean="0"/>
              <a:t>His design for the city set out a rectangular grid with large lots, dividing the municipality into four quadrants, with two main streets going east-west and north-south, and the other east-west streets named after trees.</a:t>
            </a:r>
          </a:p>
          <a:p>
            <a:endParaRPr lang="en-US" altLang="en-US" b="1" smtClean="0"/>
          </a:p>
        </p:txBody>
      </p:sp>
    </p:spTree>
    <p:extLst>
      <p:ext uri="{BB962C8B-B14F-4D97-AF65-F5344CB8AC3E}">
        <p14:creationId xmlns:p14="http://schemas.microsoft.com/office/powerpoint/2010/main" val="325441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79B9D9-C7B7-4B6C-B9DA-F8E8775E815C}" type="slidenum">
              <a:rPr lang="en-US" altLang="en-US" smtClean="0">
                <a:solidFill>
                  <a:srgbClr val="000000"/>
                </a:solidFill>
              </a:rPr>
              <a:pPr/>
              <a:t>19</a:t>
            </a:fld>
            <a:endParaRPr lang="en-US" altLang="en-US" smtClean="0">
              <a:solidFill>
                <a:srgbClr val="000000"/>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b="1" smtClean="0"/>
              <a:t>In his </a:t>
            </a:r>
            <a:r>
              <a:rPr lang="en-US" altLang="en-US" b="1" i="1" smtClean="0"/>
              <a:t>First Frame of Government, </a:t>
            </a:r>
            <a:r>
              <a:rPr lang="en-US" altLang="en-US" b="1" smtClean="0"/>
              <a:t>which Penn and initial land purchasers adopted on  the 25</a:t>
            </a:r>
            <a:r>
              <a:rPr lang="en-US" altLang="en-US" b="1" baseline="30000" smtClean="0"/>
              <a:t>th</a:t>
            </a:r>
            <a:r>
              <a:rPr lang="en-US" altLang="en-US" b="1" smtClean="0"/>
              <a:t> of April, 1682, Penn established the colony as a society open to previously unknown diversity.</a:t>
            </a:r>
          </a:p>
          <a:p>
            <a:endParaRPr lang="en-US" altLang="en-US" b="1" smtClean="0"/>
          </a:p>
        </p:txBody>
      </p:sp>
    </p:spTree>
    <p:extLst>
      <p:ext uri="{BB962C8B-B14F-4D97-AF65-F5344CB8AC3E}">
        <p14:creationId xmlns:p14="http://schemas.microsoft.com/office/powerpoint/2010/main" val="14957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758E10-F0C1-4F27-A19E-9E39B96CB6A0}" type="slidenum">
              <a:rPr lang="en-US" altLang="en-US" smtClean="0">
                <a:solidFill>
                  <a:srgbClr val="000000"/>
                </a:solidFill>
              </a:rPr>
              <a:pPr/>
              <a:t>2</a:t>
            </a:fld>
            <a:endParaRPr lang="en-US" altLang="en-US" smtClean="0">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b="1" smtClean="0"/>
              <a:t>We now take a minor detour from theoretical discussion to examine how we have come to live together in settled communities.</a:t>
            </a:r>
          </a:p>
        </p:txBody>
      </p:sp>
    </p:spTree>
    <p:extLst>
      <p:ext uri="{BB962C8B-B14F-4D97-AF65-F5344CB8AC3E}">
        <p14:creationId xmlns:p14="http://schemas.microsoft.com/office/powerpoint/2010/main" val="43704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AB42D0-DEA1-4098-938A-06177D1CE873}" type="slidenum">
              <a:rPr lang="en-US" altLang="en-US" smtClean="0">
                <a:solidFill>
                  <a:srgbClr val="000000"/>
                </a:solidFill>
              </a:rPr>
              <a:pPr/>
              <a:t>20</a:t>
            </a:fld>
            <a:endParaRPr lang="en-US" altLang="en-US" smtClean="0">
              <a:solidFill>
                <a:srgbClr val="000000"/>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en-US" altLang="en-US" b="1" smtClean="0"/>
              <a:t>The document provided for secure private property, free enterprise, a free press, trial by jury and religious toleration. </a:t>
            </a:r>
          </a:p>
          <a:p>
            <a:endParaRPr lang="en-US" altLang="en-US" b="1" smtClean="0"/>
          </a:p>
        </p:txBody>
      </p:sp>
    </p:spTree>
    <p:extLst>
      <p:ext uri="{BB962C8B-B14F-4D97-AF65-F5344CB8AC3E}">
        <p14:creationId xmlns:p14="http://schemas.microsoft.com/office/powerpoint/2010/main" val="1723240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2D1569-4A16-48EA-BF65-A00248F94FEB}" type="slidenum">
              <a:rPr lang="en-US" altLang="en-US" smtClean="0">
                <a:solidFill>
                  <a:srgbClr val="000000"/>
                </a:solidFill>
              </a:rPr>
              <a:pPr/>
              <a:t>21</a:t>
            </a:fld>
            <a:endParaRPr lang="en-US" altLang="en-US" smtClean="0">
              <a:solidFill>
                <a:srgbClr val="000000"/>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a:spcBef>
                <a:spcPct val="0"/>
              </a:spcBef>
            </a:pPr>
            <a:r>
              <a:rPr lang="en-US" altLang="en-US" b="1" smtClean="0">
                <a:solidFill>
                  <a:schemeClr val="bg1"/>
                </a:solidFill>
              </a:rPr>
              <a:t>When he lived in Philadelphia, William Penn lived in this house on Second Street, between Chestnut and Walnut Streets. </a:t>
            </a:r>
            <a:r>
              <a:rPr lang="en-US" altLang="en-US" b="1" smtClean="0"/>
              <a:t>The Slate Roof house was demolished in 1867 to make way for the Commercial Exchange Building, which shortly after burned down. The Exchange was rebuilt and sold to the Keystone Telephone Company, who in turn sold it to its competitor Bell Telephone. In 1976 that building was torn down. Thus, the historic location went through number changes in land use over the centuries.</a:t>
            </a:r>
            <a:r>
              <a:rPr lang="en-US" altLang="en-US" smtClean="0"/>
              <a:t> </a:t>
            </a:r>
            <a:endParaRPr lang="en-US" altLang="en-US" b="1" smtClean="0">
              <a:solidFill>
                <a:schemeClr val="bg1"/>
              </a:solidFill>
            </a:endParaRPr>
          </a:p>
          <a:p>
            <a:endParaRPr lang="en-US" altLang="en-US" b="1" smtClean="0"/>
          </a:p>
        </p:txBody>
      </p:sp>
    </p:spTree>
    <p:extLst>
      <p:ext uri="{BB962C8B-B14F-4D97-AF65-F5344CB8AC3E}">
        <p14:creationId xmlns:p14="http://schemas.microsoft.com/office/powerpoint/2010/main" val="235086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4994DC-2A31-45B7-BC38-A909B2526395}" type="slidenum">
              <a:rPr lang="en-US" altLang="en-US" smtClean="0">
                <a:solidFill>
                  <a:srgbClr val="000000"/>
                </a:solidFill>
              </a:rPr>
              <a:pPr/>
              <a:t>22</a:t>
            </a:fld>
            <a:endParaRPr lang="en-US" altLang="en-US" smtClean="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b="1" smtClean="0"/>
              <a:t>For Pennsylvania, Penn adopted the </a:t>
            </a:r>
            <a:r>
              <a:rPr lang="en-US" altLang="en-US" b="1" i="1" smtClean="0">
                <a:solidFill>
                  <a:srgbClr val="CCFF33"/>
                </a:solidFill>
              </a:rPr>
              <a:t>head-right system of land allotment</a:t>
            </a:r>
            <a:r>
              <a:rPr lang="en-US" altLang="en-US" b="1" smtClean="0"/>
              <a:t>,  with each colonist granted 50 acres of farmland. He and his heirs sold and leased land to colonists (collecting </a:t>
            </a:r>
            <a:r>
              <a:rPr lang="en-US" altLang="en-US" b="1" i="1" smtClean="0">
                <a:solidFill>
                  <a:srgbClr val="CCFF33"/>
                </a:solidFill>
              </a:rPr>
              <a:t>ground rents</a:t>
            </a:r>
            <a:r>
              <a:rPr lang="en-US" altLang="en-US" b="1" smtClean="0"/>
              <a:t>); however, during his lifetime he did not collect enough in rents to offset the costs of administration paid out of his personal assets. However, his descendants became very wealthy landowners who were exempt from taxation by the colony.</a:t>
            </a:r>
          </a:p>
          <a:p>
            <a:endParaRPr lang="en-US" altLang="en-US" b="1" smtClean="0"/>
          </a:p>
          <a:p>
            <a:endParaRPr lang="en-US" altLang="en-US" b="1" smtClean="0"/>
          </a:p>
        </p:txBody>
      </p:sp>
    </p:spTree>
    <p:extLst>
      <p:ext uri="{BB962C8B-B14F-4D97-AF65-F5344CB8AC3E}">
        <p14:creationId xmlns:p14="http://schemas.microsoft.com/office/powerpoint/2010/main" val="2379858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091C42-E470-43ED-BB4D-836CC1710A28}" type="slidenum">
              <a:rPr lang="en-US" altLang="en-US" smtClean="0">
                <a:solidFill>
                  <a:srgbClr val="000000"/>
                </a:solidFill>
              </a:rPr>
              <a:pPr/>
              <a:t>23</a:t>
            </a:fld>
            <a:endParaRPr lang="en-US" altLang="en-US" smtClean="0">
              <a:solidFill>
                <a:srgbClr val="000000"/>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r>
              <a:rPr lang="en-US" altLang="en-US" b="1" smtClean="0"/>
              <a:t>Penn offered a pragmatic view of how public revenue raised from the land could pay for public goods and services, without the need for taxes. He wrote:</a:t>
            </a:r>
          </a:p>
          <a:p>
            <a:endParaRPr lang="en-US" altLang="en-US" b="1" smtClean="0"/>
          </a:p>
          <a:p>
            <a:endParaRPr lang="en-US" altLang="en-US" b="1" smtClean="0"/>
          </a:p>
        </p:txBody>
      </p:sp>
    </p:spTree>
    <p:extLst>
      <p:ext uri="{BB962C8B-B14F-4D97-AF65-F5344CB8AC3E}">
        <p14:creationId xmlns:p14="http://schemas.microsoft.com/office/powerpoint/2010/main" val="4199471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B3D3D3-BBCB-49B5-85CD-FA55AC788C22}" type="slidenum">
              <a:rPr lang="en-US" altLang="en-US" smtClean="0">
                <a:solidFill>
                  <a:srgbClr val="000000"/>
                </a:solidFill>
              </a:rPr>
              <a:pPr/>
              <a:t>24</a:t>
            </a:fld>
            <a:endParaRPr lang="en-US" altLang="en-US" smtClean="0">
              <a:solidFill>
                <a:srgbClr val="000000"/>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r>
              <a:rPr lang="en-US" altLang="en-US" b="1" smtClean="0"/>
              <a:t>“If all men were so far tenants to the public that the superfluities of grain and expense were applied to the exigencies thereof, it would put an end to taxes.”</a:t>
            </a:r>
          </a:p>
        </p:txBody>
      </p:sp>
    </p:spTree>
    <p:extLst>
      <p:ext uri="{BB962C8B-B14F-4D97-AF65-F5344CB8AC3E}">
        <p14:creationId xmlns:p14="http://schemas.microsoft.com/office/powerpoint/2010/main" val="2887684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086E52-FE93-4F87-8620-A8BA6AEC5D91}" type="slidenum">
              <a:rPr lang="en-US" altLang="en-US" smtClean="0">
                <a:solidFill>
                  <a:srgbClr val="000000"/>
                </a:solidFill>
              </a:rPr>
              <a:pPr/>
              <a:t>25</a:t>
            </a:fld>
            <a:endParaRPr lang="en-US" altLang="en-US" smtClean="0">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r>
              <a:rPr lang="en-US" altLang="en-US" b="1" smtClean="0"/>
              <a:t>In modern terms, this meant that if land was held by the community and leased to individuals under competitive bidding the amount of revenue raised would make taxes unnecessary.</a:t>
            </a:r>
          </a:p>
        </p:txBody>
      </p:sp>
    </p:spTree>
    <p:extLst>
      <p:ext uri="{BB962C8B-B14F-4D97-AF65-F5344CB8AC3E}">
        <p14:creationId xmlns:p14="http://schemas.microsoft.com/office/powerpoint/2010/main" val="834153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A6271A-6B46-459E-8965-9918BB846476}" type="slidenum">
              <a:rPr lang="en-US" altLang="en-US" smtClean="0">
                <a:solidFill>
                  <a:srgbClr val="000000"/>
                </a:solidFill>
              </a:rPr>
              <a:pPr/>
              <a:t>26</a:t>
            </a:fld>
            <a:endParaRPr lang="en-US" altLang="en-US" smtClean="0">
              <a:solidFill>
                <a:srgbClr val="000000"/>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r>
              <a:rPr lang="en-US" altLang="en-US" b="1" smtClean="0"/>
              <a:t>Penn was, in a very real sense, a visionary, ahead of his time. During the early decades when settlers arrived in the Philadelphia region, land was abundant and very affordable. The settlement of the vast North American coastal regions provided real opportunities for a better life for the sons and daughters of European farming families unable to further divide their land holdings. The question was how long this happy circumstance would continue.</a:t>
            </a:r>
          </a:p>
          <a:p>
            <a:endParaRPr lang="en-US" altLang="en-US" b="1" smtClean="0"/>
          </a:p>
          <a:p>
            <a:r>
              <a:rPr lang="en-US" altLang="en-US" b="1" smtClean="0"/>
              <a:t> </a:t>
            </a:r>
          </a:p>
          <a:p>
            <a:endParaRPr lang="en-US" altLang="en-US" b="1" smtClean="0"/>
          </a:p>
        </p:txBody>
      </p:sp>
    </p:spTree>
    <p:extLst>
      <p:ext uri="{BB962C8B-B14F-4D97-AF65-F5344CB8AC3E}">
        <p14:creationId xmlns:p14="http://schemas.microsoft.com/office/powerpoint/2010/main" val="2077420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4FFCD4-3713-4FC6-8414-A45D3422C5DF}" type="slidenum">
              <a:rPr lang="en-US" altLang="en-US" smtClean="0">
                <a:solidFill>
                  <a:srgbClr val="000000"/>
                </a:solidFill>
              </a:rPr>
              <a:pPr/>
              <a:t>27</a:t>
            </a:fld>
            <a:endParaRPr lang="en-US" altLang="en-US" smtClean="0">
              <a:solidFill>
                <a:srgbClr val="000000"/>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altLang="en-US" b="1" smtClean="0"/>
              <a:t>The fertile land within and around Philadelphia continued to attract newcomers, and farmers brought their produce to the city’s main market area. After the end of the Civil War, the Dock Street section became the city’s principal food market. Always, with increased population came changing land uses and, generally, rising land rental values. Market forces capitalized these rents in selling prices wherever owners offered their land holdings for sale.</a:t>
            </a:r>
          </a:p>
        </p:txBody>
      </p:sp>
    </p:spTree>
    <p:extLst>
      <p:ext uri="{BB962C8B-B14F-4D97-AF65-F5344CB8AC3E}">
        <p14:creationId xmlns:p14="http://schemas.microsoft.com/office/powerpoint/2010/main" val="124074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18FE02-F750-43C0-A03E-4E53A3A914D5}" type="slidenum">
              <a:rPr lang="en-US" altLang="en-US" smtClean="0">
                <a:solidFill>
                  <a:srgbClr val="000000"/>
                </a:solidFill>
              </a:rPr>
              <a:pPr/>
              <a:t>28</a:t>
            </a:fld>
            <a:endParaRPr lang="en-US" altLang="en-US" smtClean="0">
              <a:solidFill>
                <a:srgbClr val="000000"/>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r>
              <a:rPr lang="en-US" altLang="en-US" b="1" smtClean="0"/>
              <a:t>As people come together to compete with one another for the best locations, whether for commerce in cities, for a residence or to grow agricultural crops, the demand for land increases. With minor exceptions, every parcel or tract of land eventually comes to have a rental value; that is, a value a potential user will give in exchange for access and control over the land. In this sense, land is said to yield a rent, determined by what advantages people see as associated with a given location over other locations.</a:t>
            </a:r>
          </a:p>
          <a:p>
            <a:endParaRPr lang="en-US" altLang="en-US" b="1" smtClean="0"/>
          </a:p>
        </p:txBody>
      </p:sp>
    </p:spTree>
    <p:extLst>
      <p:ext uri="{BB962C8B-B14F-4D97-AF65-F5344CB8AC3E}">
        <p14:creationId xmlns:p14="http://schemas.microsoft.com/office/powerpoint/2010/main" val="350051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BF6E66-2C64-45C8-8E2C-934FEF438E75}" type="slidenum">
              <a:rPr lang="en-US" altLang="en-US" smtClean="0">
                <a:solidFill>
                  <a:srgbClr val="000000"/>
                </a:solidFill>
              </a:rPr>
              <a:pPr/>
              <a:t>29</a:t>
            </a:fld>
            <a:endParaRPr lang="en-US" altLang="en-US" smtClean="0">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en-US" altLang="en-US" b="1" smtClean="0"/>
              <a:t>Looking at the development of the City of Philadelphia, we find that Penn’s design for a Greene Country Town was soon overwhelmed by population increase and the changing highest, best use for locations. Another dynamic was that more and more land was acquired not for development of homes or businesses but purely for speculation. Land had almost from the beginning taken on the character of a commodity rather than an essential part of the commons to be shared by all in the community.</a:t>
            </a:r>
          </a:p>
          <a:p>
            <a:endParaRPr lang="en-US" altLang="en-US" b="1" smtClean="0"/>
          </a:p>
        </p:txBody>
      </p:sp>
    </p:spTree>
    <p:extLst>
      <p:ext uri="{BB962C8B-B14F-4D97-AF65-F5344CB8AC3E}">
        <p14:creationId xmlns:p14="http://schemas.microsoft.com/office/powerpoint/2010/main" val="407688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72D919-4037-47FB-A254-340D39E0AADE}" type="slidenum">
              <a:rPr lang="en-US" altLang="en-US" smtClean="0">
                <a:solidFill>
                  <a:srgbClr val="000000"/>
                </a:solidFill>
              </a:rPr>
              <a:pPr/>
              <a:t>3</a:t>
            </a:fld>
            <a:endParaRPr lang="en-US" altLang="en-US" smtClean="0">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b="1" smtClean="0"/>
              <a:t>Political economists were students of history. And, they applied their skills to the lessons of the history of land settlement.  Henry George reexamined their findings and their description of history before making any generalizations regarding how we tended to behave and organize ourselves.</a:t>
            </a:r>
          </a:p>
        </p:txBody>
      </p:sp>
    </p:spTree>
    <p:extLst>
      <p:ext uri="{BB962C8B-B14F-4D97-AF65-F5344CB8AC3E}">
        <p14:creationId xmlns:p14="http://schemas.microsoft.com/office/powerpoint/2010/main" val="4057193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F66DEC-9723-4E49-928F-2E1FEA5DAC99}" type="slidenum">
              <a:rPr lang="en-US" altLang="en-US" smtClean="0">
                <a:solidFill>
                  <a:srgbClr val="000000"/>
                </a:solidFill>
              </a:rPr>
              <a:pPr/>
              <a:t>30</a:t>
            </a:fld>
            <a:endParaRPr lang="en-US" altLang="en-US" smtClean="0">
              <a:solidFill>
                <a:srgbClr val="000000"/>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r>
              <a:rPr lang="en-US" altLang="en-US" b="1" smtClean="0"/>
              <a:t>As I have stated, population growth leads to changing land uses. Agricultural land is converted to business and residential use. Land parcels are divided and divided again to accommodate more buildings. With the appearance of steel girder construction and elevators, buildings rise ever higher. More reliable heating systems and air-conditioning opened up regions for high levels of economic activity year-round.</a:t>
            </a:r>
          </a:p>
          <a:p>
            <a:endParaRPr lang="en-US" altLang="en-US" b="1" smtClean="0"/>
          </a:p>
          <a:p>
            <a:endParaRPr lang="en-US" altLang="en-US" b="1" smtClean="0"/>
          </a:p>
        </p:txBody>
      </p:sp>
    </p:spTree>
    <p:extLst>
      <p:ext uri="{BB962C8B-B14F-4D97-AF65-F5344CB8AC3E}">
        <p14:creationId xmlns:p14="http://schemas.microsoft.com/office/powerpoint/2010/main" val="3103179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2D0DA2-091D-4044-89FC-C6700510E71E}" type="slidenum">
              <a:rPr lang="en-US" altLang="en-US" smtClean="0">
                <a:solidFill>
                  <a:srgbClr val="000000"/>
                </a:solidFill>
              </a:rPr>
              <a:pPr/>
              <a:t>31</a:t>
            </a:fld>
            <a:endParaRPr lang="en-US" altLang="en-US" smtClean="0">
              <a:solidFill>
                <a:srgbClr val="000000"/>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r>
              <a:rPr lang="en-US" altLang="en-US" b="1" smtClean="0"/>
              <a:t>Now, we will conduct an experiment, working together to establish the basis for forming a new society. Think about how to best achieve a just allocation of land, so that there is equality of opportunity for all within a community.</a:t>
            </a:r>
          </a:p>
          <a:p>
            <a:endParaRPr lang="en-US" altLang="en-US" b="1" smtClean="0"/>
          </a:p>
        </p:txBody>
      </p:sp>
    </p:spTree>
    <p:extLst>
      <p:ext uri="{BB962C8B-B14F-4D97-AF65-F5344CB8AC3E}">
        <p14:creationId xmlns:p14="http://schemas.microsoft.com/office/powerpoint/2010/main" val="1348018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208695-F7AF-4641-B0C8-B6F0E31CE126}" type="slidenum">
              <a:rPr lang="en-US" altLang="en-US" smtClean="0">
                <a:solidFill>
                  <a:srgbClr val="000000"/>
                </a:solidFill>
              </a:rPr>
              <a:pPr/>
              <a:t>32</a:t>
            </a:fld>
            <a:endParaRPr lang="en-US" altLang="en-US" smtClean="0">
              <a:solidFill>
                <a:srgbClr val="000000"/>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r>
              <a:rPr lang="en-US" altLang="en-US" b="1" smtClean="0"/>
              <a:t>Assume we are a community of farmers living in the Old World. Our lands are losing fertility. Our leadership is oppressive and takes -- in rents and taxes -- much of what we produce. New laws are allowing the Commons to be enclosed so that we cannot gather wood or graze our animals. Moreover, we are fearful of invasion by armies sent by neighboring princes seeking to add to their territory.</a:t>
            </a:r>
          </a:p>
          <a:p>
            <a:endParaRPr lang="en-US" altLang="en-US" b="1" smtClean="0"/>
          </a:p>
          <a:p>
            <a:endParaRPr lang="en-US" altLang="en-US" b="1" smtClean="0"/>
          </a:p>
          <a:p>
            <a:endParaRPr lang="en-US" altLang="en-US" b="1" smtClean="0"/>
          </a:p>
        </p:txBody>
      </p:sp>
    </p:spTree>
    <p:extLst>
      <p:ext uri="{BB962C8B-B14F-4D97-AF65-F5344CB8AC3E}">
        <p14:creationId xmlns:p14="http://schemas.microsoft.com/office/powerpoint/2010/main" val="2171106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183832-4F51-4F21-B850-D404B8CFBFA6}" type="slidenum">
              <a:rPr lang="en-US" altLang="en-US" smtClean="0">
                <a:solidFill>
                  <a:srgbClr val="000000"/>
                </a:solidFill>
              </a:rPr>
              <a:pPr/>
              <a:t>33</a:t>
            </a:fld>
            <a:endParaRPr lang="en-US" altLang="en-US" smtClean="0">
              <a:solidFill>
                <a:srgbClr val="000000"/>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r>
              <a:rPr lang="en-US" altLang="en-US" b="1" smtClean="0"/>
              <a:t>We decide to leave our homeland to establish an independent society in the New World. So, we send a small group ahead to locate and survey an area for settlement.</a:t>
            </a:r>
          </a:p>
          <a:p>
            <a:endParaRPr lang="en-US" altLang="en-US" b="1" smtClean="0"/>
          </a:p>
        </p:txBody>
      </p:sp>
    </p:spTree>
    <p:extLst>
      <p:ext uri="{BB962C8B-B14F-4D97-AF65-F5344CB8AC3E}">
        <p14:creationId xmlns:p14="http://schemas.microsoft.com/office/powerpoint/2010/main" val="761513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0B72F0-EEC7-4C5E-94D7-AF21FF693B68}" type="slidenum">
              <a:rPr lang="en-US" altLang="en-US" smtClean="0">
                <a:solidFill>
                  <a:srgbClr val="000000"/>
                </a:solidFill>
              </a:rPr>
              <a:pPr/>
              <a:t>34</a:t>
            </a:fld>
            <a:endParaRPr lang="en-US" altLang="en-US" smtClean="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r>
              <a:rPr lang="en-US" altLang="en-US" b="1" smtClean="0"/>
              <a:t>Here is the map our surveyors create to help us decide on how to fairly allocate the land. How might we achieve </a:t>
            </a:r>
            <a:r>
              <a:rPr lang="en-US" altLang="en-US" b="1" i="1" smtClean="0">
                <a:solidFill>
                  <a:srgbClr val="CCFF33"/>
                </a:solidFill>
              </a:rPr>
              <a:t>equality of opportunity</a:t>
            </a:r>
            <a:r>
              <a:rPr lang="en-US" altLang="en-US" b="1" smtClean="0"/>
              <a:t> in the division of the land we are to settle? To start with, our group of settlers consists of ten family units. </a:t>
            </a:r>
          </a:p>
          <a:p>
            <a:endParaRPr lang="en-US" altLang="en-US" b="1" smtClean="0"/>
          </a:p>
        </p:txBody>
      </p:sp>
    </p:spTree>
    <p:extLst>
      <p:ext uri="{BB962C8B-B14F-4D97-AF65-F5344CB8AC3E}">
        <p14:creationId xmlns:p14="http://schemas.microsoft.com/office/powerpoint/2010/main" val="3651454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02939F-E4CD-4130-A2D0-E5251FDC0F59}" type="slidenum">
              <a:rPr lang="en-US" altLang="en-US" smtClean="0">
                <a:solidFill>
                  <a:srgbClr val="000000"/>
                </a:solidFill>
              </a:rPr>
              <a:pPr/>
              <a:t>35</a:t>
            </a:fld>
            <a:endParaRPr lang="en-US" altLang="en-US" smtClean="0">
              <a:solidFill>
                <a:srgbClr val="000000"/>
              </a:solidFill>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r>
              <a:rPr lang="en-US" altLang="en-US" b="1" smtClean="0"/>
              <a:t>Meeting our annual needs requires that the land we occupy will yield a minimum of 60 units of wealth (i.e., of production). The colonists decide that each family will be allotted enough land to produce 100 units of wealth each year, which will permit a standard of well-being none had enjoyed in the Old World.</a:t>
            </a:r>
          </a:p>
        </p:txBody>
      </p:sp>
    </p:spTree>
    <p:extLst>
      <p:ext uri="{BB962C8B-B14F-4D97-AF65-F5344CB8AC3E}">
        <p14:creationId xmlns:p14="http://schemas.microsoft.com/office/powerpoint/2010/main" val="2987353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1ADD30-B924-4EFA-B7C2-0F89CBB1D7F6}" type="slidenum">
              <a:rPr lang="en-US" altLang="en-US" smtClean="0">
                <a:solidFill>
                  <a:srgbClr val="000000"/>
                </a:solidFill>
              </a:rPr>
              <a:pPr/>
              <a:t>36</a:t>
            </a:fld>
            <a:endParaRPr lang="en-US" altLang="en-US" smtClean="0">
              <a:solidFill>
                <a:srgbClr val="000000"/>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r>
              <a:rPr lang="en-US" altLang="en-US" b="1" smtClean="0"/>
              <a:t>So, how do you think they did it?</a:t>
            </a:r>
          </a:p>
        </p:txBody>
      </p:sp>
    </p:spTree>
    <p:extLst>
      <p:ext uri="{BB962C8B-B14F-4D97-AF65-F5344CB8AC3E}">
        <p14:creationId xmlns:p14="http://schemas.microsoft.com/office/powerpoint/2010/main" val="3035323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3E487B-4293-48C1-A9D7-2CE0F80D80AA}" type="slidenum">
              <a:rPr lang="en-US" altLang="en-US" smtClean="0">
                <a:solidFill>
                  <a:srgbClr val="000000"/>
                </a:solidFill>
              </a:rPr>
              <a:pPr/>
              <a:t>37</a:t>
            </a:fld>
            <a:endParaRPr lang="en-US" altLang="en-US" smtClean="0">
              <a:solidFill>
                <a:srgbClr val="000000"/>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r>
              <a:rPr lang="en-US" altLang="en-US" b="1" smtClean="0"/>
              <a:t>Their answer is to allocate different sized plots of land to each colonist – based on estimates of potential wealth production using like inputs of labor and capital goods. There is not enough highly fertile land with direct access to the rivers, but the heavily wooded areas could compensate by creating opportunities for specialization.</a:t>
            </a:r>
          </a:p>
          <a:p>
            <a:endParaRPr lang="en-US" altLang="en-US" b="1" smtClean="0"/>
          </a:p>
        </p:txBody>
      </p:sp>
    </p:spTree>
    <p:extLst>
      <p:ext uri="{BB962C8B-B14F-4D97-AF65-F5344CB8AC3E}">
        <p14:creationId xmlns:p14="http://schemas.microsoft.com/office/powerpoint/2010/main" val="1640522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8E226F-4908-43DC-AA46-FB5F06C875EC}" type="slidenum">
              <a:rPr lang="en-US" altLang="en-US" smtClean="0">
                <a:solidFill>
                  <a:srgbClr val="000000"/>
                </a:solidFill>
              </a:rPr>
              <a:pPr/>
              <a:t>38</a:t>
            </a:fld>
            <a:endParaRPr lang="en-US" altLang="en-US" smtClean="0">
              <a:solidFill>
                <a:srgbClr val="000000"/>
              </a:solidFill>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r>
              <a:rPr lang="en-US" altLang="en-US" b="1" smtClean="0"/>
              <a:t>Some members of the community would plant crops, others would harvest timber and other plants from the forests. An equitable division of the land would set the stage for a more advanced system of wealth production stimulated by trade and commerce – at least for a time. </a:t>
            </a:r>
          </a:p>
        </p:txBody>
      </p:sp>
    </p:spTree>
    <p:extLst>
      <p:ext uri="{BB962C8B-B14F-4D97-AF65-F5344CB8AC3E}">
        <p14:creationId xmlns:p14="http://schemas.microsoft.com/office/powerpoint/2010/main" val="746416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C64F44-4501-4415-9510-A5A0B474151A}" type="slidenum">
              <a:rPr lang="en-US" altLang="en-US" smtClean="0">
                <a:solidFill>
                  <a:srgbClr val="000000"/>
                </a:solidFill>
              </a:rPr>
              <a:pPr/>
              <a:t>39</a:t>
            </a:fld>
            <a:endParaRPr lang="en-US" altLang="en-US" smtClean="0">
              <a:solidFill>
                <a:srgbClr val="000000"/>
              </a:solidFill>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r>
              <a:rPr lang="en-US" altLang="en-US" b="1" smtClean="0"/>
              <a:t>The long-term outcome would depend on whether equality of opportunity could be maintained as the population of the community increased and as land uses began to change with the development of a town, with the depletion of soil fertility, the clearing of forests, the increased need for access to water and the many other issues that arise with an increase in population density.</a:t>
            </a:r>
          </a:p>
          <a:p>
            <a:endParaRPr lang="en-US" altLang="en-US" b="1" smtClean="0"/>
          </a:p>
        </p:txBody>
      </p:sp>
    </p:spTree>
    <p:extLst>
      <p:ext uri="{BB962C8B-B14F-4D97-AF65-F5344CB8AC3E}">
        <p14:creationId xmlns:p14="http://schemas.microsoft.com/office/powerpoint/2010/main" val="224773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B5684B-FF92-4179-8026-1E7C7E2F2F79}" type="slidenum">
              <a:rPr lang="en-US" altLang="en-US" smtClean="0">
                <a:solidFill>
                  <a:srgbClr val="000000"/>
                </a:solidFill>
              </a:rPr>
              <a:pPr/>
              <a:t>4</a:t>
            </a:fld>
            <a:endParaRPr lang="en-US" altLang="en-US" smtClean="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b="1" smtClean="0"/>
              <a:t>Among the most prominent voices in their discipline stood Adam Smith, Anne Robert Jacques Turgot, David Ricardo and John Stuart Mill.</a:t>
            </a:r>
          </a:p>
        </p:txBody>
      </p:sp>
    </p:spTree>
    <p:extLst>
      <p:ext uri="{BB962C8B-B14F-4D97-AF65-F5344CB8AC3E}">
        <p14:creationId xmlns:p14="http://schemas.microsoft.com/office/powerpoint/2010/main" val="3496666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CDC4B8-FA5D-4B8A-AB14-5E9E11CB2241}" type="slidenum">
              <a:rPr lang="en-US" altLang="en-US" smtClean="0">
                <a:solidFill>
                  <a:srgbClr val="000000"/>
                </a:solidFill>
              </a:rPr>
              <a:pPr/>
              <a:t>40</a:t>
            </a:fld>
            <a:endParaRPr lang="en-US" altLang="en-US" smtClean="0">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r>
              <a:rPr lang="en-US" altLang="en-US" b="1" smtClean="0"/>
              <a:t>What actually happened when Europeans arrived to settle in our hypothetical region? This rough map is actually the location where the City of Philadelphia was established.</a:t>
            </a:r>
          </a:p>
        </p:txBody>
      </p:sp>
    </p:spTree>
    <p:extLst>
      <p:ext uri="{BB962C8B-B14F-4D97-AF65-F5344CB8AC3E}">
        <p14:creationId xmlns:p14="http://schemas.microsoft.com/office/powerpoint/2010/main" val="1237350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21694B-2CE1-411F-A179-B18FAE33B4B4}" type="slidenum">
              <a:rPr lang="en-US" altLang="en-US" smtClean="0">
                <a:solidFill>
                  <a:srgbClr val="000000"/>
                </a:solidFill>
              </a:rPr>
              <a:pPr/>
              <a:t>41</a:t>
            </a:fld>
            <a:endParaRPr lang="en-US" altLang="en-US" smtClean="0">
              <a:solidFill>
                <a:srgbClr val="000000"/>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r>
              <a:rPr lang="en-US" altLang="en-US" b="1" smtClean="0"/>
              <a:t>We might ask, then, what happens to the initial equality of opportunity achieved in our ideal community?</a:t>
            </a:r>
          </a:p>
        </p:txBody>
      </p:sp>
    </p:spTree>
    <p:extLst>
      <p:ext uri="{BB962C8B-B14F-4D97-AF65-F5344CB8AC3E}">
        <p14:creationId xmlns:p14="http://schemas.microsoft.com/office/powerpoint/2010/main" val="3843705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68498F-0334-473C-8F28-4A4F280BF5DB}" type="slidenum">
              <a:rPr lang="en-US" altLang="en-US" smtClean="0">
                <a:solidFill>
                  <a:srgbClr val="000000"/>
                </a:solidFill>
              </a:rPr>
              <a:pPr/>
              <a:t>42</a:t>
            </a:fld>
            <a:endParaRPr lang="en-US" altLang="en-US" smtClean="0">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r>
              <a:rPr lang="en-US" altLang="en-US" b="1" smtClean="0"/>
              <a:t>Political economy offers the answers in the form of certain natural laws of tendency that operate, yielding very predictable outcomes as land comes to have an increasing rental value over time.</a:t>
            </a:r>
          </a:p>
          <a:p>
            <a:endParaRPr lang="en-US" altLang="en-US" b="1" smtClean="0"/>
          </a:p>
        </p:txBody>
      </p:sp>
    </p:spTree>
    <p:extLst>
      <p:ext uri="{BB962C8B-B14F-4D97-AF65-F5344CB8AC3E}">
        <p14:creationId xmlns:p14="http://schemas.microsoft.com/office/powerpoint/2010/main" val="560009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6EDAF6-4EF9-4AEB-BBE3-DB7DE1DDA492}" type="slidenum">
              <a:rPr lang="en-US" altLang="en-US" smtClean="0">
                <a:solidFill>
                  <a:srgbClr val="000000"/>
                </a:solidFill>
              </a:rPr>
              <a:pPr/>
              <a:t>43</a:t>
            </a:fld>
            <a:endParaRPr lang="en-US" altLang="en-US" smtClean="0">
              <a:solidFill>
                <a:srgbClr val="000000"/>
              </a:solidFill>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r>
              <a:rPr lang="en-US" altLang="en-US" b="1" smtClean="0"/>
              <a:t>We now take a minor detour from theoretical discussion to examine how we have come to live together in settled communities.</a:t>
            </a:r>
          </a:p>
        </p:txBody>
      </p:sp>
    </p:spTree>
    <p:extLst>
      <p:ext uri="{BB962C8B-B14F-4D97-AF65-F5344CB8AC3E}">
        <p14:creationId xmlns:p14="http://schemas.microsoft.com/office/powerpoint/2010/main" val="366436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F47899-1610-43FE-BC1B-E1409189D19B}" type="slidenum">
              <a:rPr lang="en-US" altLang="en-US" smtClean="0">
                <a:solidFill>
                  <a:srgbClr val="000000"/>
                </a:solidFill>
              </a:rPr>
              <a:pPr/>
              <a:t>5</a:t>
            </a:fld>
            <a:endParaRPr lang="en-US" altLang="en-US" smtClean="0">
              <a:solidFill>
                <a:srgbClr val="000000"/>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b="1" smtClean="0"/>
              <a:t>What, then, does history teach us about how we are organized?</a:t>
            </a:r>
          </a:p>
        </p:txBody>
      </p:sp>
    </p:spTree>
    <p:extLst>
      <p:ext uri="{BB962C8B-B14F-4D97-AF65-F5344CB8AC3E}">
        <p14:creationId xmlns:p14="http://schemas.microsoft.com/office/powerpoint/2010/main" val="35035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E36E17-D0AE-4B4C-90A9-7C9C9806B8C4}" type="slidenum">
              <a:rPr lang="en-US" altLang="en-US" smtClean="0">
                <a:solidFill>
                  <a:srgbClr val="000000"/>
                </a:solidFill>
              </a:rPr>
              <a:pPr/>
              <a:t>6</a:t>
            </a:fld>
            <a:endParaRPr lang="en-US" altLang="en-US" smtClean="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1" smtClean="0"/>
              <a:t>When groups stopped migrating and settled in one place, societal organization changed and became more formalized. Jericho, the world's first city, some 11,000 years ago in the Jordan River Valley.</a:t>
            </a:r>
          </a:p>
        </p:txBody>
      </p:sp>
    </p:spTree>
    <p:extLst>
      <p:ext uri="{BB962C8B-B14F-4D97-AF65-F5344CB8AC3E}">
        <p14:creationId xmlns:p14="http://schemas.microsoft.com/office/powerpoint/2010/main" val="89659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C63395-3267-4216-A404-F69870319514}" type="slidenum">
              <a:rPr lang="en-US" altLang="en-US" smtClean="0">
                <a:solidFill>
                  <a:srgbClr val="000000"/>
                </a:solidFill>
              </a:rPr>
              <a:pPr/>
              <a:t>7</a:t>
            </a:fld>
            <a:endParaRPr lang="en-US" altLang="en-US" smtClean="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b="1" smtClean="0"/>
              <a:t>Permanent settlement required the introduction of laws allocating access to land, water and other natural resources. Settlement required that societies distinguish between </a:t>
            </a:r>
            <a:r>
              <a:rPr lang="en-US" altLang="en-US" b="1" i="1" smtClean="0">
                <a:solidFill>
                  <a:srgbClr val="CCFF33"/>
                </a:solidFill>
              </a:rPr>
              <a:t>public</a:t>
            </a:r>
            <a:r>
              <a:rPr lang="en-US" altLang="en-US" b="1" smtClean="0"/>
              <a:t> – or common -- and </a:t>
            </a:r>
            <a:r>
              <a:rPr lang="en-US" altLang="en-US" b="1" i="1" smtClean="0">
                <a:solidFill>
                  <a:srgbClr val="CCFF33"/>
                </a:solidFill>
              </a:rPr>
              <a:t>private</a:t>
            </a:r>
            <a:r>
              <a:rPr lang="en-US" altLang="en-US" b="1" smtClean="0"/>
              <a:t> property.</a:t>
            </a:r>
          </a:p>
          <a:p>
            <a:endParaRPr lang="en-US" altLang="en-US" b="1" smtClean="0"/>
          </a:p>
        </p:txBody>
      </p:sp>
    </p:spTree>
    <p:extLst>
      <p:ext uri="{BB962C8B-B14F-4D97-AF65-F5344CB8AC3E}">
        <p14:creationId xmlns:p14="http://schemas.microsoft.com/office/powerpoint/2010/main" val="417611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6829E2-05A4-47F1-9A68-CFCF952CE56D}" type="slidenum">
              <a:rPr lang="en-US" altLang="en-US" smtClean="0">
                <a:solidFill>
                  <a:srgbClr val="000000"/>
                </a:solidFill>
              </a:rPr>
              <a:pPr/>
              <a:t>8</a:t>
            </a:fld>
            <a:endParaRPr lang="en-US" altLang="en-US"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b="1" smtClean="0"/>
              <a:t>The outcomes were determined by traditional decision-making processes and also by evolving power relations. With the appearance of hierarchy in societies came entrenched privileges foo some, including the power to claim a portion of what others produced by working the land. </a:t>
            </a:r>
          </a:p>
          <a:p>
            <a:endParaRPr lang="en-US" altLang="en-US" b="1" smtClean="0"/>
          </a:p>
        </p:txBody>
      </p:sp>
    </p:spTree>
    <p:extLst>
      <p:ext uri="{BB962C8B-B14F-4D97-AF65-F5344CB8AC3E}">
        <p14:creationId xmlns:p14="http://schemas.microsoft.com/office/powerpoint/2010/main" val="40638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D82FF1-AC43-4E0C-A3EB-FB6B3E8AE1C5}" type="slidenum">
              <a:rPr lang="en-US" altLang="en-US" smtClean="0">
                <a:solidFill>
                  <a:srgbClr val="000000"/>
                </a:solidFill>
              </a:rPr>
              <a:pPr/>
              <a:t>9</a:t>
            </a:fld>
            <a:endParaRPr lang="en-US" altLang="en-US"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b="1" smtClean="0"/>
              <a:t>Throughout North America, the “First Americans” living here when Europeans arrived were yet to establish permanent cities in the same way as the Aztec, Inca or other peoples to the south. Theirs was, generally, a </a:t>
            </a:r>
            <a:r>
              <a:rPr lang="en-US" altLang="en-US" b="1" i="1" smtClean="0">
                <a:solidFill>
                  <a:srgbClr val="CCFF33"/>
                </a:solidFill>
              </a:rPr>
              <a:t>communitarian</a:t>
            </a:r>
            <a:r>
              <a:rPr lang="en-US" altLang="en-US" b="1" smtClean="0"/>
              <a:t> form of social organization, and they did not yet adopt the concept of individual land ownership.</a:t>
            </a:r>
          </a:p>
        </p:txBody>
      </p:sp>
    </p:spTree>
    <p:extLst>
      <p:ext uri="{BB962C8B-B14F-4D97-AF65-F5344CB8AC3E}">
        <p14:creationId xmlns:p14="http://schemas.microsoft.com/office/powerpoint/2010/main" val="91979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7D78EF-4ACA-4B4F-B383-706BA5FA723D}" type="slidenum">
              <a:rPr lang="en-US" altLang="en-US"/>
              <a:pPr>
                <a:defRPr/>
              </a:pPr>
              <a:t>‹#›</a:t>
            </a:fld>
            <a:endParaRPr lang="en-US" altLang="en-US"/>
          </a:p>
        </p:txBody>
      </p:sp>
    </p:spTree>
    <p:extLst>
      <p:ext uri="{BB962C8B-B14F-4D97-AF65-F5344CB8AC3E}">
        <p14:creationId xmlns:p14="http://schemas.microsoft.com/office/powerpoint/2010/main" val="28512052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B2AA39-2E91-42E0-87BA-0F68E4B58C56}" type="slidenum">
              <a:rPr lang="en-US" altLang="en-US"/>
              <a:pPr>
                <a:defRPr/>
              </a:pPr>
              <a:t>‹#›</a:t>
            </a:fld>
            <a:endParaRPr lang="en-US" altLang="en-US"/>
          </a:p>
        </p:txBody>
      </p:sp>
    </p:spTree>
    <p:extLst>
      <p:ext uri="{BB962C8B-B14F-4D97-AF65-F5344CB8AC3E}">
        <p14:creationId xmlns:p14="http://schemas.microsoft.com/office/powerpoint/2010/main" val="16995629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3545B-C6DD-4549-AC21-DC5C30FF4DF3}" type="slidenum">
              <a:rPr lang="en-US" altLang="en-US"/>
              <a:pPr>
                <a:defRPr/>
              </a:pPr>
              <a:t>‹#›</a:t>
            </a:fld>
            <a:endParaRPr lang="en-US" altLang="en-US"/>
          </a:p>
        </p:txBody>
      </p:sp>
    </p:spTree>
    <p:extLst>
      <p:ext uri="{BB962C8B-B14F-4D97-AF65-F5344CB8AC3E}">
        <p14:creationId xmlns:p14="http://schemas.microsoft.com/office/powerpoint/2010/main" val="417151886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D72DDB6-6F94-4D0C-99C6-913DB6777DB8}" type="slidenum">
              <a:rPr lang="en-US" altLang="en-US"/>
              <a:pPr>
                <a:defRPr/>
              </a:pPr>
              <a:t>‹#›</a:t>
            </a:fld>
            <a:endParaRPr lang="en-US" altLang="en-US"/>
          </a:p>
        </p:txBody>
      </p:sp>
    </p:spTree>
    <p:extLst>
      <p:ext uri="{BB962C8B-B14F-4D97-AF65-F5344CB8AC3E}">
        <p14:creationId xmlns:p14="http://schemas.microsoft.com/office/powerpoint/2010/main" val="12582173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95EE241-DDD6-4327-BB5F-31FAAF7BBA2B}" type="slidenum">
              <a:rPr lang="en-US" altLang="en-US"/>
              <a:pPr>
                <a:defRPr/>
              </a:pPr>
              <a:t>‹#›</a:t>
            </a:fld>
            <a:endParaRPr lang="en-US" altLang="en-US"/>
          </a:p>
        </p:txBody>
      </p:sp>
    </p:spTree>
    <p:extLst>
      <p:ext uri="{BB962C8B-B14F-4D97-AF65-F5344CB8AC3E}">
        <p14:creationId xmlns:p14="http://schemas.microsoft.com/office/powerpoint/2010/main" val="373524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346320F-6E5A-44D6-B78A-F2CF10828251}" type="slidenum">
              <a:rPr lang="en-US" altLang="en-US"/>
              <a:pPr>
                <a:defRPr/>
              </a:pPr>
              <a:t>‹#›</a:t>
            </a:fld>
            <a:endParaRPr lang="en-US" altLang="en-US"/>
          </a:p>
        </p:txBody>
      </p:sp>
    </p:spTree>
    <p:extLst>
      <p:ext uri="{BB962C8B-B14F-4D97-AF65-F5344CB8AC3E}">
        <p14:creationId xmlns:p14="http://schemas.microsoft.com/office/powerpoint/2010/main" val="2320033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FB8FCD2-326C-432C-AF1F-B26E36CF0DC1}" type="slidenum">
              <a:rPr lang="en-US" altLang="en-US"/>
              <a:pPr>
                <a:defRPr/>
              </a:pPr>
              <a:t>‹#›</a:t>
            </a:fld>
            <a:endParaRPr lang="en-US" altLang="en-US"/>
          </a:p>
        </p:txBody>
      </p:sp>
    </p:spTree>
    <p:extLst>
      <p:ext uri="{BB962C8B-B14F-4D97-AF65-F5344CB8AC3E}">
        <p14:creationId xmlns:p14="http://schemas.microsoft.com/office/powerpoint/2010/main" val="3371486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4ABAB2A-8B83-4690-8B70-5D310DFDA827}" type="slidenum">
              <a:rPr lang="en-US" altLang="en-US"/>
              <a:pPr>
                <a:defRPr/>
              </a:pPr>
              <a:t>‹#›</a:t>
            </a:fld>
            <a:endParaRPr lang="en-US" altLang="en-US"/>
          </a:p>
        </p:txBody>
      </p:sp>
    </p:spTree>
    <p:extLst>
      <p:ext uri="{BB962C8B-B14F-4D97-AF65-F5344CB8AC3E}">
        <p14:creationId xmlns:p14="http://schemas.microsoft.com/office/powerpoint/2010/main" val="105996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817E757-22AA-4D5F-B448-5E3CBA0A0333}" type="slidenum">
              <a:rPr lang="en-US" altLang="en-US"/>
              <a:pPr>
                <a:defRPr/>
              </a:pPr>
              <a:t>‹#›</a:t>
            </a:fld>
            <a:endParaRPr lang="en-US" altLang="en-US"/>
          </a:p>
        </p:txBody>
      </p:sp>
    </p:spTree>
    <p:extLst>
      <p:ext uri="{BB962C8B-B14F-4D97-AF65-F5344CB8AC3E}">
        <p14:creationId xmlns:p14="http://schemas.microsoft.com/office/powerpoint/2010/main" val="91513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D76E2D7-30D4-41BA-90EF-376A0FB5D6A4}" type="slidenum">
              <a:rPr lang="en-US" altLang="en-US"/>
              <a:pPr>
                <a:defRPr/>
              </a:pPr>
              <a:t>‹#›</a:t>
            </a:fld>
            <a:endParaRPr lang="en-US" altLang="en-US"/>
          </a:p>
        </p:txBody>
      </p:sp>
    </p:spTree>
    <p:extLst>
      <p:ext uri="{BB962C8B-B14F-4D97-AF65-F5344CB8AC3E}">
        <p14:creationId xmlns:p14="http://schemas.microsoft.com/office/powerpoint/2010/main" val="137399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8FE8CB0-3744-4116-B713-244AD4E37116}" type="slidenum">
              <a:rPr lang="en-US" altLang="en-US"/>
              <a:pPr>
                <a:defRPr/>
              </a:pPr>
              <a:t>‹#›</a:t>
            </a:fld>
            <a:endParaRPr lang="en-US" altLang="en-US"/>
          </a:p>
        </p:txBody>
      </p:sp>
    </p:spTree>
    <p:extLst>
      <p:ext uri="{BB962C8B-B14F-4D97-AF65-F5344CB8AC3E}">
        <p14:creationId xmlns:p14="http://schemas.microsoft.com/office/powerpoint/2010/main" val="129859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E61DCB-3FDA-4B6F-B20A-6291BD9E963D}" type="slidenum">
              <a:rPr lang="en-US" altLang="en-US"/>
              <a:pPr>
                <a:defRPr/>
              </a:pPr>
              <a:t>‹#›</a:t>
            </a:fld>
            <a:endParaRPr lang="en-US" altLang="en-US"/>
          </a:p>
        </p:txBody>
      </p:sp>
    </p:spTree>
    <p:extLst>
      <p:ext uri="{BB962C8B-B14F-4D97-AF65-F5344CB8AC3E}">
        <p14:creationId xmlns:p14="http://schemas.microsoft.com/office/powerpoint/2010/main" val="131310736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44FE3AB-DDF9-4550-A40C-E7425674E7CC}" type="slidenum">
              <a:rPr lang="en-US" altLang="en-US"/>
              <a:pPr>
                <a:defRPr/>
              </a:pPr>
              <a:t>‹#›</a:t>
            </a:fld>
            <a:endParaRPr lang="en-US" altLang="en-US"/>
          </a:p>
        </p:txBody>
      </p:sp>
    </p:spTree>
    <p:extLst>
      <p:ext uri="{BB962C8B-B14F-4D97-AF65-F5344CB8AC3E}">
        <p14:creationId xmlns:p14="http://schemas.microsoft.com/office/powerpoint/2010/main" val="2213591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6C80C79-BC63-46AF-ADCF-A2F3794AC011}" type="slidenum">
              <a:rPr lang="en-US" altLang="en-US"/>
              <a:pPr>
                <a:defRPr/>
              </a:pPr>
              <a:t>‹#›</a:t>
            </a:fld>
            <a:endParaRPr lang="en-US" altLang="en-US"/>
          </a:p>
        </p:txBody>
      </p:sp>
    </p:spTree>
    <p:extLst>
      <p:ext uri="{BB962C8B-B14F-4D97-AF65-F5344CB8AC3E}">
        <p14:creationId xmlns:p14="http://schemas.microsoft.com/office/powerpoint/2010/main" val="3934104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188E696-DD5D-493D-B366-F5971A89C55C}" type="slidenum">
              <a:rPr lang="en-US" altLang="en-US"/>
              <a:pPr>
                <a:defRPr/>
              </a:pPr>
              <a:t>‹#›</a:t>
            </a:fld>
            <a:endParaRPr lang="en-US" altLang="en-US"/>
          </a:p>
        </p:txBody>
      </p:sp>
    </p:spTree>
    <p:extLst>
      <p:ext uri="{BB962C8B-B14F-4D97-AF65-F5344CB8AC3E}">
        <p14:creationId xmlns:p14="http://schemas.microsoft.com/office/powerpoint/2010/main" val="478230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4AA2AFF-8488-4E00-86DE-1DD848701B05}" type="slidenum">
              <a:rPr lang="en-US" altLang="en-US"/>
              <a:pPr>
                <a:defRPr/>
              </a:pPr>
              <a:t>‹#›</a:t>
            </a:fld>
            <a:endParaRPr lang="en-US" altLang="en-US"/>
          </a:p>
        </p:txBody>
      </p:sp>
    </p:spTree>
    <p:extLst>
      <p:ext uri="{BB962C8B-B14F-4D97-AF65-F5344CB8AC3E}">
        <p14:creationId xmlns:p14="http://schemas.microsoft.com/office/powerpoint/2010/main" val="580043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EBE1C5B-69C7-4290-8A84-264EF372D9F2}" type="slidenum">
              <a:rPr lang="en-US" altLang="en-US"/>
              <a:pPr>
                <a:defRPr/>
              </a:pPr>
              <a:t>‹#›</a:t>
            </a:fld>
            <a:endParaRPr lang="en-US" altLang="en-US"/>
          </a:p>
        </p:txBody>
      </p:sp>
    </p:spTree>
    <p:extLst>
      <p:ext uri="{BB962C8B-B14F-4D97-AF65-F5344CB8AC3E}">
        <p14:creationId xmlns:p14="http://schemas.microsoft.com/office/powerpoint/2010/main" val="294859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859746D-5815-43D5-B3EE-6ED844B63608}" type="slidenum">
              <a:rPr lang="en-US" altLang="en-US"/>
              <a:pPr>
                <a:defRPr/>
              </a:pPr>
              <a:t>‹#›</a:t>
            </a:fld>
            <a:endParaRPr lang="en-US" altLang="en-US"/>
          </a:p>
        </p:txBody>
      </p:sp>
    </p:spTree>
    <p:extLst>
      <p:ext uri="{BB962C8B-B14F-4D97-AF65-F5344CB8AC3E}">
        <p14:creationId xmlns:p14="http://schemas.microsoft.com/office/powerpoint/2010/main" val="1530452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A87FCF2-9269-4960-A6C4-C8BCEF9228F9}" type="slidenum">
              <a:rPr lang="en-US" altLang="en-US"/>
              <a:pPr>
                <a:defRPr/>
              </a:pPr>
              <a:t>‹#›</a:t>
            </a:fld>
            <a:endParaRPr lang="en-US" altLang="en-US"/>
          </a:p>
        </p:txBody>
      </p:sp>
    </p:spTree>
    <p:extLst>
      <p:ext uri="{BB962C8B-B14F-4D97-AF65-F5344CB8AC3E}">
        <p14:creationId xmlns:p14="http://schemas.microsoft.com/office/powerpoint/2010/main" val="498040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0B250CA-BF3F-4F41-BF7C-C3321224BEDB}" type="slidenum">
              <a:rPr lang="en-US" altLang="en-US"/>
              <a:pPr>
                <a:defRPr/>
              </a:pPr>
              <a:t>‹#›</a:t>
            </a:fld>
            <a:endParaRPr lang="en-US" altLang="en-US"/>
          </a:p>
        </p:txBody>
      </p:sp>
    </p:spTree>
    <p:extLst>
      <p:ext uri="{BB962C8B-B14F-4D97-AF65-F5344CB8AC3E}">
        <p14:creationId xmlns:p14="http://schemas.microsoft.com/office/powerpoint/2010/main" val="298698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598AB1C-1B08-4BC1-BC91-45154CD96F78}" type="slidenum">
              <a:rPr lang="en-US" altLang="en-US"/>
              <a:pPr>
                <a:defRPr/>
              </a:pPr>
              <a:t>‹#›</a:t>
            </a:fld>
            <a:endParaRPr lang="en-US" altLang="en-US"/>
          </a:p>
        </p:txBody>
      </p:sp>
    </p:spTree>
    <p:extLst>
      <p:ext uri="{BB962C8B-B14F-4D97-AF65-F5344CB8AC3E}">
        <p14:creationId xmlns:p14="http://schemas.microsoft.com/office/powerpoint/2010/main" val="831730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3908837-E9DD-4B28-8939-5213F91B3CAF}" type="slidenum">
              <a:rPr lang="en-US" altLang="en-US"/>
              <a:pPr>
                <a:defRPr/>
              </a:pPr>
              <a:t>‹#›</a:t>
            </a:fld>
            <a:endParaRPr lang="en-US" altLang="en-US"/>
          </a:p>
        </p:txBody>
      </p:sp>
    </p:spTree>
    <p:extLst>
      <p:ext uri="{BB962C8B-B14F-4D97-AF65-F5344CB8AC3E}">
        <p14:creationId xmlns:p14="http://schemas.microsoft.com/office/powerpoint/2010/main" val="366828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EE18B6-CD3D-440F-8411-5A7028FEE711}" type="slidenum">
              <a:rPr lang="en-US" altLang="en-US"/>
              <a:pPr>
                <a:defRPr/>
              </a:pPr>
              <a:t>‹#›</a:t>
            </a:fld>
            <a:endParaRPr lang="en-US" altLang="en-US"/>
          </a:p>
        </p:txBody>
      </p:sp>
    </p:spTree>
    <p:extLst>
      <p:ext uri="{BB962C8B-B14F-4D97-AF65-F5344CB8AC3E}">
        <p14:creationId xmlns:p14="http://schemas.microsoft.com/office/powerpoint/2010/main" val="197978489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909E5F2-5028-4A89-BD2B-8366804F8BB9}" type="slidenum">
              <a:rPr lang="en-US" altLang="en-US"/>
              <a:pPr>
                <a:defRPr/>
              </a:pPr>
              <a:t>‹#›</a:t>
            </a:fld>
            <a:endParaRPr lang="en-US" altLang="en-US"/>
          </a:p>
        </p:txBody>
      </p:sp>
    </p:spTree>
    <p:extLst>
      <p:ext uri="{BB962C8B-B14F-4D97-AF65-F5344CB8AC3E}">
        <p14:creationId xmlns:p14="http://schemas.microsoft.com/office/powerpoint/2010/main" val="264676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2018F2C-4E91-4A43-9987-E47B419FB6EC}" type="slidenum">
              <a:rPr lang="en-US" altLang="en-US"/>
              <a:pPr>
                <a:defRPr/>
              </a:pPr>
              <a:t>‹#›</a:t>
            </a:fld>
            <a:endParaRPr lang="en-US" altLang="en-US"/>
          </a:p>
        </p:txBody>
      </p:sp>
    </p:spTree>
    <p:extLst>
      <p:ext uri="{BB962C8B-B14F-4D97-AF65-F5344CB8AC3E}">
        <p14:creationId xmlns:p14="http://schemas.microsoft.com/office/powerpoint/2010/main" val="3488764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E3E217A-586F-4DA6-BF05-37D21D62B4E1}" type="slidenum">
              <a:rPr lang="en-US" altLang="en-US"/>
              <a:pPr>
                <a:defRPr/>
              </a:pPr>
              <a:t>‹#›</a:t>
            </a:fld>
            <a:endParaRPr lang="en-US" altLang="en-US"/>
          </a:p>
        </p:txBody>
      </p:sp>
    </p:spTree>
    <p:extLst>
      <p:ext uri="{BB962C8B-B14F-4D97-AF65-F5344CB8AC3E}">
        <p14:creationId xmlns:p14="http://schemas.microsoft.com/office/powerpoint/2010/main" val="4128257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419A9A1-A943-49AD-92F8-6FF38CD685ED}" type="slidenum">
              <a:rPr lang="en-US" altLang="en-US"/>
              <a:pPr>
                <a:defRPr/>
              </a:pPr>
              <a:t>‹#›</a:t>
            </a:fld>
            <a:endParaRPr lang="en-US" altLang="en-US"/>
          </a:p>
        </p:txBody>
      </p:sp>
    </p:spTree>
    <p:extLst>
      <p:ext uri="{BB962C8B-B14F-4D97-AF65-F5344CB8AC3E}">
        <p14:creationId xmlns:p14="http://schemas.microsoft.com/office/powerpoint/2010/main" val="739995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9F5EB52-B478-4CAA-B3D8-C1A9F645E99A}" type="slidenum">
              <a:rPr lang="en-US" altLang="en-US"/>
              <a:pPr>
                <a:defRPr/>
              </a:pPr>
              <a:t>‹#›</a:t>
            </a:fld>
            <a:endParaRPr lang="en-US" altLang="en-US"/>
          </a:p>
        </p:txBody>
      </p:sp>
    </p:spTree>
    <p:extLst>
      <p:ext uri="{BB962C8B-B14F-4D97-AF65-F5344CB8AC3E}">
        <p14:creationId xmlns:p14="http://schemas.microsoft.com/office/powerpoint/2010/main" val="4250902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BD950BB-49D8-458A-89C8-99BD4C583854}" type="slidenum">
              <a:rPr lang="en-US" altLang="en-US"/>
              <a:pPr>
                <a:defRPr/>
              </a:pPr>
              <a:t>‹#›</a:t>
            </a:fld>
            <a:endParaRPr lang="en-US" altLang="en-US"/>
          </a:p>
        </p:txBody>
      </p:sp>
    </p:spTree>
    <p:extLst>
      <p:ext uri="{BB962C8B-B14F-4D97-AF65-F5344CB8AC3E}">
        <p14:creationId xmlns:p14="http://schemas.microsoft.com/office/powerpoint/2010/main" val="67532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358ED6E-4345-45C8-BB05-F66E6E028606}" type="slidenum">
              <a:rPr lang="en-US" altLang="en-US"/>
              <a:pPr>
                <a:defRPr/>
              </a:pPr>
              <a:t>‹#›</a:t>
            </a:fld>
            <a:endParaRPr lang="en-US" altLang="en-US"/>
          </a:p>
        </p:txBody>
      </p:sp>
    </p:spTree>
    <p:extLst>
      <p:ext uri="{BB962C8B-B14F-4D97-AF65-F5344CB8AC3E}">
        <p14:creationId xmlns:p14="http://schemas.microsoft.com/office/powerpoint/2010/main" val="3256069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859CA5B-523C-49D6-939F-E63A9E6A719D}" type="slidenum">
              <a:rPr lang="en-US" altLang="en-US"/>
              <a:pPr>
                <a:defRPr/>
              </a:pPr>
              <a:t>‹#›</a:t>
            </a:fld>
            <a:endParaRPr lang="en-US" altLang="en-US"/>
          </a:p>
        </p:txBody>
      </p:sp>
    </p:spTree>
    <p:extLst>
      <p:ext uri="{BB962C8B-B14F-4D97-AF65-F5344CB8AC3E}">
        <p14:creationId xmlns:p14="http://schemas.microsoft.com/office/powerpoint/2010/main" val="1355405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53774C2-C12C-4593-9157-6F42078DC875}" type="slidenum">
              <a:rPr lang="en-US" altLang="en-US"/>
              <a:pPr>
                <a:defRPr/>
              </a:pPr>
              <a:t>‹#›</a:t>
            </a:fld>
            <a:endParaRPr lang="en-US" altLang="en-US"/>
          </a:p>
        </p:txBody>
      </p:sp>
    </p:spTree>
    <p:extLst>
      <p:ext uri="{BB962C8B-B14F-4D97-AF65-F5344CB8AC3E}">
        <p14:creationId xmlns:p14="http://schemas.microsoft.com/office/powerpoint/2010/main" val="2603883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36EC014-22E6-4753-9580-CC406C7CE584}" type="slidenum">
              <a:rPr lang="en-US" altLang="en-US"/>
              <a:pPr>
                <a:defRPr/>
              </a:pPr>
              <a:t>‹#›</a:t>
            </a:fld>
            <a:endParaRPr lang="en-US" altLang="en-US"/>
          </a:p>
        </p:txBody>
      </p:sp>
    </p:spTree>
    <p:extLst>
      <p:ext uri="{BB962C8B-B14F-4D97-AF65-F5344CB8AC3E}">
        <p14:creationId xmlns:p14="http://schemas.microsoft.com/office/powerpoint/2010/main" val="404371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1A83B0-C5DC-4ED3-AD10-F49E446B6C22}" type="slidenum">
              <a:rPr lang="en-US" altLang="en-US"/>
              <a:pPr>
                <a:defRPr/>
              </a:pPr>
              <a:t>‹#›</a:t>
            </a:fld>
            <a:endParaRPr lang="en-US" altLang="en-US"/>
          </a:p>
        </p:txBody>
      </p:sp>
    </p:spTree>
    <p:extLst>
      <p:ext uri="{BB962C8B-B14F-4D97-AF65-F5344CB8AC3E}">
        <p14:creationId xmlns:p14="http://schemas.microsoft.com/office/powerpoint/2010/main" val="357606934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C65DACF-77E2-4168-BC10-DA793A399705}" type="slidenum">
              <a:rPr lang="en-US" altLang="en-US"/>
              <a:pPr>
                <a:defRPr/>
              </a:pPr>
              <a:t>‹#›</a:t>
            </a:fld>
            <a:endParaRPr lang="en-US" altLang="en-US"/>
          </a:p>
        </p:txBody>
      </p:sp>
    </p:spTree>
    <p:extLst>
      <p:ext uri="{BB962C8B-B14F-4D97-AF65-F5344CB8AC3E}">
        <p14:creationId xmlns:p14="http://schemas.microsoft.com/office/powerpoint/2010/main" val="2319959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6ABEC25-F090-40A2-815C-1408E6797D52}" type="slidenum">
              <a:rPr lang="en-US" altLang="en-US"/>
              <a:pPr>
                <a:defRPr/>
              </a:pPr>
              <a:t>‹#›</a:t>
            </a:fld>
            <a:endParaRPr lang="en-US" altLang="en-US"/>
          </a:p>
        </p:txBody>
      </p:sp>
    </p:spTree>
    <p:extLst>
      <p:ext uri="{BB962C8B-B14F-4D97-AF65-F5344CB8AC3E}">
        <p14:creationId xmlns:p14="http://schemas.microsoft.com/office/powerpoint/2010/main" val="1422801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3AF67FA-B16E-4B57-AFE4-922A55D2B9A5}" type="slidenum">
              <a:rPr lang="en-US" altLang="en-US"/>
              <a:pPr>
                <a:defRPr/>
              </a:pPr>
              <a:t>‹#›</a:t>
            </a:fld>
            <a:endParaRPr lang="en-US" altLang="en-US"/>
          </a:p>
        </p:txBody>
      </p:sp>
    </p:spTree>
    <p:extLst>
      <p:ext uri="{BB962C8B-B14F-4D97-AF65-F5344CB8AC3E}">
        <p14:creationId xmlns:p14="http://schemas.microsoft.com/office/powerpoint/2010/main" val="1748304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72D60D7-4703-4FC0-883D-4EC3716EE778}" type="slidenum">
              <a:rPr lang="en-US" altLang="en-US"/>
              <a:pPr>
                <a:defRPr/>
              </a:pPr>
              <a:t>‹#›</a:t>
            </a:fld>
            <a:endParaRPr lang="en-US" altLang="en-US"/>
          </a:p>
        </p:txBody>
      </p:sp>
    </p:spTree>
    <p:extLst>
      <p:ext uri="{BB962C8B-B14F-4D97-AF65-F5344CB8AC3E}">
        <p14:creationId xmlns:p14="http://schemas.microsoft.com/office/powerpoint/2010/main" val="4080549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22934DE-0B3E-4CA5-A849-4D5B1AB92C72}" type="slidenum">
              <a:rPr lang="en-US" altLang="en-US"/>
              <a:pPr>
                <a:defRPr/>
              </a:pPr>
              <a:t>‹#›</a:t>
            </a:fld>
            <a:endParaRPr lang="en-US" altLang="en-US"/>
          </a:p>
        </p:txBody>
      </p:sp>
    </p:spTree>
    <p:extLst>
      <p:ext uri="{BB962C8B-B14F-4D97-AF65-F5344CB8AC3E}">
        <p14:creationId xmlns:p14="http://schemas.microsoft.com/office/powerpoint/2010/main" val="2763027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5DE96B6-C935-4B6F-9EEB-3004C03354F0}" type="slidenum">
              <a:rPr lang="en-US" altLang="en-US"/>
              <a:pPr>
                <a:defRPr/>
              </a:pPr>
              <a:t>‹#›</a:t>
            </a:fld>
            <a:endParaRPr lang="en-US" altLang="en-US"/>
          </a:p>
        </p:txBody>
      </p:sp>
    </p:spTree>
    <p:extLst>
      <p:ext uri="{BB962C8B-B14F-4D97-AF65-F5344CB8AC3E}">
        <p14:creationId xmlns:p14="http://schemas.microsoft.com/office/powerpoint/2010/main" val="273442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51F09EB-A564-4CF9-9496-79D74EF7AC9E}" type="slidenum">
              <a:rPr lang="en-US" altLang="en-US"/>
              <a:pPr>
                <a:defRPr/>
              </a:pPr>
              <a:t>‹#›</a:t>
            </a:fld>
            <a:endParaRPr lang="en-US" altLang="en-US"/>
          </a:p>
        </p:txBody>
      </p:sp>
    </p:spTree>
    <p:extLst>
      <p:ext uri="{BB962C8B-B14F-4D97-AF65-F5344CB8AC3E}">
        <p14:creationId xmlns:p14="http://schemas.microsoft.com/office/powerpoint/2010/main" val="1698327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105FD87-D907-40C8-85EE-F5AADB1FFFEC}" type="slidenum">
              <a:rPr lang="en-US" altLang="en-US"/>
              <a:pPr>
                <a:defRPr/>
              </a:pPr>
              <a:t>‹#›</a:t>
            </a:fld>
            <a:endParaRPr lang="en-US" altLang="en-US"/>
          </a:p>
        </p:txBody>
      </p:sp>
    </p:spTree>
    <p:extLst>
      <p:ext uri="{BB962C8B-B14F-4D97-AF65-F5344CB8AC3E}">
        <p14:creationId xmlns:p14="http://schemas.microsoft.com/office/powerpoint/2010/main" val="2440735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1330949-EED2-43B5-91B2-E65E7D4148E7}" type="slidenum">
              <a:rPr lang="en-US" altLang="en-US"/>
              <a:pPr>
                <a:defRPr/>
              </a:pPr>
              <a:t>‹#›</a:t>
            </a:fld>
            <a:endParaRPr lang="en-US" altLang="en-US"/>
          </a:p>
        </p:txBody>
      </p:sp>
    </p:spTree>
    <p:extLst>
      <p:ext uri="{BB962C8B-B14F-4D97-AF65-F5344CB8AC3E}">
        <p14:creationId xmlns:p14="http://schemas.microsoft.com/office/powerpoint/2010/main" val="782582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817EB62-7658-4D83-B36A-665BC4BF69D9}" type="slidenum">
              <a:rPr lang="en-US" altLang="en-US"/>
              <a:pPr>
                <a:defRPr/>
              </a:pPr>
              <a:t>‹#›</a:t>
            </a:fld>
            <a:endParaRPr lang="en-US" altLang="en-US"/>
          </a:p>
        </p:txBody>
      </p:sp>
    </p:spTree>
    <p:extLst>
      <p:ext uri="{BB962C8B-B14F-4D97-AF65-F5344CB8AC3E}">
        <p14:creationId xmlns:p14="http://schemas.microsoft.com/office/powerpoint/2010/main" val="168980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C075DE3-95CA-438C-86D8-57F9AA58ABC9}" type="slidenum">
              <a:rPr lang="en-US" altLang="en-US"/>
              <a:pPr>
                <a:defRPr/>
              </a:pPr>
              <a:t>‹#›</a:t>
            </a:fld>
            <a:endParaRPr lang="en-US" altLang="en-US"/>
          </a:p>
        </p:txBody>
      </p:sp>
    </p:spTree>
    <p:extLst>
      <p:ext uri="{BB962C8B-B14F-4D97-AF65-F5344CB8AC3E}">
        <p14:creationId xmlns:p14="http://schemas.microsoft.com/office/powerpoint/2010/main" val="383996999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327AE7D-AF8F-46DC-84AD-70D48B9C9EF8}" type="slidenum">
              <a:rPr lang="en-US" altLang="en-US"/>
              <a:pPr>
                <a:defRPr/>
              </a:pPr>
              <a:t>‹#›</a:t>
            </a:fld>
            <a:endParaRPr lang="en-US" altLang="en-US"/>
          </a:p>
        </p:txBody>
      </p:sp>
    </p:spTree>
    <p:extLst>
      <p:ext uri="{BB962C8B-B14F-4D97-AF65-F5344CB8AC3E}">
        <p14:creationId xmlns:p14="http://schemas.microsoft.com/office/powerpoint/2010/main" val="1644037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A53E872-9BD2-4FF2-B032-6D89E8ADC000}" type="slidenum">
              <a:rPr lang="en-US" altLang="en-US"/>
              <a:pPr>
                <a:defRPr/>
              </a:pPr>
              <a:t>‹#›</a:t>
            </a:fld>
            <a:endParaRPr lang="en-US" altLang="en-US"/>
          </a:p>
        </p:txBody>
      </p:sp>
    </p:spTree>
    <p:extLst>
      <p:ext uri="{BB962C8B-B14F-4D97-AF65-F5344CB8AC3E}">
        <p14:creationId xmlns:p14="http://schemas.microsoft.com/office/powerpoint/2010/main" val="3790695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22D606B-9ADF-47AD-A8DA-545BBC0D6374}" type="slidenum">
              <a:rPr lang="en-US" altLang="en-US"/>
              <a:pPr>
                <a:defRPr/>
              </a:pPr>
              <a:t>‹#›</a:t>
            </a:fld>
            <a:endParaRPr lang="en-US" altLang="en-US"/>
          </a:p>
        </p:txBody>
      </p:sp>
    </p:spTree>
    <p:extLst>
      <p:ext uri="{BB962C8B-B14F-4D97-AF65-F5344CB8AC3E}">
        <p14:creationId xmlns:p14="http://schemas.microsoft.com/office/powerpoint/2010/main" val="3352232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E08A10D-C3FA-46B8-B7AD-99EA4EE87159}" type="slidenum">
              <a:rPr lang="en-US" altLang="en-US"/>
              <a:pPr>
                <a:defRPr/>
              </a:pPr>
              <a:t>‹#›</a:t>
            </a:fld>
            <a:endParaRPr lang="en-US" altLang="en-US"/>
          </a:p>
        </p:txBody>
      </p:sp>
    </p:spTree>
    <p:extLst>
      <p:ext uri="{BB962C8B-B14F-4D97-AF65-F5344CB8AC3E}">
        <p14:creationId xmlns:p14="http://schemas.microsoft.com/office/powerpoint/2010/main" val="3922153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B018A90-E5BA-4932-BF5E-A836DE72D517}" type="slidenum">
              <a:rPr lang="en-US" altLang="en-US"/>
              <a:pPr>
                <a:defRPr/>
              </a:pPr>
              <a:t>‹#›</a:t>
            </a:fld>
            <a:endParaRPr lang="en-US" altLang="en-US"/>
          </a:p>
        </p:txBody>
      </p:sp>
    </p:spTree>
    <p:extLst>
      <p:ext uri="{BB962C8B-B14F-4D97-AF65-F5344CB8AC3E}">
        <p14:creationId xmlns:p14="http://schemas.microsoft.com/office/powerpoint/2010/main" val="307060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6F48333-EB19-4AAB-8A08-2D6BC1385D54}" type="slidenum">
              <a:rPr lang="en-US" altLang="en-US"/>
              <a:pPr>
                <a:defRPr/>
              </a:pPr>
              <a:t>‹#›</a:t>
            </a:fld>
            <a:endParaRPr lang="en-US" altLang="en-US"/>
          </a:p>
        </p:txBody>
      </p:sp>
    </p:spTree>
    <p:extLst>
      <p:ext uri="{BB962C8B-B14F-4D97-AF65-F5344CB8AC3E}">
        <p14:creationId xmlns:p14="http://schemas.microsoft.com/office/powerpoint/2010/main" val="11846016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63F0D37-C94C-4621-BA72-103D42731503}" type="slidenum">
              <a:rPr lang="en-US" altLang="en-US"/>
              <a:pPr>
                <a:defRPr/>
              </a:pPr>
              <a:t>‹#›</a:t>
            </a:fld>
            <a:endParaRPr lang="en-US" altLang="en-US"/>
          </a:p>
        </p:txBody>
      </p:sp>
    </p:spTree>
    <p:extLst>
      <p:ext uri="{BB962C8B-B14F-4D97-AF65-F5344CB8AC3E}">
        <p14:creationId xmlns:p14="http://schemas.microsoft.com/office/powerpoint/2010/main" val="1948742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5A8A31-856C-447C-8375-9B9977C9A21C}" type="slidenum">
              <a:rPr lang="en-US" altLang="en-US"/>
              <a:pPr>
                <a:defRPr/>
              </a:pPr>
              <a:t>‹#›</a:t>
            </a:fld>
            <a:endParaRPr lang="en-US" altLang="en-US"/>
          </a:p>
        </p:txBody>
      </p:sp>
    </p:spTree>
    <p:extLst>
      <p:ext uri="{BB962C8B-B14F-4D97-AF65-F5344CB8AC3E}">
        <p14:creationId xmlns:p14="http://schemas.microsoft.com/office/powerpoint/2010/main" val="32603652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3EF3261-6DD6-44F8-B189-3E0F5A5F1779}" type="slidenum">
              <a:rPr lang="en-US" altLang="en-US"/>
              <a:pPr>
                <a:defRPr/>
              </a:pPr>
              <a:t>‹#›</a:t>
            </a:fld>
            <a:endParaRPr lang="en-US" altLang="en-US"/>
          </a:p>
        </p:txBody>
      </p:sp>
    </p:spTree>
    <p:extLst>
      <p:ext uri="{BB962C8B-B14F-4D97-AF65-F5344CB8AC3E}">
        <p14:creationId xmlns:p14="http://schemas.microsoft.com/office/powerpoint/2010/main" val="22417108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1.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2.xml"/></Relationships>
</file>

<file path=ppt/slideMasters/_rels/slideMaster42.xml.rels><?xml version="1.0" encoding="UTF-8" standalone="yes"?>
<Relationships xmlns="http://schemas.openxmlformats.org/package/2006/relationships"><Relationship Id="rId3" Type="http://schemas.openxmlformats.org/officeDocument/2006/relationships/theme" Target="../theme/theme42.xml"/><Relationship Id="rId2" Type="http://schemas.openxmlformats.org/officeDocument/2006/relationships/slideLayout" Target="../slideLayouts/slideLayout54.xml"/><Relationship Id="rId1"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F3FA483-EBFD-4B73-A7AF-7F3B85E2A1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0" r:id="rId1"/>
    <p:sldLayoutId id="2147485461" r:id="rId2"/>
    <p:sldLayoutId id="2147485462" r:id="rId3"/>
    <p:sldLayoutId id="2147485463" r:id="rId4"/>
    <p:sldLayoutId id="2147485464" r:id="rId5"/>
    <p:sldLayoutId id="2147485465" r:id="rId6"/>
    <p:sldLayoutId id="2147485466" r:id="rId7"/>
    <p:sldLayoutId id="2147485467" r:id="rId8"/>
    <p:sldLayoutId id="2147485468" r:id="rId9"/>
    <p:sldLayoutId id="2147485469" r:id="rId10"/>
    <p:sldLayoutId id="2147485470" r:id="rId11"/>
    <p:sldLayoutId id="2147485471"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2FF3A9A-0F63-43EE-93D7-8901567EEC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6EBCC54-AC56-47B4-8DE7-A7E30E526F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713C4D8-59C9-4EC4-9C6D-A8925AEEE6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A9B758D-3113-450D-91D1-728212EAAD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8DC0D07-AEAA-4293-BEA3-3C57908B6D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06029A3-789C-446D-B1C7-59E60E2379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6E62567-DB90-487E-B809-2B504AA3E2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7BDE166-9313-47DC-A1D2-054447EFD7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0B09985-7319-4605-B591-E7084613B9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34B63AA-8778-466A-8ADC-666AA10B47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594A67C-AA87-4FA3-9C4B-E84B6B34A5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7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9F535A6-C7CC-4125-895C-8D0EE3BEBA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20C3A48-892A-4E87-BC0D-11BBEEB40A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64D9628-5E8A-4379-8B46-70681097FC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D3D262C-2FDA-405F-8660-B8E2935C1E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3A3DF37-33E7-44D8-B6A7-53BC06C5B8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70E89A6-BF72-4F4A-977F-EBD9809B12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7FEADFF-6A47-410F-9C0D-358B66FF75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87DB1E8-C738-4AEC-B019-AB5D6F7E4C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0A20912-D933-4C51-9903-501ECE6567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99C8AC3-159B-4CDC-8338-F158BEC90A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1412916-5599-458D-8C26-AC26A02B9C6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7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5A955DC-0009-4DE0-8732-91DCE7E311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25EAE33-1B21-4380-A7EF-4055203EB3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8BB5970-D3CE-4535-A41D-BD7B1FF6F3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2567AC3-621E-40F8-AADC-1301B53563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8508520-CFCC-4F9D-AB28-30E0CD7F5C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2BEE1D0-4257-4248-B0E6-0AAF3FC186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F08791C-5B3A-4B2B-B978-4C6B121467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56F4434-29A3-41BC-80B9-153E1EA163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081F1B3-14D5-40F0-9EFF-6EEFEBC8A3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D3B3AE0-02C2-49CF-8073-87D8616F9F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FBC049F-4417-4526-8E24-95702FA81A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7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B1A93C3-C2B6-4206-98AA-2E4059251E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426FC2C-1611-4AE4-A939-75EBB8C05B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5428C27-58B7-4F33-AB48-7D8991EEE7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2" r:id="rId1"/>
    <p:sldLayoutId id="2147485513" r:id="rId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A3E84B8-E07E-4C7C-95F4-1CE34DD7A5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7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5D06EEB-0BB9-41AC-B689-5F292B548C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7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0E17A8C-8C06-4310-A69F-70A1F043DE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7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88300AF-33F6-44DE-86D6-48BB18D0B7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7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A57B01A-9CBC-49F2-A581-54E8290ED2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7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Image:Treaty_of_Penn_with_Indians_by_Benjamin_West.jpg"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41.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44.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47.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4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5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israel-mfa.gov.il/mfa/home.asp"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9" descr="ANd9GcS7Cfj97D9hHc2E7jfXWZX3kaarZydZ2K1UmXVL9QvNg4ZWK3Rg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594" name="Picture 10" descr="peas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0"/>
            <a:ext cx="5876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5" descr="PW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755650" y="2924175"/>
            <a:ext cx="259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William Penn</a:t>
            </a:r>
          </a:p>
        </p:txBody>
      </p:sp>
      <p:pic>
        <p:nvPicPr>
          <p:cNvPr id="114691" name="Picture 4" descr="91538-004-503731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613" y="0"/>
            <a:ext cx="551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738" name="Picture 6" descr="Treaty of Penn with Indians by Benjamin West">
            <a:hlinkClick r:id="rId3" tooltip="Treaty of Penn with Indians by Benjamin We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PennsLandTrea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2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ElfrethsAlleyAtTwiligh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82" name="Picture 9" descr="ElfrethsAlleyAtTwiligh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10"/>
          <p:cNvSpPr>
            <a:spLocks noChangeArrowheads="1"/>
          </p:cNvSpPr>
          <p:nvPr/>
        </p:nvSpPr>
        <p:spPr bwMode="auto">
          <a:xfrm>
            <a:off x="1042988" y="4868863"/>
            <a:ext cx="6697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Rockwell" pitchFamily="18" charset="0"/>
              </a:rPr>
              <a:t>“greene country town, which will never be burnt, and always wholesome”.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philly-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0325"/>
            <a:ext cx="84963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8" name="Picture 8" descr="91538-004-503731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0"/>
            <a:ext cx="5519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4"/>
          <p:cNvSpPr txBox="1">
            <a:spLocks noChangeArrowheads="1"/>
          </p:cNvSpPr>
          <p:nvPr/>
        </p:nvSpPr>
        <p:spPr bwMode="auto">
          <a:xfrm>
            <a:off x="3409950" y="914400"/>
            <a:ext cx="2478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Rockwell" pitchFamily="18" charset="0"/>
              </a:rPr>
              <a:t>LECTURE 4</a:t>
            </a:r>
          </a:p>
        </p:txBody>
      </p:sp>
      <p:sp>
        <p:nvSpPr>
          <p:cNvPr id="92164" name="Text Box 4"/>
          <p:cNvSpPr txBox="1">
            <a:spLocks noChangeArrowheads="1"/>
          </p:cNvSpPr>
          <p:nvPr/>
        </p:nvSpPr>
        <p:spPr bwMode="auto">
          <a:xfrm>
            <a:off x="609600" y="1600200"/>
            <a:ext cx="82311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Rockwell" pitchFamily="18" charset="0"/>
              </a:rPr>
              <a:t>What History Tells Us About Land Settlement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6" descr="ANd9GcRfNSQB70iBs322j1m7ML8qP3e-ISZjr6eIui3cR7P5uklbuVbL0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404813"/>
            <a:ext cx="3960813"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ext Box 7"/>
          <p:cNvSpPr txBox="1">
            <a:spLocks noChangeArrowheads="1"/>
          </p:cNvSpPr>
          <p:nvPr/>
        </p:nvSpPr>
        <p:spPr bwMode="auto">
          <a:xfrm>
            <a:off x="468313" y="1341438"/>
            <a:ext cx="37655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Protections for private property</a:t>
            </a:r>
          </a:p>
          <a:p>
            <a:pPr eaLnBrk="1" hangingPunct="1">
              <a:spcBef>
                <a:spcPct val="0"/>
              </a:spcBef>
              <a:buFontTx/>
              <a:buNone/>
            </a:pPr>
            <a:endParaRPr lang="en-US" altLang="en-US" sz="2400" b="1">
              <a:solidFill>
                <a:srgbClr val="000000"/>
              </a:solidFill>
              <a:latin typeface="Rockwell" pitchFamily="18" charset="0"/>
            </a:endParaRPr>
          </a:p>
          <a:p>
            <a:pPr eaLnBrk="1" hangingPunct="1">
              <a:spcBef>
                <a:spcPct val="0"/>
              </a:spcBef>
              <a:buFontTx/>
              <a:buNone/>
            </a:pPr>
            <a:r>
              <a:rPr lang="en-US" altLang="en-US" sz="2400" b="1">
                <a:solidFill>
                  <a:srgbClr val="000000"/>
                </a:solidFill>
                <a:latin typeface="Rockwell" pitchFamily="18" charset="0"/>
              </a:rPr>
              <a:t>Free enterprise</a:t>
            </a:r>
          </a:p>
          <a:p>
            <a:pPr eaLnBrk="1" hangingPunct="1">
              <a:spcBef>
                <a:spcPct val="0"/>
              </a:spcBef>
              <a:buFontTx/>
              <a:buNone/>
            </a:pPr>
            <a:endParaRPr lang="en-US" altLang="en-US" sz="2400" b="1">
              <a:solidFill>
                <a:srgbClr val="000000"/>
              </a:solidFill>
              <a:latin typeface="Rockwell" pitchFamily="18" charset="0"/>
            </a:endParaRPr>
          </a:p>
          <a:p>
            <a:pPr eaLnBrk="1" hangingPunct="1">
              <a:spcBef>
                <a:spcPct val="0"/>
              </a:spcBef>
              <a:buFontTx/>
              <a:buNone/>
            </a:pPr>
            <a:r>
              <a:rPr lang="en-US" altLang="en-US" sz="2400" b="1">
                <a:solidFill>
                  <a:srgbClr val="000000"/>
                </a:solidFill>
                <a:latin typeface="Rockwell" pitchFamily="18" charset="0"/>
              </a:rPr>
              <a:t>A free press</a:t>
            </a:r>
          </a:p>
          <a:p>
            <a:pPr eaLnBrk="1" hangingPunct="1">
              <a:spcBef>
                <a:spcPct val="0"/>
              </a:spcBef>
              <a:buFontTx/>
              <a:buNone/>
            </a:pPr>
            <a:endParaRPr lang="en-US" altLang="en-US" sz="2400" b="1">
              <a:solidFill>
                <a:srgbClr val="000000"/>
              </a:solidFill>
              <a:latin typeface="Rockwell" pitchFamily="18" charset="0"/>
            </a:endParaRPr>
          </a:p>
          <a:p>
            <a:pPr eaLnBrk="1" hangingPunct="1">
              <a:spcBef>
                <a:spcPct val="0"/>
              </a:spcBef>
              <a:buFontTx/>
              <a:buNone/>
            </a:pPr>
            <a:r>
              <a:rPr lang="en-US" altLang="en-US" sz="2400" b="1">
                <a:solidFill>
                  <a:srgbClr val="000000"/>
                </a:solidFill>
                <a:latin typeface="Rockwell" pitchFamily="18" charset="0"/>
              </a:rPr>
              <a:t>Trial by jury</a:t>
            </a:r>
          </a:p>
          <a:p>
            <a:pPr eaLnBrk="1" hangingPunct="1">
              <a:spcBef>
                <a:spcPct val="0"/>
              </a:spcBef>
              <a:buFontTx/>
              <a:buNone/>
            </a:pPr>
            <a:endParaRPr lang="en-US" altLang="en-US" sz="2400" b="1">
              <a:solidFill>
                <a:srgbClr val="000000"/>
              </a:solidFill>
              <a:latin typeface="Rockwell" pitchFamily="18" charset="0"/>
            </a:endParaRPr>
          </a:p>
          <a:p>
            <a:pPr eaLnBrk="1" hangingPunct="1">
              <a:spcBef>
                <a:spcPct val="0"/>
              </a:spcBef>
              <a:buFontTx/>
              <a:buNone/>
            </a:pPr>
            <a:r>
              <a:rPr lang="en-US" altLang="en-US" sz="2400" b="1">
                <a:solidFill>
                  <a:srgbClr val="000000"/>
                </a:solidFill>
                <a:latin typeface="Rockwell" pitchFamily="18" charset="0"/>
              </a:rPr>
              <a:t>Religious toleration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Slateroof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5" descr="ANd9GcTFiSwhZLJYZkUhMU4XrShr2tn79Bxx0d5cCXjEWsOl4-5-XxVT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76250"/>
            <a:ext cx="7200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4" descr="91538-004-503731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0"/>
            <a:ext cx="5519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7218" name="Picture 5" descr="91538-004-503731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492375"/>
            <a:ext cx="17970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ext Box 7"/>
          <p:cNvSpPr txBox="1">
            <a:spLocks noChangeArrowheads="1"/>
          </p:cNvSpPr>
          <p:nvPr/>
        </p:nvSpPr>
        <p:spPr bwMode="auto">
          <a:xfrm>
            <a:off x="3635375" y="2997200"/>
            <a:ext cx="453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00"/>
              </a:solidFill>
              <a:latin typeface="Garamond" panose="02020404030301010803" pitchFamily="18" charset="0"/>
            </a:endParaRPr>
          </a:p>
        </p:txBody>
      </p:sp>
      <p:sp>
        <p:nvSpPr>
          <p:cNvPr id="137220" name="Text Box 10"/>
          <p:cNvSpPr txBox="1">
            <a:spLocks noChangeArrowheads="1"/>
          </p:cNvSpPr>
          <p:nvPr/>
        </p:nvSpPr>
        <p:spPr bwMode="auto">
          <a:xfrm>
            <a:off x="1403350" y="2276475"/>
            <a:ext cx="45370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“If all men were so far tenants to the public that the superfluities of grain and expense were applied to the exigencies thereof, it would put an end to taxes.”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3"/>
          <p:cNvSpPr txBox="1">
            <a:spLocks noChangeArrowheads="1"/>
          </p:cNvSpPr>
          <p:nvPr/>
        </p:nvSpPr>
        <p:spPr bwMode="auto">
          <a:xfrm>
            <a:off x="3635375" y="2997200"/>
            <a:ext cx="453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00"/>
              </a:solidFill>
              <a:latin typeface="Garamond" panose="02020404030301010803" pitchFamily="18" charset="0"/>
            </a:endParaRPr>
          </a:p>
        </p:txBody>
      </p:sp>
      <p:pic>
        <p:nvPicPr>
          <p:cNvPr id="139267" name="Picture 6" descr="6f029b_b2aad5ac162b31bd6e15ca6e0b06c7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6" descr="colonial-farms-new-york-800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3635375" y="2997200"/>
            <a:ext cx="453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00"/>
              </a:solidFill>
              <a:latin typeface="Garamond" panose="02020404030301010803" pitchFamily="18" charset="0"/>
            </a:endParaRPr>
          </a:p>
        </p:txBody>
      </p:sp>
      <p:pic>
        <p:nvPicPr>
          <p:cNvPr id="143363" name="Picture 4" descr="screen-shot-2010-09-08-at-8-29-06-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Text Box 5"/>
          <p:cNvSpPr txBox="1">
            <a:spLocks noChangeArrowheads="1"/>
          </p:cNvSpPr>
          <p:nvPr/>
        </p:nvSpPr>
        <p:spPr bwMode="auto">
          <a:xfrm>
            <a:off x="2843213" y="6165850"/>
            <a:ext cx="4024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latin typeface="Rockwell Extra Bold"/>
              </a:rPr>
              <a:t>Dock Street market - 1906</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5410" name="Picture 13" descr="ANd9GcS_rvDeA_QIx95fws_byNwKvKCkU59CD_10HF4n-BteB8RshWcN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7458" name="Picture 10" descr="high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Ancient Rome | History, Government, Religion, Maps, &amp; Facts | Brit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8" descr="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0"/>
            <a:ext cx="4570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7" name="Picture 10" descr="ANd9GcQMUnORGDyfNKDztvHGyNfA2Ad9HMvZ1uef-bverCOfFk4KcFy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Picture 12" descr="ANd9GcRCjaojqe79HEHu7nJ7vcc_ZPUgJWb1z7palPFDVzFU3rumhIQIA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33763"/>
            <a:ext cx="45720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7" descr="Thomas Paine's 1797 call for a Basic Income: a New Paper Tells the Full  Story - Resil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122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extBox 2"/>
          <p:cNvSpPr txBox="1">
            <a:spLocks noChangeArrowheads="1"/>
          </p:cNvSpPr>
          <p:nvPr/>
        </p:nvSpPr>
        <p:spPr bwMode="auto">
          <a:xfrm>
            <a:off x="304800" y="6858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a:solidFill>
                  <a:schemeClr val="bg1"/>
                </a:solidFill>
                <a:latin typeface="Book Antiqua" panose="02040602050305030304" pitchFamily="18" charset="0"/>
              </a:rPr>
              <a:t>“We have it in our power to begin the world over again.”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6" descr="sug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5650" name="Picture 8" descr="Map of North America, 1650. (Library of Congress, Geography and Map Division [G3300 1650.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88"/>
            <a:ext cx="914400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9" descr="roads-build-coloni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76250"/>
            <a:ext cx="29527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7698" name="Picture 6" descr="phila-land-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908050"/>
            <a:ext cx="604837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3"/>
          <p:cNvSpPr>
            <a:spLocks noGrp="1" noChangeArrowheads="1"/>
          </p:cNvSpPr>
          <p:nvPr>
            <p:ph type="body" idx="1"/>
          </p:nvPr>
        </p:nvSpPr>
        <p:spPr>
          <a:xfrm>
            <a:off x="5148263" y="1916113"/>
            <a:ext cx="3671887" cy="4608512"/>
          </a:xfrm>
        </p:spPr>
        <p:txBody>
          <a:bodyPr/>
          <a:lstStyle/>
          <a:p>
            <a:pPr eaLnBrk="1" hangingPunct="1">
              <a:lnSpc>
                <a:spcPct val="80000"/>
              </a:lnSpc>
            </a:pPr>
            <a:endParaRPr lang="en-US" altLang="en-US" sz="2800" smtClean="0"/>
          </a:p>
          <a:p>
            <a:pPr eaLnBrk="1" hangingPunct="1">
              <a:lnSpc>
                <a:spcPct val="80000"/>
              </a:lnSpc>
            </a:pPr>
            <a:endParaRPr lang="en-US" altLang="en-US" sz="2800" smtClean="0"/>
          </a:p>
        </p:txBody>
      </p:sp>
      <p:pic>
        <p:nvPicPr>
          <p:cNvPr id="159747" name="Picture 4" descr="phila-land-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836613"/>
            <a:ext cx="56165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Text Box 6"/>
          <p:cNvSpPr txBox="1">
            <a:spLocks noChangeArrowheads="1"/>
          </p:cNvSpPr>
          <p:nvPr/>
        </p:nvSpPr>
        <p:spPr bwMode="auto">
          <a:xfrm>
            <a:off x="323850" y="1773238"/>
            <a:ext cx="28289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r>
              <a:rPr lang="en-US" altLang="en-US" sz="2400">
                <a:solidFill>
                  <a:srgbClr val="000000"/>
                </a:solidFill>
              </a:rPr>
              <a:t> </a:t>
            </a:r>
            <a:r>
              <a:rPr lang="en-US" altLang="en-US" sz="2400" b="1">
                <a:solidFill>
                  <a:srgbClr val="000000"/>
                </a:solidFill>
                <a:latin typeface="Rockwell" pitchFamily="18" charset="0"/>
              </a:rPr>
              <a:t>Subsistence requires 60 units of goods annually</a:t>
            </a:r>
          </a:p>
          <a:p>
            <a:pPr eaLnBrk="1" hangingPunct="1">
              <a:spcBef>
                <a:spcPct val="0"/>
              </a:spcBef>
              <a:buFont typeface="Wingdings" panose="05000000000000000000" pitchFamily="2" charset="2"/>
              <a:buChar char="q"/>
            </a:pPr>
            <a:r>
              <a:rPr lang="en-US" altLang="en-US" sz="2400" b="1">
                <a:solidFill>
                  <a:srgbClr val="000000"/>
                </a:solidFill>
                <a:latin typeface="Rockwell" pitchFamily="18" charset="0"/>
              </a:rPr>
              <a:t> Enough land is allocated to each family to produce 100 units of goods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1794" name="Picture 4" descr="phila-land-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05038"/>
            <a:ext cx="41052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9" descr="ANd9GcSyD8L6yh_ukjXOup3VW2yvdmVxkLvmGKK_qTPzFyaiLmD8o-ImH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628775"/>
            <a:ext cx="3463925"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42" name="Picture 4" descr="phila-land-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05038"/>
            <a:ext cx="45370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ext Box 6"/>
          <p:cNvSpPr txBox="1">
            <a:spLocks noChangeArrowheads="1"/>
          </p:cNvSpPr>
          <p:nvPr/>
        </p:nvSpPr>
        <p:spPr bwMode="auto">
          <a:xfrm>
            <a:off x="5667375" y="2205038"/>
            <a:ext cx="31527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rPr>
              <a:t>SOLUTION: Each family gets enough land to account for differences in advantages provided by nature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8" descr="ANd9GcQZfGbGtEVVSK283dmTtQkdBeIsxnGFYjNAfY1sfj_A00MUKXZA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0"/>
            <a:ext cx="2663825"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10" descr="ANd9GcQRuCGS0LZPa3z73vYyHHC6bGsWrsPNdT1rtCtCMaOYmlC5h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0"/>
            <a:ext cx="3095625"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2" name="Picture 14" descr="ANd9GcQAF4uzFQx1g-O2NwygvtEOKVr7rnyPmW8ZP1EOVFOXX-QNb4R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419475"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15" descr="ANd9GcTHG-eKFFgfl4sCYkTDzRy8YsfZYFtFRjKI1_PEq5jMFalp7bUCe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49500"/>
            <a:ext cx="406717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4" name="Picture 17" descr="ANd9GcQCQ6LN-n_Vr6VdgCUrb-ipxuQD2L_8no1RgTDuISgvYb2EbYH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38" y="3068638"/>
            <a:ext cx="5148262"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5" name="Picture 19" descr="ANd9GcTtYPdq0UH6hRexpwYU7zlPn0_uCCAF84ecxuIBCpSjoreAkl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648200"/>
            <a:ext cx="2987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6" name="Picture 21" descr="ANd9GcTvzp6EUZQZevask7fSwixVH34TOr3KlCedpS8YJnPSISqBA7Q7m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675" y="4652963"/>
            <a:ext cx="1462088"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10" descr="ANd9GcR1G_rAFn8BKs06SdL_0FHS2RjqhKXuZ0Y_wEb6w05Kq1zVu_QG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975"/>
            <a:ext cx="91440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adam%20smith%20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24685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3" descr="ANd9GcTbfvwoaXn4Z0MTTJl9rhRXncHyMlnXSHKQZfhTsLvx9iuD490GV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700213"/>
            <a:ext cx="18891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ANd9GcTVkMxJJ5lJnupt3tfBKuntxxqJNZ_-C9bRFjy2yezu3Wapjw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1700213"/>
            <a:ext cx="203993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5" descr="ANd9GcRymdJCudp6-ajzWSwtf3aTpicIBU8zRZXZenIWyp9Od1iwZQCB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1700213"/>
            <a:ext cx="21859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Text Box 6"/>
          <p:cNvSpPr txBox="1">
            <a:spLocks noChangeArrowheads="1"/>
          </p:cNvSpPr>
          <p:nvPr/>
        </p:nvSpPr>
        <p:spPr bwMode="auto">
          <a:xfrm>
            <a:off x="250825" y="4508500"/>
            <a:ext cx="862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Adam Smith             A.R.J. Turgot        David Ricardo   John Stuart Mill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9986" name="Picture 11" descr="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9525"/>
            <a:ext cx="9144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1434888195_7dda2c55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5630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5" name="Picture 3" descr="ANd9GcQkMbiWK0nyIAW4Ub7AwpwkGDYqDdYpd1STL3Md8pewAc01GyByV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0"/>
            <a:ext cx="34925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4" descr="ANd9GcQkMbiWK0nyIAW4Ub7AwpwkGDYqDdYpd1STL3Md8pewAc01GyByV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492375"/>
            <a:ext cx="34925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5" descr="ANd9GcQkMbiWK0nyIAW4Ub7AwpwkGDYqDdYpd1STL3Md8pewAc01GyByV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292600"/>
            <a:ext cx="34925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82" name="Picture 6" descr="1434888195_7dda2c55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5630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Text Box 19"/>
          <p:cNvSpPr txBox="1">
            <a:spLocks noChangeArrowheads="1"/>
          </p:cNvSpPr>
          <p:nvPr/>
        </p:nvSpPr>
        <p:spPr bwMode="auto">
          <a:xfrm>
            <a:off x="6300788" y="1412875"/>
            <a:ext cx="16764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00"/>
                </a:solidFill>
                <a:latin typeface="Rockwell" pitchFamily="18" charset="0"/>
              </a:rPr>
              <a:t>The Law of Rent and Rising Land Values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Text Box 4"/>
          <p:cNvSpPr txBox="1">
            <a:spLocks noChangeArrowheads="1"/>
          </p:cNvSpPr>
          <p:nvPr/>
        </p:nvSpPr>
        <p:spPr bwMode="auto">
          <a:xfrm>
            <a:off x="2597150" y="914400"/>
            <a:ext cx="41036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Rockwell" pitchFamily="18" charset="0"/>
              </a:rPr>
              <a:t>END OF LECTURE 4</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6" descr="ANd9GcRIEMH-OUglXqlrQNK2ZE4tXldq4i9RnydVY64rHEqP82e5-dk7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9" descr="jericho_walls_wide_vie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 Box 11"/>
          <p:cNvSpPr txBox="1">
            <a:spLocks noChangeArrowheads="1"/>
          </p:cNvSpPr>
          <p:nvPr/>
        </p:nvSpPr>
        <p:spPr bwMode="auto">
          <a:xfrm>
            <a:off x="1403350" y="1773238"/>
            <a:ext cx="7075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CCFF33"/>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1403350" y="1773238"/>
            <a:ext cx="7075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CCFF33"/>
              </a:solidFill>
            </a:endParaRPr>
          </a:p>
        </p:txBody>
      </p:sp>
      <p:pic>
        <p:nvPicPr>
          <p:cNvPr id="102403" name="Picture 5" descr="fotolia_3667747_X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19" descr="anc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04813"/>
            <a:ext cx="6913563" cy="617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498" name="Picture 8" descr="iroquois172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9" descr="2085496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05263"/>
            <a:ext cx="24622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0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0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0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0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0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0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0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0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0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1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8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1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1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1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1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1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1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1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1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1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1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1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2116</Words>
  <Application>Microsoft Office PowerPoint</Application>
  <PresentationFormat>On-screen Show (4:3)</PresentationFormat>
  <Paragraphs>111</Paragraphs>
  <Slides>43</Slides>
  <Notes>43</Notes>
  <HiddenSlides>0</HiddenSlides>
  <MMClips>0</MMClips>
  <ScaleCrop>false</ScaleCrop>
  <HeadingPairs>
    <vt:vector size="6" baseType="variant">
      <vt:variant>
        <vt:lpstr>Fonts Used</vt:lpstr>
      </vt:variant>
      <vt:variant>
        <vt:i4>6</vt:i4>
      </vt:variant>
      <vt:variant>
        <vt:lpstr>Theme</vt:lpstr>
      </vt:variant>
      <vt:variant>
        <vt:i4>42</vt:i4>
      </vt:variant>
      <vt:variant>
        <vt:lpstr>Slide Titles</vt:lpstr>
      </vt:variant>
      <vt:variant>
        <vt:i4>43</vt:i4>
      </vt:variant>
    </vt:vector>
  </HeadingPairs>
  <TitlesOfParts>
    <vt:vector size="91" baseType="lpstr">
      <vt:lpstr>Arial</vt:lpstr>
      <vt:lpstr>Book Antiqua</vt:lpstr>
      <vt:lpstr>Garamond</vt:lpstr>
      <vt:lpstr>Rockwell</vt:lpstr>
      <vt:lpstr>Rockwell Extra Bold</vt:lpstr>
      <vt:lpstr>Wingdings</vt:lpstr>
      <vt:lpstr>Default Design</vt:lpstr>
      <vt:lpstr>87_Default Design</vt:lpstr>
      <vt:lpstr>88_Default Design</vt:lpstr>
      <vt:lpstr>89_Default Design</vt:lpstr>
      <vt:lpstr>90_Default Design</vt:lpstr>
      <vt:lpstr>91_Default Design</vt:lpstr>
      <vt:lpstr>92_Default Design</vt:lpstr>
      <vt:lpstr>93_Default Design</vt:lpstr>
      <vt:lpstr>94_Default Design</vt:lpstr>
      <vt:lpstr>95_Default Design</vt:lpstr>
      <vt:lpstr>96_Default Design</vt:lpstr>
      <vt:lpstr>97_Default Design</vt:lpstr>
      <vt:lpstr>98_Default Design</vt:lpstr>
      <vt:lpstr>99_Default Design</vt:lpstr>
      <vt:lpstr>100_Default Design</vt:lpstr>
      <vt:lpstr>101_Default Design</vt:lpstr>
      <vt:lpstr>102_Default Design</vt:lpstr>
      <vt:lpstr>103_Default Design</vt:lpstr>
      <vt:lpstr>104_Default Design</vt:lpstr>
      <vt:lpstr>106_Default Design</vt:lpstr>
      <vt:lpstr>107_Default Design</vt:lpstr>
      <vt:lpstr>108_Default Design</vt:lpstr>
      <vt:lpstr>109_Default Design</vt:lpstr>
      <vt:lpstr>110_Default Design</vt:lpstr>
      <vt:lpstr>111_Default Design</vt:lpstr>
      <vt:lpstr>112_Default Design</vt:lpstr>
      <vt:lpstr>113_Default Design</vt:lpstr>
      <vt:lpstr>114_Default Design</vt:lpstr>
      <vt:lpstr>115_Default Design</vt:lpstr>
      <vt:lpstr>116_Default Design</vt:lpstr>
      <vt:lpstr>86_Default Design</vt:lpstr>
      <vt:lpstr>117_Default Design</vt:lpstr>
      <vt:lpstr>118_Default Design</vt:lpstr>
      <vt:lpstr>119_Default Design</vt:lpstr>
      <vt:lpstr>120_Default Design</vt:lpstr>
      <vt:lpstr>121_Default Design</vt:lpstr>
      <vt:lpstr>122_Default Design</vt:lpstr>
      <vt:lpstr>123_Default Design</vt:lpstr>
      <vt:lpstr>124_Default Design</vt:lpstr>
      <vt:lpstr>125_Default Design</vt:lpstr>
      <vt:lpstr>126_Default Design</vt:lpstr>
      <vt:lpstr>127_Default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104</cp:revision>
  <dcterms:created xsi:type="dcterms:W3CDTF">2010-08-28T01:18:10Z</dcterms:created>
  <dcterms:modified xsi:type="dcterms:W3CDTF">2023-06-02T19:36:42Z</dcterms:modified>
</cp:coreProperties>
</file>