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theme/theme7.xml" ContentType="application/vnd.openxmlformats-officedocument.theme+xml"/>
  <Override PartName="/ppt/slideLayouts/slideLayout19.xml" ContentType="application/vnd.openxmlformats-officedocument.presentationml.slideLayout+xml"/>
  <Override PartName="/ppt/theme/theme8.xml" ContentType="application/vnd.openxmlformats-officedocument.theme+xml"/>
  <Override PartName="/ppt/slideLayouts/slideLayout20.xml" ContentType="application/vnd.openxmlformats-officedocument.presentationml.slideLayout+xml"/>
  <Override PartName="/ppt/theme/theme9.xml" ContentType="application/vnd.openxmlformats-officedocument.theme+xml"/>
  <Override PartName="/ppt/slideLayouts/slideLayout21.xml" ContentType="application/vnd.openxmlformats-officedocument.presentationml.slideLayout+xml"/>
  <Override PartName="/ppt/theme/theme10.xml" ContentType="application/vnd.openxmlformats-officedocument.theme+xml"/>
  <Override PartName="/ppt/slideLayouts/slideLayout22.xml" ContentType="application/vnd.openxmlformats-officedocument.presentationml.slideLayout+xml"/>
  <Override PartName="/ppt/theme/theme11.xml" ContentType="application/vnd.openxmlformats-officedocument.theme+xml"/>
  <Override PartName="/ppt/slideLayouts/slideLayout23.xml" ContentType="application/vnd.openxmlformats-officedocument.presentationml.slideLayout+xml"/>
  <Override PartName="/ppt/theme/theme12.xml" ContentType="application/vnd.openxmlformats-officedocument.theme+xml"/>
  <Override PartName="/ppt/slideLayouts/slideLayout24.xml" ContentType="application/vnd.openxmlformats-officedocument.presentationml.slideLayout+xml"/>
  <Override PartName="/ppt/theme/theme13.xml" ContentType="application/vnd.openxmlformats-officedocument.theme+xml"/>
  <Override PartName="/ppt/slideLayouts/slideLayout25.xml" ContentType="application/vnd.openxmlformats-officedocument.presentationml.slideLayout+xml"/>
  <Override PartName="/ppt/theme/theme14.xml" ContentType="application/vnd.openxmlformats-officedocument.theme+xml"/>
  <Override PartName="/ppt/slideLayouts/slideLayout26.xml" ContentType="application/vnd.openxmlformats-officedocument.presentationml.slideLayout+xml"/>
  <Override PartName="/ppt/theme/theme15.xml" ContentType="application/vnd.openxmlformats-officedocument.theme+xml"/>
  <Override PartName="/ppt/slideLayouts/slideLayout27.xml" ContentType="application/vnd.openxmlformats-officedocument.presentationml.slideLayout+xml"/>
  <Override PartName="/ppt/theme/theme16.xml" ContentType="application/vnd.openxmlformats-officedocument.theme+xml"/>
  <Override PartName="/ppt/slideLayouts/slideLayout28.xml" ContentType="application/vnd.openxmlformats-officedocument.presentationml.slideLayout+xml"/>
  <Override PartName="/ppt/theme/theme17.xml" ContentType="application/vnd.openxmlformats-officedocument.theme+xml"/>
  <Override PartName="/ppt/slideLayouts/slideLayout29.xml" ContentType="application/vnd.openxmlformats-officedocument.presentationml.slideLayout+xml"/>
  <Override PartName="/ppt/theme/theme18.xml" ContentType="application/vnd.openxmlformats-officedocument.theme+xml"/>
  <Override PartName="/ppt/slideLayouts/slideLayout30.xml" ContentType="application/vnd.openxmlformats-officedocument.presentationml.slideLayout+xml"/>
  <Override PartName="/ppt/theme/theme19.xml" ContentType="application/vnd.openxmlformats-officedocument.theme+xml"/>
  <Override PartName="/ppt/slideLayouts/slideLayout31.xml" ContentType="application/vnd.openxmlformats-officedocument.presentationml.slideLayout+xml"/>
  <Override PartName="/ppt/theme/theme20.xml" ContentType="application/vnd.openxmlformats-officedocument.theme+xml"/>
  <Override PartName="/ppt/slideLayouts/slideLayout32.xml" ContentType="application/vnd.openxmlformats-officedocument.presentationml.slideLayout+xml"/>
  <Override PartName="/ppt/theme/theme21.xml" ContentType="application/vnd.openxmlformats-officedocument.theme+xml"/>
  <Override PartName="/ppt/slideLayouts/slideLayout33.xml" ContentType="application/vnd.openxmlformats-officedocument.presentationml.slideLayout+xml"/>
  <Override PartName="/ppt/theme/theme22.xml" ContentType="application/vnd.openxmlformats-officedocument.theme+xml"/>
  <Override PartName="/ppt/slideLayouts/slideLayout34.xml" ContentType="application/vnd.openxmlformats-officedocument.presentationml.slideLayout+xml"/>
  <Override PartName="/ppt/theme/theme23.xml" ContentType="application/vnd.openxmlformats-officedocument.theme+xml"/>
  <Override PartName="/ppt/slideLayouts/slideLayout35.xml" ContentType="application/vnd.openxmlformats-officedocument.presentationml.slideLayout+xml"/>
  <Override PartName="/ppt/theme/theme24.xml" ContentType="application/vnd.openxmlformats-officedocument.theme+xml"/>
  <Override PartName="/ppt/theme/theme2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20" r:id="rId2"/>
    <p:sldMasterId id="2147483922" r:id="rId3"/>
    <p:sldMasterId id="2147483926" r:id="rId4"/>
    <p:sldMasterId id="2147483930" r:id="rId5"/>
    <p:sldMasterId id="2147483932" r:id="rId6"/>
    <p:sldMasterId id="2147483934" r:id="rId7"/>
    <p:sldMasterId id="2147483936" r:id="rId8"/>
    <p:sldMasterId id="2147483938" r:id="rId9"/>
    <p:sldMasterId id="2147483940" r:id="rId10"/>
    <p:sldMasterId id="2147483942" r:id="rId11"/>
    <p:sldMasterId id="2147483944" r:id="rId12"/>
    <p:sldMasterId id="2147483946" r:id="rId13"/>
    <p:sldMasterId id="2147483948" r:id="rId14"/>
    <p:sldMasterId id="2147483950" r:id="rId15"/>
    <p:sldMasterId id="2147483952" r:id="rId16"/>
    <p:sldMasterId id="2147483954" r:id="rId17"/>
    <p:sldMasterId id="2147483956" r:id="rId18"/>
    <p:sldMasterId id="2147483958" r:id="rId19"/>
    <p:sldMasterId id="2147483960" r:id="rId20"/>
    <p:sldMasterId id="2147483962" r:id="rId21"/>
    <p:sldMasterId id="2147483964" r:id="rId22"/>
    <p:sldMasterId id="2147483966" r:id="rId23"/>
    <p:sldMasterId id="2147484016" r:id="rId24"/>
  </p:sldMasterIdLst>
  <p:notesMasterIdLst>
    <p:notesMasterId r:id="rId50"/>
  </p:notesMasterIdLst>
  <p:sldIdLst>
    <p:sldId id="334" r:id="rId25"/>
    <p:sldId id="534" r:id="rId26"/>
    <p:sldId id="535" r:id="rId27"/>
    <p:sldId id="674" r:id="rId28"/>
    <p:sldId id="537" r:id="rId29"/>
    <p:sldId id="539" r:id="rId30"/>
    <p:sldId id="540" r:id="rId31"/>
    <p:sldId id="541" r:id="rId32"/>
    <p:sldId id="542" r:id="rId33"/>
    <p:sldId id="543" r:id="rId34"/>
    <p:sldId id="544" r:id="rId35"/>
    <p:sldId id="545" r:id="rId36"/>
    <p:sldId id="546" r:id="rId37"/>
    <p:sldId id="547" r:id="rId38"/>
    <p:sldId id="548" r:id="rId39"/>
    <p:sldId id="549" r:id="rId40"/>
    <p:sldId id="550" r:id="rId41"/>
    <p:sldId id="551" r:id="rId42"/>
    <p:sldId id="552" r:id="rId43"/>
    <p:sldId id="553" r:id="rId44"/>
    <p:sldId id="554" r:id="rId45"/>
    <p:sldId id="555" r:id="rId46"/>
    <p:sldId id="556" r:id="rId47"/>
    <p:sldId id="557" r:id="rId48"/>
    <p:sldId id="675" r:id="rId4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7" autoAdjust="0"/>
    <p:restoredTop sz="70614" autoAdjust="0"/>
  </p:normalViewPr>
  <p:slideViewPr>
    <p:cSldViewPr>
      <p:cViewPr varScale="1">
        <p:scale>
          <a:sx n="53" d="100"/>
          <a:sy n="53" d="100"/>
        </p:scale>
        <p:origin x="669"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2.xml"/><Relationship Id="rId39"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Master" Target="slideMasters/slideMaster21.xml"/><Relationship Id="rId34" Type="http://schemas.openxmlformats.org/officeDocument/2006/relationships/slide" Target="slides/slide10.xml"/><Relationship Id="rId42" Type="http://schemas.openxmlformats.org/officeDocument/2006/relationships/slide" Target="slides/slide18.xml"/><Relationship Id="rId47" Type="http://schemas.openxmlformats.org/officeDocument/2006/relationships/slide" Target="slides/slide23.xml"/><Relationship Id="rId50"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1.xml"/><Relationship Id="rId33" Type="http://schemas.openxmlformats.org/officeDocument/2006/relationships/slide" Target="slides/slide9.xml"/><Relationship Id="rId38" Type="http://schemas.openxmlformats.org/officeDocument/2006/relationships/slide" Target="slides/slide14.xml"/><Relationship Id="rId46"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5.xml"/><Relationship Id="rId41" Type="http://schemas.openxmlformats.org/officeDocument/2006/relationships/slide" Target="slides/slide17.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 Target="slides/slide8.xml"/><Relationship Id="rId37" Type="http://schemas.openxmlformats.org/officeDocument/2006/relationships/slide" Target="slides/slide13.xml"/><Relationship Id="rId40" Type="http://schemas.openxmlformats.org/officeDocument/2006/relationships/slide" Target="slides/slide16.xml"/><Relationship Id="rId45" Type="http://schemas.openxmlformats.org/officeDocument/2006/relationships/slide" Target="slides/slide21.xml"/><Relationship Id="rId53"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 Target="slides/slide4.xml"/><Relationship Id="rId36" Type="http://schemas.openxmlformats.org/officeDocument/2006/relationships/slide" Target="slides/slide12.xml"/><Relationship Id="rId49" Type="http://schemas.openxmlformats.org/officeDocument/2006/relationships/slide" Target="slides/slide25.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7.xml"/><Relationship Id="rId44" Type="http://schemas.openxmlformats.org/officeDocument/2006/relationships/slide" Target="slides/slide20.xml"/><Relationship Id="rId52"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3.xml"/><Relationship Id="rId30" Type="http://schemas.openxmlformats.org/officeDocument/2006/relationships/slide" Target="slides/slide6.xml"/><Relationship Id="rId35" Type="http://schemas.openxmlformats.org/officeDocument/2006/relationships/slide" Target="slides/slide11.xml"/><Relationship Id="rId43" Type="http://schemas.openxmlformats.org/officeDocument/2006/relationships/slide" Target="slides/slide19.xml"/><Relationship Id="rId48" Type="http://schemas.openxmlformats.org/officeDocument/2006/relationships/slide" Target="slides/slide24.xml"/><Relationship Id="rId8" Type="http://schemas.openxmlformats.org/officeDocument/2006/relationships/slideMaster" Target="slideMasters/slideMaster8.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153A39C-4215-43C5-BDF7-129FAAE4615A}" type="slidenum">
              <a:rPr lang="en-US" altLang="en-US"/>
              <a:pPr>
                <a:defRPr/>
              </a:pPr>
              <a:t>‹#›</a:t>
            </a:fld>
            <a:endParaRPr lang="en-US" altLang="en-US"/>
          </a:p>
        </p:txBody>
      </p:sp>
    </p:spTree>
    <p:extLst>
      <p:ext uri="{BB962C8B-B14F-4D97-AF65-F5344CB8AC3E}">
        <p14:creationId xmlns:p14="http://schemas.microsoft.com/office/powerpoint/2010/main" val="37239762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50B47DF-425F-40AE-B562-DD3F4F51A87A}" type="slidenum">
              <a:rPr lang="en-US" altLang="en-US" smtClean="0"/>
              <a:pPr/>
              <a:t>1</a:t>
            </a:fld>
            <a:endParaRPr lang="en-US"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altLang="en-US" b="1" smtClean="0"/>
          </a:p>
        </p:txBody>
      </p:sp>
    </p:spTree>
    <p:extLst>
      <p:ext uri="{BB962C8B-B14F-4D97-AF65-F5344CB8AC3E}">
        <p14:creationId xmlns:p14="http://schemas.microsoft.com/office/powerpoint/2010/main" val="2916102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5F8C67E-4540-4399-9225-C0A92E840411}" type="slidenum">
              <a:rPr lang="en-US" altLang="en-US" smtClean="0">
                <a:solidFill>
                  <a:srgbClr val="000000"/>
                </a:solidFill>
              </a:rPr>
              <a:pPr/>
              <a:t>10</a:t>
            </a:fld>
            <a:endParaRPr lang="en-US" altLang="en-US" smtClean="0">
              <a:solidFill>
                <a:srgbClr val="000000"/>
              </a:solidFill>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r>
              <a:rPr lang="en-US" altLang="en-US" sz="1000" b="1" smtClean="0"/>
              <a:t>Note that Henry George’s definition is descriptive here. He will later in his analysis add moral judgments with regard to the distribution of rent to private individuals and entities rather than the community as a whole. </a:t>
            </a:r>
          </a:p>
          <a:p>
            <a:endParaRPr lang="en-US" altLang="en-US" b="1" smtClean="0"/>
          </a:p>
        </p:txBody>
      </p:sp>
    </p:spTree>
    <p:extLst>
      <p:ext uri="{BB962C8B-B14F-4D97-AF65-F5344CB8AC3E}">
        <p14:creationId xmlns:p14="http://schemas.microsoft.com/office/powerpoint/2010/main" val="773275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BBA1D63-B46C-4D3D-BAD3-D70485194EB7}" type="slidenum">
              <a:rPr lang="en-US" altLang="en-US" smtClean="0">
                <a:solidFill>
                  <a:srgbClr val="000000"/>
                </a:solidFill>
              </a:rPr>
              <a:pPr/>
              <a:t>11</a:t>
            </a:fld>
            <a:endParaRPr lang="en-US" altLang="en-US" smtClean="0">
              <a:solidFill>
                <a:srgbClr val="000000"/>
              </a:solidFill>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r>
              <a:rPr lang="en-US" altLang="en-US" b="1" smtClean="0"/>
              <a:t>Returning to the theoretically ideal community we earlier established, we might ask whether we can take a scientific look at what happens to the initial equality of opportunity achieved by our Old World forefathers.</a:t>
            </a:r>
          </a:p>
        </p:txBody>
      </p:sp>
    </p:spTree>
    <p:extLst>
      <p:ext uri="{BB962C8B-B14F-4D97-AF65-F5344CB8AC3E}">
        <p14:creationId xmlns:p14="http://schemas.microsoft.com/office/powerpoint/2010/main" val="474703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60CDE12-7519-483F-BD34-6F6E4A506306}" type="slidenum">
              <a:rPr lang="en-US" altLang="en-US" smtClean="0">
                <a:solidFill>
                  <a:srgbClr val="000000"/>
                </a:solidFill>
              </a:rPr>
              <a:pPr/>
              <a:t>12</a:t>
            </a:fld>
            <a:endParaRPr lang="en-US" altLang="en-US" smtClean="0">
              <a:solidFill>
                <a:srgbClr val="000000"/>
              </a:solidFill>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r>
              <a:rPr lang="en-US" altLang="en-US" b="1" smtClean="0"/>
              <a:t>Subsistence remains 60 units of wealth. A generation after the city is established, the same size land parcel – now used for commerce rather than agriculture -- yields 300 units of wealth, now acquired by exchange of goods and services. There is no longer any land in the city that can be settled on for free. Let’s look at this process using some simple graphs.</a:t>
            </a:r>
          </a:p>
          <a:p>
            <a:endParaRPr lang="en-US" altLang="en-US" b="1" smtClean="0"/>
          </a:p>
        </p:txBody>
      </p:sp>
    </p:spTree>
    <p:extLst>
      <p:ext uri="{BB962C8B-B14F-4D97-AF65-F5344CB8AC3E}">
        <p14:creationId xmlns:p14="http://schemas.microsoft.com/office/powerpoint/2010/main" val="2236268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FBD3F80-AE40-401E-8F94-85C58BA30C6F}" type="slidenum">
              <a:rPr lang="en-US" altLang="en-US" smtClean="0">
                <a:solidFill>
                  <a:srgbClr val="000000"/>
                </a:solidFill>
              </a:rPr>
              <a:pPr/>
              <a:t>13</a:t>
            </a:fld>
            <a:endParaRPr lang="en-US" altLang="en-US" smtClean="0">
              <a:solidFill>
                <a:srgbClr val="000000"/>
              </a:solidFill>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r>
              <a:rPr lang="en-US" altLang="en-US" b="1" smtClean="0"/>
              <a:t>Returning again to the earliest stage of settlement. When all land initially is freely accessible, the best locations will potentially yield 100 units of wealth. The entire yield is </a:t>
            </a:r>
            <a:r>
              <a:rPr lang="en-US" altLang="en-US" b="1" i="1" smtClean="0">
                <a:solidFill>
                  <a:srgbClr val="CCFF33"/>
                </a:solidFill>
              </a:rPr>
              <a:t>wages</a:t>
            </a:r>
            <a:r>
              <a:rPr lang="en-US" altLang="en-US" b="1" smtClean="0"/>
              <a:t>  (the return to labor) and </a:t>
            </a:r>
            <a:r>
              <a:rPr lang="en-US" altLang="en-US" b="1" i="1" smtClean="0">
                <a:solidFill>
                  <a:srgbClr val="CCFF33"/>
                </a:solidFill>
              </a:rPr>
              <a:t>interest</a:t>
            </a:r>
            <a:r>
              <a:rPr lang="en-US" altLang="en-US" b="1" smtClean="0"/>
              <a:t> (the return to capital goods) in some proportion, determined by the productivity of labor and the quality of the capital goods available.</a:t>
            </a:r>
          </a:p>
          <a:p>
            <a:endParaRPr lang="en-US" altLang="en-US" b="1" smtClean="0"/>
          </a:p>
          <a:p>
            <a:endParaRPr lang="en-US" altLang="en-US" smtClean="0"/>
          </a:p>
        </p:txBody>
      </p:sp>
    </p:spTree>
    <p:extLst>
      <p:ext uri="{BB962C8B-B14F-4D97-AF65-F5344CB8AC3E}">
        <p14:creationId xmlns:p14="http://schemas.microsoft.com/office/powerpoint/2010/main" val="2916979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0A2AA8B-8C5F-4912-9168-9BFAAB157C2C}" type="slidenum">
              <a:rPr lang="en-US" altLang="en-US" smtClean="0">
                <a:solidFill>
                  <a:srgbClr val="000000"/>
                </a:solidFill>
              </a:rPr>
              <a:pPr/>
              <a:t>14</a:t>
            </a:fld>
            <a:endParaRPr lang="en-US" altLang="en-US" smtClean="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r>
              <a:rPr lang="en-US" altLang="en-US" b="1" smtClean="0"/>
              <a:t>When land yielding 100 units of wealth is fully occupied, the next best locations still freely accessible yield 90 units of wealth.</a:t>
            </a:r>
          </a:p>
          <a:p>
            <a:r>
              <a:rPr lang="en-US" altLang="en-US" b="1" smtClean="0"/>
              <a:t>Now, the best locations can command </a:t>
            </a:r>
            <a:r>
              <a:rPr lang="en-US" altLang="en-US" b="1" i="1" smtClean="0">
                <a:solidFill>
                  <a:srgbClr val="CCFF33"/>
                </a:solidFill>
              </a:rPr>
              <a:t>rent</a:t>
            </a:r>
            <a:r>
              <a:rPr lang="en-US" altLang="en-US" b="1" smtClean="0"/>
              <a:t> of 10 units. Political economy describes the best freely accessible land as the “margin of production.”</a:t>
            </a:r>
          </a:p>
          <a:p>
            <a:endParaRPr lang="en-US" altLang="en-US" b="1" smtClean="0"/>
          </a:p>
          <a:p>
            <a:endParaRPr lang="en-US" altLang="en-US" b="1" smtClean="0"/>
          </a:p>
        </p:txBody>
      </p:sp>
    </p:spTree>
    <p:extLst>
      <p:ext uri="{BB962C8B-B14F-4D97-AF65-F5344CB8AC3E}">
        <p14:creationId xmlns:p14="http://schemas.microsoft.com/office/powerpoint/2010/main" val="2591245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6DF0317-4FC6-4816-BB26-A52599AE1E3B}" type="slidenum">
              <a:rPr lang="en-US" altLang="en-US" smtClean="0">
                <a:solidFill>
                  <a:srgbClr val="000000"/>
                </a:solidFill>
              </a:rPr>
              <a:pPr/>
              <a:t>15</a:t>
            </a:fld>
            <a:endParaRPr lang="en-US" altLang="en-US" smtClean="0">
              <a:solidFill>
                <a:srgbClr val="000000"/>
              </a:solidFill>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r>
              <a:rPr lang="en-US" altLang="en-US" b="1" smtClean="0"/>
              <a:t>Looking into the future when all land able to provide subsistence or greater production is fully occupied, the best locations now have an advantage equal to 40 units of output. These 40 units are what constitutes the </a:t>
            </a:r>
            <a:r>
              <a:rPr lang="en-US" altLang="en-US" b="1" i="1" smtClean="0">
                <a:solidFill>
                  <a:srgbClr val="CCFF33"/>
                </a:solidFill>
              </a:rPr>
              <a:t>rent</a:t>
            </a:r>
            <a:r>
              <a:rPr lang="en-US" altLang="en-US" b="1" smtClean="0"/>
              <a:t> attached to these locations. Producers cannot afford to turn over more than 40 units of wealth as rent because 60 units is the minimum required for subsistence. Only when labor productivity increases by the introduction of new forms of capital goods and new technologies will rents continue their upward climb.</a:t>
            </a:r>
          </a:p>
          <a:p>
            <a:endParaRPr lang="en-US" altLang="en-US" b="1" smtClean="0"/>
          </a:p>
          <a:p>
            <a:endParaRPr lang="en-US" altLang="en-US" b="1" smtClean="0"/>
          </a:p>
        </p:txBody>
      </p:sp>
    </p:spTree>
    <p:extLst>
      <p:ext uri="{BB962C8B-B14F-4D97-AF65-F5344CB8AC3E}">
        <p14:creationId xmlns:p14="http://schemas.microsoft.com/office/powerpoint/2010/main" val="14935960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E41BCEC-6ADA-4874-9E65-AD507C47174F}" type="slidenum">
              <a:rPr lang="en-US" altLang="en-US" smtClean="0">
                <a:solidFill>
                  <a:srgbClr val="000000"/>
                </a:solidFill>
              </a:rPr>
              <a:pPr/>
              <a:t>16</a:t>
            </a:fld>
            <a:endParaRPr lang="en-US" altLang="en-US" smtClean="0">
              <a:solidFill>
                <a:srgbClr val="000000"/>
              </a:solidFill>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r>
              <a:rPr lang="en-US" altLang="en-US" b="1" smtClean="0"/>
              <a:t>There is another way to show these relationships that might make the impact clearer.</a:t>
            </a:r>
          </a:p>
          <a:p>
            <a:endParaRPr lang="en-US" altLang="en-US" b="1" smtClean="0"/>
          </a:p>
          <a:p>
            <a:endParaRPr lang="en-US" altLang="en-US" smtClean="0"/>
          </a:p>
        </p:txBody>
      </p:sp>
    </p:spTree>
    <p:extLst>
      <p:ext uri="{BB962C8B-B14F-4D97-AF65-F5344CB8AC3E}">
        <p14:creationId xmlns:p14="http://schemas.microsoft.com/office/powerpoint/2010/main" val="33680583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94447B-A63C-4194-854F-A0C740ABA1CF}" type="slidenum">
              <a:rPr lang="en-US" altLang="en-US" smtClean="0">
                <a:solidFill>
                  <a:srgbClr val="000000"/>
                </a:solidFill>
              </a:rPr>
              <a:pPr/>
              <a:t>17</a:t>
            </a:fld>
            <a:endParaRPr lang="en-US" altLang="en-US" smtClean="0">
              <a:solidFill>
                <a:srgbClr val="000000"/>
              </a:solidFill>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r>
              <a:rPr lang="en-US" altLang="en-US" b="1" smtClean="0"/>
              <a:t>Presented in a somewhat different way by using a circle graph, we see that before we learned to make and use tools all wealth was produced by labor – and all wealth was returned to labor as wages. </a:t>
            </a:r>
          </a:p>
        </p:txBody>
      </p:sp>
    </p:spTree>
    <p:extLst>
      <p:ext uri="{BB962C8B-B14F-4D97-AF65-F5344CB8AC3E}">
        <p14:creationId xmlns:p14="http://schemas.microsoft.com/office/powerpoint/2010/main" val="28698954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8133477-5925-4A94-9A7E-292B1464BD23}" type="slidenum">
              <a:rPr lang="en-US" altLang="en-US" smtClean="0">
                <a:solidFill>
                  <a:srgbClr val="000000"/>
                </a:solidFill>
              </a:rPr>
              <a:pPr/>
              <a:t>18</a:t>
            </a:fld>
            <a:endParaRPr lang="en-US" altLang="en-US" smtClean="0">
              <a:solidFill>
                <a:srgbClr val="000000"/>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r>
              <a:rPr lang="en-US" altLang="en-US" b="1" smtClean="0"/>
              <a:t>As people learned new technologies and developed more efficient tools, total wealth produced grew dramatically. So long as there were no permanent settlements, wealth was distributed to labor (as </a:t>
            </a:r>
            <a:r>
              <a:rPr lang="en-US" altLang="en-US" b="1" i="1" smtClean="0"/>
              <a:t>wages</a:t>
            </a:r>
            <a:r>
              <a:rPr lang="en-US" altLang="en-US" b="1" smtClean="0"/>
              <a:t>) and to capital goods (as </a:t>
            </a:r>
            <a:r>
              <a:rPr lang="en-US" altLang="en-US" b="1" i="1" smtClean="0"/>
              <a:t>interest</a:t>
            </a:r>
            <a:r>
              <a:rPr lang="en-US" altLang="en-US" b="1" smtClean="0"/>
              <a:t>). At a time when people were largely self-sufficient, working on the land in agriculture and other crafts, this basic relationship was clear. The modern economy, in which most people are employed by business entities and paid a monetary wage, obscures the fact that  labor may be producing greater wealth – that is, wages – than the worker is receiving in monetary compensation. </a:t>
            </a:r>
          </a:p>
        </p:txBody>
      </p:sp>
    </p:spTree>
    <p:extLst>
      <p:ext uri="{BB962C8B-B14F-4D97-AF65-F5344CB8AC3E}">
        <p14:creationId xmlns:p14="http://schemas.microsoft.com/office/powerpoint/2010/main" val="26165038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08F8BDC-7F47-407F-838F-1E229F420F72}" type="slidenum">
              <a:rPr lang="en-US" altLang="en-US" smtClean="0">
                <a:solidFill>
                  <a:srgbClr val="000000"/>
                </a:solidFill>
              </a:rPr>
              <a:pPr/>
              <a:t>19</a:t>
            </a:fld>
            <a:endParaRPr lang="en-US" altLang="en-US" smtClean="0">
              <a:solidFill>
                <a:srgbClr val="000000"/>
              </a:solidFill>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r>
              <a:rPr lang="en-US" altLang="en-US" b="1" smtClean="0"/>
              <a:t>Settlement meant that eventually the best locations were taken (sometimes used, sometimes held idle). These locations command an increasing amount of </a:t>
            </a:r>
            <a:r>
              <a:rPr lang="en-US" altLang="en-US" b="1" i="1" smtClean="0">
                <a:solidFill>
                  <a:srgbClr val="CCFF33"/>
                </a:solidFill>
              </a:rPr>
              <a:t>rent</a:t>
            </a:r>
            <a:r>
              <a:rPr lang="en-US" altLang="en-US" b="1" smtClean="0"/>
              <a:t>, as a claim on the total wealth produced. Over time, as population generates an increasing demand for land, wages </a:t>
            </a:r>
            <a:r>
              <a:rPr lang="en-US" altLang="en-US" b="1" i="1" smtClean="0">
                <a:solidFill>
                  <a:srgbClr val="CCFF33"/>
                </a:solidFill>
              </a:rPr>
              <a:t>tend</a:t>
            </a:r>
            <a:r>
              <a:rPr lang="en-US" altLang="en-US" b="1" smtClean="0"/>
              <a:t> to be driven down as even quite marginally-productive land commands rent.</a:t>
            </a:r>
          </a:p>
        </p:txBody>
      </p:sp>
    </p:spTree>
    <p:extLst>
      <p:ext uri="{BB962C8B-B14F-4D97-AF65-F5344CB8AC3E}">
        <p14:creationId xmlns:p14="http://schemas.microsoft.com/office/powerpoint/2010/main" val="1067376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382BB86-4F40-48C9-A87A-3BAD2BF4DB49}" type="slidenum">
              <a:rPr lang="en-US" altLang="en-US" smtClean="0">
                <a:solidFill>
                  <a:srgbClr val="000000"/>
                </a:solidFill>
              </a:rPr>
              <a:pPr/>
              <a:t>2</a:t>
            </a:fld>
            <a:endParaRPr lang="en-US" altLang="en-US" smtClean="0">
              <a:solidFill>
                <a:srgbClr val="000000"/>
              </a:solidFill>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endParaRPr lang="en-US" altLang="en-US" b="1" smtClean="0"/>
          </a:p>
        </p:txBody>
      </p:sp>
    </p:spTree>
    <p:extLst>
      <p:ext uri="{BB962C8B-B14F-4D97-AF65-F5344CB8AC3E}">
        <p14:creationId xmlns:p14="http://schemas.microsoft.com/office/powerpoint/2010/main" val="14793652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B7991E1-B6C2-4C44-8C78-5CA43ED74559}" type="slidenum">
              <a:rPr lang="en-US" altLang="en-US" smtClean="0">
                <a:solidFill>
                  <a:srgbClr val="000000"/>
                </a:solidFill>
              </a:rPr>
              <a:pPr/>
              <a:t>20</a:t>
            </a:fld>
            <a:endParaRPr lang="en-US" altLang="en-US" smtClean="0">
              <a:solidFill>
                <a:srgbClr val="000000"/>
              </a:solidFill>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r>
              <a:rPr lang="en-US" altLang="en-US" b="1" smtClean="0"/>
              <a:t>Externalities abound to affect the quantity and quality of wealth produced by labor and capital goods. Natural disasters, for example,  destroy enormous amounts of what we produce. Yet, the basic distribution of wealth is governed by the fundamental relations described earlier.</a:t>
            </a:r>
          </a:p>
        </p:txBody>
      </p:sp>
    </p:spTree>
    <p:extLst>
      <p:ext uri="{BB962C8B-B14F-4D97-AF65-F5344CB8AC3E}">
        <p14:creationId xmlns:p14="http://schemas.microsoft.com/office/powerpoint/2010/main" val="9808750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DBA1633-D6F2-4924-B54E-B6691BF76296}" type="slidenum">
              <a:rPr lang="en-US" altLang="en-US" smtClean="0">
                <a:solidFill>
                  <a:srgbClr val="000000"/>
                </a:solidFill>
              </a:rPr>
              <a:pPr/>
              <a:t>21</a:t>
            </a:fld>
            <a:endParaRPr lang="en-US" altLang="en-US" smtClean="0">
              <a:solidFill>
                <a:srgbClr val="000000"/>
              </a:solidFill>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p:spPr>
        <p:txBody>
          <a:bodyPr/>
          <a:lstStyle/>
          <a:p>
            <a:r>
              <a:rPr lang="en-US" altLang="en-US" b="1" smtClean="0"/>
              <a:t>As Henry George explains:</a:t>
            </a:r>
          </a:p>
        </p:txBody>
      </p:sp>
    </p:spTree>
    <p:extLst>
      <p:ext uri="{BB962C8B-B14F-4D97-AF65-F5344CB8AC3E}">
        <p14:creationId xmlns:p14="http://schemas.microsoft.com/office/powerpoint/2010/main" val="1176508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64E3F93-D2F6-4E18-BDCA-B9572379AA09}" type="slidenum">
              <a:rPr lang="en-US" altLang="en-US" smtClean="0">
                <a:solidFill>
                  <a:srgbClr val="000000"/>
                </a:solidFill>
              </a:rPr>
              <a:pPr/>
              <a:t>22</a:t>
            </a:fld>
            <a:endParaRPr lang="en-US" altLang="en-US" smtClean="0">
              <a:solidFill>
                <a:srgbClr val="000000"/>
              </a:solidFill>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p:spPr>
        <p:txBody>
          <a:bodyPr/>
          <a:lstStyle/>
          <a:p>
            <a:r>
              <a:rPr lang="en-US" altLang="en-US" b="1" smtClean="0"/>
              <a:t>“Where land is free and labor is assisted by capital, wages will consist of the whole produce less what is necessary to induce the storing up of labor as capital. Where land is subject to ownership and rent arises, wages will be fixed by what labor could secure from the highest natural opportunities open to it without paying rent (i.e., the margin of production). ...”</a:t>
            </a:r>
          </a:p>
        </p:txBody>
      </p:sp>
    </p:spTree>
    <p:extLst>
      <p:ext uri="{BB962C8B-B14F-4D97-AF65-F5344CB8AC3E}">
        <p14:creationId xmlns:p14="http://schemas.microsoft.com/office/powerpoint/2010/main" val="31174719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461A7E3-7340-4981-A615-F042DA9CC7E6}" type="slidenum">
              <a:rPr lang="en-US" altLang="en-US" smtClean="0">
                <a:solidFill>
                  <a:srgbClr val="000000"/>
                </a:solidFill>
              </a:rPr>
              <a:pPr/>
              <a:t>23</a:t>
            </a:fld>
            <a:endParaRPr lang="en-US" altLang="en-US" smtClean="0">
              <a:solidFill>
                <a:srgbClr val="000000"/>
              </a:solidFill>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p:spPr>
        <p:txBody>
          <a:bodyPr/>
          <a:lstStyle/>
          <a:p>
            <a:r>
              <a:rPr lang="en-US" altLang="en-US" b="1" smtClean="0"/>
              <a:t>“Where all natural opportunities are monopolized, wages may be forced by competition among laborers to the minimum at which they will consent to reproduce.”</a:t>
            </a:r>
          </a:p>
        </p:txBody>
      </p:sp>
    </p:spTree>
    <p:extLst>
      <p:ext uri="{BB962C8B-B14F-4D97-AF65-F5344CB8AC3E}">
        <p14:creationId xmlns:p14="http://schemas.microsoft.com/office/powerpoint/2010/main" val="38100834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AA24E6-1FD7-49B6-8558-C8B9875494E4}" type="slidenum">
              <a:rPr lang="en-US" altLang="en-US" smtClean="0">
                <a:solidFill>
                  <a:srgbClr val="000000"/>
                </a:solidFill>
              </a:rPr>
              <a:pPr/>
              <a:t>24</a:t>
            </a:fld>
            <a:endParaRPr lang="en-US" altLang="en-US" smtClean="0">
              <a:solidFill>
                <a:srgbClr val="000000"/>
              </a:solidFill>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p:spPr>
        <p:txBody>
          <a:bodyPr/>
          <a:lstStyle/>
          <a:p>
            <a:r>
              <a:rPr lang="en-US" altLang="en-US" b="1" smtClean="0"/>
              <a:t>These natural laws described by Henry George are, however, laws of tendency, influenced by a long list of what economists call “externalities.” The form of government, the system of law, and how government raises its revenue are at the top of this list.</a:t>
            </a:r>
          </a:p>
        </p:txBody>
      </p:sp>
    </p:spTree>
    <p:extLst>
      <p:ext uri="{BB962C8B-B14F-4D97-AF65-F5344CB8AC3E}">
        <p14:creationId xmlns:p14="http://schemas.microsoft.com/office/powerpoint/2010/main" val="28157738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1E7E30-B37B-48C5-B6A7-0BEE9ACF021C}" type="slidenum">
              <a:rPr lang="en-US" altLang="en-US" smtClean="0">
                <a:solidFill>
                  <a:srgbClr val="000000"/>
                </a:solidFill>
              </a:rPr>
              <a:pPr/>
              <a:t>25</a:t>
            </a:fld>
            <a:endParaRPr lang="en-US" altLang="en-US" smtClean="0">
              <a:solidFill>
                <a:srgbClr val="000000"/>
              </a:solidFill>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p:spPr>
        <p:txBody>
          <a:bodyPr/>
          <a:lstStyle/>
          <a:p>
            <a:endParaRPr lang="en-US" altLang="en-US" b="1" smtClean="0"/>
          </a:p>
        </p:txBody>
      </p:sp>
    </p:spTree>
    <p:extLst>
      <p:ext uri="{BB962C8B-B14F-4D97-AF65-F5344CB8AC3E}">
        <p14:creationId xmlns:p14="http://schemas.microsoft.com/office/powerpoint/2010/main" val="1766401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C563E3E-DB27-4198-B406-140E3CBF4233}" type="slidenum">
              <a:rPr lang="en-US" altLang="en-US" smtClean="0">
                <a:solidFill>
                  <a:srgbClr val="000000"/>
                </a:solidFill>
              </a:rPr>
              <a:pPr/>
              <a:t>3</a:t>
            </a:fld>
            <a:endParaRPr lang="en-US" altLang="en-US" smtClean="0">
              <a:solidFill>
                <a:srgbClr val="000000"/>
              </a:solidFill>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r>
              <a:rPr lang="en-US" altLang="en-US" b="1" smtClean="0"/>
              <a:t>Henry George brought his analytical skills to the challenge of explaining the processes by which wealth is produced and then distributed back to the factors of production – rent to land, wages to labor and interest to capital goods. These processes were, he concluded, governed by natural laws of tendency that flow from consistent human behavior.</a:t>
            </a:r>
          </a:p>
        </p:txBody>
      </p:sp>
    </p:spTree>
    <p:extLst>
      <p:ext uri="{BB962C8B-B14F-4D97-AF65-F5344CB8AC3E}">
        <p14:creationId xmlns:p14="http://schemas.microsoft.com/office/powerpoint/2010/main" val="2109517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9EFBBD7-59A1-4E6D-A5B3-D7136E9C7688}" type="slidenum">
              <a:rPr lang="en-US" altLang="en-US" smtClean="0">
                <a:solidFill>
                  <a:srgbClr val="000000"/>
                </a:solidFill>
              </a:rPr>
              <a:pPr/>
              <a:t>4</a:t>
            </a:fld>
            <a:endParaRPr lang="en-US" altLang="en-US" smtClean="0">
              <a:solidFill>
                <a:srgbClr val="000000"/>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r>
              <a:rPr lang="en-US" altLang="en-US" b="1" smtClean="0"/>
              <a:t>It was David Ricardo who made the first attempt to apply scientific observation to how land is chosen for development. Ricardo’s focus was on agriculture and the differences in natural fertility:</a:t>
            </a:r>
          </a:p>
        </p:txBody>
      </p:sp>
    </p:spTree>
    <p:extLst>
      <p:ext uri="{BB962C8B-B14F-4D97-AF65-F5344CB8AC3E}">
        <p14:creationId xmlns:p14="http://schemas.microsoft.com/office/powerpoint/2010/main" val="671750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5D5C462-0CDE-475D-8EE4-ABAF7238F5E2}" type="slidenum">
              <a:rPr lang="en-US" altLang="en-US" smtClean="0">
                <a:solidFill>
                  <a:srgbClr val="000000"/>
                </a:solidFill>
              </a:rPr>
              <a:pPr/>
              <a:t>5</a:t>
            </a:fld>
            <a:endParaRPr lang="en-US" altLang="en-US" smtClean="0">
              <a:solidFill>
                <a:srgbClr val="000000"/>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r>
              <a:rPr lang="en-US" altLang="en-US" b="1" smtClean="0"/>
              <a:t>“After all the fertile land in the immediate neighbourhood of the first settlers were cultivated, if capital and population increased, more food would be required, and it could only be procured from land not so advantageously situated.”</a:t>
            </a:r>
          </a:p>
          <a:p>
            <a:endParaRPr lang="en-US" altLang="en-US" b="1" smtClean="0"/>
          </a:p>
          <a:p>
            <a:r>
              <a:rPr lang="en-US" altLang="en-US" b="1" smtClean="0"/>
              <a:t> </a:t>
            </a:r>
            <a:br>
              <a:rPr lang="en-US" altLang="en-US" b="1" smtClean="0"/>
            </a:br>
            <a:endParaRPr lang="en-US" altLang="en-US" b="1" smtClean="0"/>
          </a:p>
        </p:txBody>
      </p:sp>
    </p:spTree>
    <p:extLst>
      <p:ext uri="{BB962C8B-B14F-4D97-AF65-F5344CB8AC3E}">
        <p14:creationId xmlns:p14="http://schemas.microsoft.com/office/powerpoint/2010/main" val="153676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4D33898-2D4D-463D-85C7-82B205E236F0}" type="slidenum">
              <a:rPr lang="en-US" altLang="en-US" smtClean="0">
                <a:solidFill>
                  <a:srgbClr val="000000"/>
                </a:solidFill>
              </a:rPr>
              <a:pPr/>
              <a:t>6</a:t>
            </a:fld>
            <a:endParaRPr lang="en-US" altLang="en-US" smtClean="0">
              <a:solidFill>
                <a:srgbClr val="000000"/>
              </a:solidFill>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r>
              <a:rPr lang="en-US" altLang="en-US" b="1" smtClean="0"/>
              <a:t>“Thus by bringing successively land of a worse quality, or less favourably situated into cultivation, rent would rise on the land previously cultivated.”</a:t>
            </a:r>
            <a:br>
              <a:rPr lang="en-US" altLang="en-US" b="1" smtClean="0"/>
            </a:br>
            <a:r>
              <a:rPr lang="en-US" altLang="en-US" b="1" smtClean="0"/>
              <a:t/>
            </a:r>
            <a:br>
              <a:rPr lang="en-US" altLang="en-US" b="1" smtClean="0"/>
            </a:br>
            <a:r>
              <a:rPr lang="en-US" altLang="en-US" b="1" smtClean="0"/>
              <a:t/>
            </a:r>
            <a:br>
              <a:rPr lang="en-US" altLang="en-US" b="1" smtClean="0"/>
            </a:br>
            <a:endParaRPr lang="en-US" altLang="en-US" b="1" smtClean="0"/>
          </a:p>
        </p:txBody>
      </p:sp>
    </p:spTree>
    <p:extLst>
      <p:ext uri="{BB962C8B-B14F-4D97-AF65-F5344CB8AC3E}">
        <p14:creationId xmlns:p14="http://schemas.microsoft.com/office/powerpoint/2010/main" val="1688312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32032C-EC1F-4EF4-BDA1-45D1B9E9ED8B}" type="slidenum">
              <a:rPr lang="en-US" altLang="en-US" smtClean="0">
                <a:solidFill>
                  <a:srgbClr val="000000"/>
                </a:solidFill>
              </a:rPr>
              <a:pPr/>
              <a:t>7</a:t>
            </a:fld>
            <a:endParaRPr lang="en-US" altLang="en-US" smtClean="0">
              <a:solidFill>
                <a:srgbClr val="000000"/>
              </a:solidFill>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r>
              <a:rPr lang="en-US" altLang="en-US" b="1" smtClean="0"/>
              <a:t>Henry George extended Ricardo’s analysis well beyond a treatment of agricultural land and applied it to locations in cities and towns and to all that George came to describe as natural monopolies. The definition of rent Henry George came to is as follows:</a:t>
            </a:r>
          </a:p>
        </p:txBody>
      </p:sp>
    </p:spTree>
    <p:extLst>
      <p:ext uri="{BB962C8B-B14F-4D97-AF65-F5344CB8AC3E}">
        <p14:creationId xmlns:p14="http://schemas.microsoft.com/office/powerpoint/2010/main" val="2393234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D90A4EB-8B91-4820-A1D0-B4F8E0251C20}" type="slidenum">
              <a:rPr lang="en-US" altLang="en-US" smtClean="0">
                <a:solidFill>
                  <a:srgbClr val="000000"/>
                </a:solidFill>
              </a:rPr>
              <a:pPr/>
              <a:t>8</a:t>
            </a:fld>
            <a:endParaRPr lang="en-US" altLang="en-US" smtClean="0">
              <a:solidFill>
                <a:srgbClr val="000000"/>
              </a:solidFill>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r>
              <a:rPr lang="en-US" altLang="en-US" b="1" smtClean="0"/>
              <a:t>“Rent is that portion of production (or, wealth) claimed in return for access to land, when land of equal quality is no longer freely available. …”</a:t>
            </a:r>
            <a:endParaRPr lang="en-US" altLang="en-US" sz="1000" b="1" smtClean="0"/>
          </a:p>
        </p:txBody>
      </p:sp>
    </p:spTree>
    <p:extLst>
      <p:ext uri="{BB962C8B-B14F-4D97-AF65-F5344CB8AC3E}">
        <p14:creationId xmlns:p14="http://schemas.microsoft.com/office/powerpoint/2010/main" val="3201400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9297F5A-F1A4-4ED9-9CE6-B5605A7761B9}" type="slidenum">
              <a:rPr lang="en-US" altLang="en-US" smtClean="0">
                <a:solidFill>
                  <a:srgbClr val="000000"/>
                </a:solidFill>
              </a:rPr>
              <a:pPr/>
              <a:t>9</a:t>
            </a:fld>
            <a:endParaRPr lang="en-US" altLang="en-US" smtClean="0">
              <a:solidFill>
                <a:srgbClr val="000000"/>
              </a:solidFill>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r>
              <a:rPr lang="en-US" altLang="en-US" b="1" smtClean="0"/>
              <a:t>“Rent is determined by the </a:t>
            </a:r>
            <a:r>
              <a:rPr lang="en-US" altLang="en-US" b="1" smtClean="0">
                <a:solidFill>
                  <a:srgbClr val="CCFF33"/>
                </a:solidFill>
              </a:rPr>
              <a:t>margin of production</a:t>
            </a:r>
            <a:r>
              <a:rPr lang="en-US" altLang="en-US" b="1" smtClean="0"/>
              <a:t>. That is, rent equals the amount of produce in excess of what could be produced from the poorest land in use with the same amount of labor and capital.”</a:t>
            </a:r>
            <a:endParaRPr lang="en-US" altLang="en-US" sz="1000" b="1" smtClean="0"/>
          </a:p>
        </p:txBody>
      </p:sp>
    </p:spTree>
    <p:extLst>
      <p:ext uri="{BB962C8B-B14F-4D97-AF65-F5344CB8AC3E}">
        <p14:creationId xmlns:p14="http://schemas.microsoft.com/office/powerpoint/2010/main" val="3605159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BDB1C39-C478-4F4B-B526-DF6BA37908E3}" type="slidenum">
              <a:rPr lang="en-US" altLang="en-US"/>
              <a:pPr>
                <a:defRPr/>
              </a:pPr>
              <a:t>‹#›</a:t>
            </a:fld>
            <a:endParaRPr lang="en-US" altLang="en-US"/>
          </a:p>
        </p:txBody>
      </p:sp>
    </p:spTree>
    <p:extLst>
      <p:ext uri="{BB962C8B-B14F-4D97-AF65-F5344CB8AC3E}">
        <p14:creationId xmlns:p14="http://schemas.microsoft.com/office/powerpoint/2010/main" val="273237582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1981DF2-1CB2-42DD-BAFC-8DB685C1147D}" type="slidenum">
              <a:rPr lang="en-US" altLang="en-US"/>
              <a:pPr>
                <a:defRPr/>
              </a:pPr>
              <a:t>‹#›</a:t>
            </a:fld>
            <a:endParaRPr lang="en-US" altLang="en-US"/>
          </a:p>
        </p:txBody>
      </p:sp>
    </p:spTree>
    <p:extLst>
      <p:ext uri="{BB962C8B-B14F-4D97-AF65-F5344CB8AC3E}">
        <p14:creationId xmlns:p14="http://schemas.microsoft.com/office/powerpoint/2010/main" val="232985439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4B4831F-F86D-4A4C-BDAA-68150D03F30B}" type="slidenum">
              <a:rPr lang="en-US" altLang="en-US"/>
              <a:pPr>
                <a:defRPr/>
              </a:pPr>
              <a:t>‹#›</a:t>
            </a:fld>
            <a:endParaRPr lang="en-US" altLang="en-US"/>
          </a:p>
        </p:txBody>
      </p:sp>
    </p:spTree>
    <p:extLst>
      <p:ext uri="{BB962C8B-B14F-4D97-AF65-F5344CB8AC3E}">
        <p14:creationId xmlns:p14="http://schemas.microsoft.com/office/powerpoint/2010/main" val="233739083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4CA4B69-1B6D-4B28-8699-E31D1575CCFE}" type="slidenum">
              <a:rPr lang="en-US" altLang="en-US"/>
              <a:pPr>
                <a:defRPr/>
              </a:pPr>
              <a:t>‹#›</a:t>
            </a:fld>
            <a:endParaRPr lang="en-US" altLang="en-US"/>
          </a:p>
        </p:txBody>
      </p:sp>
    </p:spTree>
    <p:extLst>
      <p:ext uri="{BB962C8B-B14F-4D97-AF65-F5344CB8AC3E}">
        <p14:creationId xmlns:p14="http://schemas.microsoft.com/office/powerpoint/2010/main" val="356477779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3ED1EEDB-77F3-479F-8A78-9056728958CD}" type="slidenum">
              <a:rPr lang="en-US" altLang="en-US"/>
              <a:pPr>
                <a:defRPr/>
              </a:pPr>
              <a:t>‹#›</a:t>
            </a:fld>
            <a:endParaRPr lang="en-US" altLang="en-US"/>
          </a:p>
        </p:txBody>
      </p:sp>
    </p:spTree>
    <p:extLst>
      <p:ext uri="{BB962C8B-B14F-4D97-AF65-F5344CB8AC3E}">
        <p14:creationId xmlns:p14="http://schemas.microsoft.com/office/powerpoint/2010/main" val="4131374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8180B684-70A3-4932-9837-B38D7329F8D7}" type="slidenum">
              <a:rPr lang="en-US" altLang="en-US"/>
              <a:pPr>
                <a:defRPr/>
              </a:pPr>
              <a:t>‹#›</a:t>
            </a:fld>
            <a:endParaRPr lang="en-US" altLang="en-US"/>
          </a:p>
        </p:txBody>
      </p:sp>
    </p:spTree>
    <p:extLst>
      <p:ext uri="{BB962C8B-B14F-4D97-AF65-F5344CB8AC3E}">
        <p14:creationId xmlns:p14="http://schemas.microsoft.com/office/powerpoint/2010/main" val="3206046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CAF4685F-800D-451A-8E4A-A0E3B834885C}" type="slidenum">
              <a:rPr lang="en-US" altLang="en-US"/>
              <a:pPr>
                <a:defRPr/>
              </a:pPr>
              <a:t>‹#›</a:t>
            </a:fld>
            <a:endParaRPr lang="en-US" altLang="en-US"/>
          </a:p>
        </p:txBody>
      </p:sp>
    </p:spTree>
    <p:extLst>
      <p:ext uri="{BB962C8B-B14F-4D97-AF65-F5344CB8AC3E}">
        <p14:creationId xmlns:p14="http://schemas.microsoft.com/office/powerpoint/2010/main" val="10941788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92809F75-792D-423F-9AB6-0A56B611B9BC}" type="slidenum">
              <a:rPr lang="en-US" altLang="en-US"/>
              <a:pPr>
                <a:defRPr/>
              </a:pPr>
              <a:t>‹#›</a:t>
            </a:fld>
            <a:endParaRPr lang="en-US" altLang="en-US"/>
          </a:p>
        </p:txBody>
      </p:sp>
    </p:spTree>
    <p:extLst>
      <p:ext uri="{BB962C8B-B14F-4D97-AF65-F5344CB8AC3E}">
        <p14:creationId xmlns:p14="http://schemas.microsoft.com/office/powerpoint/2010/main" val="3553502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DD78D12E-9297-43F9-A199-89D8B443ABED}" type="slidenum">
              <a:rPr lang="en-US" altLang="en-US"/>
              <a:pPr>
                <a:defRPr/>
              </a:pPr>
              <a:t>‹#›</a:t>
            </a:fld>
            <a:endParaRPr lang="en-US" altLang="en-US"/>
          </a:p>
        </p:txBody>
      </p:sp>
    </p:spTree>
    <p:extLst>
      <p:ext uri="{BB962C8B-B14F-4D97-AF65-F5344CB8AC3E}">
        <p14:creationId xmlns:p14="http://schemas.microsoft.com/office/powerpoint/2010/main" val="28082155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923C9EC6-BE0B-43D9-BC0D-5FBC3F280E11}" type="slidenum">
              <a:rPr lang="en-US" altLang="en-US"/>
              <a:pPr>
                <a:defRPr/>
              </a:pPr>
              <a:t>‹#›</a:t>
            </a:fld>
            <a:endParaRPr lang="en-US" altLang="en-US"/>
          </a:p>
        </p:txBody>
      </p:sp>
    </p:spTree>
    <p:extLst>
      <p:ext uri="{BB962C8B-B14F-4D97-AF65-F5344CB8AC3E}">
        <p14:creationId xmlns:p14="http://schemas.microsoft.com/office/powerpoint/2010/main" val="180165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CA7A15FE-578F-4A4D-AC59-2FAABE9CCEAD}" type="slidenum">
              <a:rPr lang="en-US" altLang="en-US"/>
              <a:pPr>
                <a:defRPr/>
              </a:pPr>
              <a:t>‹#›</a:t>
            </a:fld>
            <a:endParaRPr lang="en-US" altLang="en-US"/>
          </a:p>
        </p:txBody>
      </p:sp>
    </p:spTree>
    <p:extLst>
      <p:ext uri="{BB962C8B-B14F-4D97-AF65-F5344CB8AC3E}">
        <p14:creationId xmlns:p14="http://schemas.microsoft.com/office/powerpoint/2010/main" val="2244152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33AE08A-0061-4583-8166-8E1C8B1D4EFD}" type="slidenum">
              <a:rPr lang="en-US" altLang="en-US"/>
              <a:pPr>
                <a:defRPr/>
              </a:pPr>
              <a:t>‹#›</a:t>
            </a:fld>
            <a:endParaRPr lang="en-US" altLang="en-US"/>
          </a:p>
        </p:txBody>
      </p:sp>
    </p:spTree>
    <p:extLst>
      <p:ext uri="{BB962C8B-B14F-4D97-AF65-F5344CB8AC3E}">
        <p14:creationId xmlns:p14="http://schemas.microsoft.com/office/powerpoint/2010/main" val="2462904093"/>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BA5AFE2D-2242-497D-87BE-EE26B6AFA053}" type="slidenum">
              <a:rPr lang="en-US" altLang="en-US"/>
              <a:pPr>
                <a:defRPr/>
              </a:pPr>
              <a:t>‹#›</a:t>
            </a:fld>
            <a:endParaRPr lang="en-US" altLang="en-US"/>
          </a:p>
        </p:txBody>
      </p:sp>
    </p:spTree>
    <p:extLst>
      <p:ext uri="{BB962C8B-B14F-4D97-AF65-F5344CB8AC3E}">
        <p14:creationId xmlns:p14="http://schemas.microsoft.com/office/powerpoint/2010/main" val="13013137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D2D13C79-9C47-44BF-AECB-B3291653A54A}" type="slidenum">
              <a:rPr lang="en-US" altLang="en-US"/>
              <a:pPr>
                <a:defRPr/>
              </a:pPr>
              <a:t>‹#›</a:t>
            </a:fld>
            <a:endParaRPr lang="en-US" altLang="en-US"/>
          </a:p>
        </p:txBody>
      </p:sp>
    </p:spTree>
    <p:extLst>
      <p:ext uri="{BB962C8B-B14F-4D97-AF65-F5344CB8AC3E}">
        <p14:creationId xmlns:p14="http://schemas.microsoft.com/office/powerpoint/2010/main" val="16110146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53B3B13D-14DF-4942-A705-5242AA30F42C}" type="slidenum">
              <a:rPr lang="en-US" altLang="en-US"/>
              <a:pPr>
                <a:defRPr/>
              </a:pPr>
              <a:t>‹#›</a:t>
            </a:fld>
            <a:endParaRPr lang="en-US" altLang="en-US"/>
          </a:p>
        </p:txBody>
      </p:sp>
    </p:spTree>
    <p:extLst>
      <p:ext uri="{BB962C8B-B14F-4D97-AF65-F5344CB8AC3E}">
        <p14:creationId xmlns:p14="http://schemas.microsoft.com/office/powerpoint/2010/main" val="13862681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eaLnBrk="0" hangingPunct="0">
              <a:defRPr/>
            </a:lvl1pPr>
          </a:lstStyle>
          <a:p>
            <a:pPr>
              <a:defRPr/>
            </a:pPr>
            <a:endParaRPr lang="en-US" altLang="en-US"/>
          </a:p>
        </p:txBody>
      </p:sp>
      <p:sp>
        <p:nvSpPr>
          <p:cNvPr id="6" name="Footer Placeholder 5"/>
          <p:cNvSpPr>
            <a:spLocks noGrp="1"/>
          </p:cNvSpPr>
          <p:nvPr>
            <p:ph type="ftr" sz="quarter" idx="11"/>
          </p:nvPr>
        </p:nvSpPr>
        <p:spPr/>
        <p:txBody>
          <a:bodyPr/>
          <a:lstStyle>
            <a:lvl1pPr eaLnBrk="0" hangingPunct="0">
              <a:defRPr/>
            </a:lvl1pPr>
          </a:lstStyle>
          <a:p>
            <a:pPr>
              <a:defRPr/>
            </a:pPr>
            <a:endParaRPr lang="en-US" altLang="en-US"/>
          </a:p>
        </p:txBody>
      </p:sp>
      <p:sp>
        <p:nvSpPr>
          <p:cNvPr id="7" name="Slide Number Placeholder 6"/>
          <p:cNvSpPr>
            <a:spLocks noGrp="1"/>
          </p:cNvSpPr>
          <p:nvPr>
            <p:ph type="sldNum" sz="quarter" idx="12"/>
          </p:nvPr>
        </p:nvSpPr>
        <p:spPr/>
        <p:txBody>
          <a:bodyPr/>
          <a:lstStyle>
            <a:lvl1pPr eaLnBrk="0" hangingPunct="0">
              <a:defRPr/>
            </a:lvl1pPr>
          </a:lstStyle>
          <a:p>
            <a:pPr>
              <a:defRPr/>
            </a:pPr>
            <a:fld id="{AC5E6DFA-0FDE-4EAE-BDC0-BCADBCC61C9B}" type="slidenum">
              <a:rPr lang="en-US" altLang="en-US"/>
              <a:pPr>
                <a:defRPr/>
              </a:pPr>
              <a:t>‹#›</a:t>
            </a:fld>
            <a:endParaRPr lang="en-US" altLang="en-US"/>
          </a:p>
        </p:txBody>
      </p:sp>
    </p:spTree>
    <p:extLst>
      <p:ext uri="{BB962C8B-B14F-4D97-AF65-F5344CB8AC3E}">
        <p14:creationId xmlns:p14="http://schemas.microsoft.com/office/powerpoint/2010/main" val="39917606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eaLnBrk="0" hangingPunct="0">
              <a:defRPr/>
            </a:lvl1pPr>
          </a:lstStyle>
          <a:p>
            <a:pPr>
              <a:defRPr/>
            </a:pPr>
            <a:endParaRPr lang="en-US" altLang="en-US"/>
          </a:p>
        </p:txBody>
      </p:sp>
      <p:sp>
        <p:nvSpPr>
          <p:cNvPr id="6" name="Footer Placeholder 5"/>
          <p:cNvSpPr>
            <a:spLocks noGrp="1"/>
          </p:cNvSpPr>
          <p:nvPr>
            <p:ph type="ftr" sz="quarter" idx="11"/>
          </p:nvPr>
        </p:nvSpPr>
        <p:spPr/>
        <p:txBody>
          <a:bodyPr/>
          <a:lstStyle>
            <a:lvl1pPr eaLnBrk="0" hangingPunct="0">
              <a:defRPr/>
            </a:lvl1pPr>
          </a:lstStyle>
          <a:p>
            <a:pPr>
              <a:defRPr/>
            </a:pPr>
            <a:endParaRPr lang="en-US" altLang="en-US"/>
          </a:p>
        </p:txBody>
      </p:sp>
      <p:sp>
        <p:nvSpPr>
          <p:cNvPr id="7" name="Slide Number Placeholder 6"/>
          <p:cNvSpPr>
            <a:spLocks noGrp="1"/>
          </p:cNvSpPr>
          <p:nvPr>
            <p:ph type="sldNum" sz="quarter" idx="12"/>
          </p:nvPr>
        </p:nvSpPr>
        <p:spPr/>
        <p:txBody>
          <a:bodyPr/>
          <a:lstStyle>
            <a:lvl1pPr eaLnBrk="0" hangingPunct="0">
              <a:defRPr/>
            </a:lvl1pPr>
          </a:lstStyle>
          <a:p>
            <a:pPr>
              <a:defRPr/>
            </a:pPr>
            <a:fld id="{F04BE7DA-894B-4F60-9B2B-D1DAA763E13D}" type="slidenum">
              <a:rPr lang="en-US" altLang="en-US"/>
              <a:pPr>
                <a:defRPr/>
              </a:pPr>
              <a:t>‹#›</a:t>
            </a:fld>
            <a:endParaRPr lang="en-US" altLang="en-US"/>
          </a:p>
        </p:txBody>
      </p:sp>
    </p:spTree>
    <p:extLst>
      <p:ext uri="{BB962C8B-B14F-4D97-AF65-F5344CB8AC3E}">
        <p14:creationId xmlns:p14="http://schemas.microsoft.com/office/powerpoint/2010/main" val="21621819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eaLnBrk="0" hangingPunct="0">
              <a:defRPr/>
            </a:lvl1pPr>
          </a:lstStyle>
          <a:p>
            <a:pPr>
              <a:defRPr/>
            </a:pPr>
            <a:endParaRPr lang="en-US" altLang="en-US"/>
          </a:p>
        </p:txBody>
      </p:sp>
      <p:sp>
        <p:nvSpPr>
          <p:cNvPr id="6" name="Footer Placeholder 5"/>
          <p:cNvSpPr>
            <a:spLocks noGrp="1"/>
          </p:cNvSpPr>
          <p:nvPr>
            <p:ph type="ftr" sz="quarter" idx="11"/>
          </p:nvPr>
        </p:nvSpPr>
        <p:spPr/>
        <p:txBody>
          <a:bodyPr/>
          <a:lstStyle>
            <a:lvl1pPr eaLnBrk="0" hangingPunct="0">
              <a:defRPr/>
            </a:lvl1pPr>
          </a:lstStyle>
          <a:p>
            <a:pPr>
              <a:defRPr/>
            </a:pPr>
            <a:endParaRPr lang="en-US" altLang="en-US"/>
          </a:p>
        </p:txBody>
      </p:sp>
      <p:sp>
        <p:nvSpPr>
          <p:cNvPr id="7" name="Slide Number Placeholder 6"/>
          <p:cNvSpPr>
            <a:spLocks noGrp="1"/>
          </p:cNvSpPr>
          <p:nvPr>
            <p:ph type="sldNum" sz="quarter" idx="12"/>
          </p:nvPr>
        </p:nvSpPr>
        <p:spPr/>
        <p:txBody>
          <a:bodyPr/>
          <a:lstStyle>
            <a:lvl1pPr eaLnBrk="0" hangingPunct="0">
              <a:defRPr/>
            </a:lvl1pPr>
          </a:lstStyle>
          <a:p>
            <a:pPr>
              <a:defRPr/>
            </a:pPr>
            <a:fld id="{4C3763EB-E7E4-4FDF-82DD-78756CA79AEE}" type="slidenum">
              <a:rPr lang="en-US" altLang="en-US"/>
              <a:pPr>
                <a:defRPr/>
              </a:pPr>
              <a:t>‹#›</a:t>
            </a:fld>
            <a:endParaRPr lang="en-US" altLang="en-US"/>
          </a:p>
        </p:txBody>
      </p:sp>
    </p:spTree>
    <p:extLst>
      <p:ext uri="{BB962C8B-B14F-4D97-AF65-F5344CB8AC3E}">
        <p14:creationId xmlns:p14="http://schemas.microsoft.com/office/powerpoint/2010/main" val="20589472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AB8FA21F-3192-4906-B8E6-DFBA41B27762}" type="slidenum">
              <a:rPr lang="en-US" altLang="en-US"/>
              <a:pPr>
                <a:defRPr/>
              </a:pPr>
              <a:t>‹#›</a:t>
            </a:fld>
            <a:endParaRPr lang="en-US" altLang="en-US"/>
          </a:p>
        </p:txBody>
      </p:sp>
    </p:spTree>
    <p:extLst>
      <p:ext uri="{BB962C8B-B14F-4D97-AF65-F5344CB8AC3E}">
        <p14:creationId xmlns:p14="http://schemas.microsoft.com/office/powerpoint/2010/main" val="21658689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96C8A515-69AA-4880-8E3E-54B9FDF0EEAC}" type="slidenum">
              <a:rPr lang="en-US" altLang="en-US"/>
              <a:pPr>
                <a:defRPr/>
              </a:pPr>
              <a:t>‹#›</a:t>
            </a:fld>
            <a:endParaRPr lang="en-US" altLang="en-US"/>
          </a:p>
        </p:txBody>
      </p:sp>
    </p:spTree>
    <p:extLst>
      <p:ext uri="{BB962C8B-B14F-4D97-AF65-F5344CB8AC3E}">
        <p14:creationId xmlns:p14="http://schemas.microsoft.com/office/powerpoint/2010/main" val="2917823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eaLnBrk="0" hangingPunct="0">
              <a:defRPr/>
            </a:lvl1pPr>
          </a:lstStyle>
          <a:p>
            <a:pPr>
              <a:defRPr/>
            </a:pPr>
            <a:endParaRPr lang="en-US" altLang="en-US"/>
          </a:p>
        </p:txBody>
      </p:sp>
      <p:sp>
        <p:nvSpPr>
          <p:cNvPr id="6" name="Footer Placeholder 5"/>
          <p:cNvSpPr>
            <a:spLocks noGrp="1"/>
          </p:cNvSpPr>
          <p:nvPr>
            <p:ph type="ftr" sz="quarter" idx="11"/>
          </p:nvPr>
        </p:nvSpPr>
        <p:spPr/>
        <p:txBody>
          <a:bodyPr/>
          <a:lstStyle>
            <a:lvl1pPr eaLnBrk="0" hangingPunct="0">
              <a:defRPr/>
            </a:lvl1pPr>
          </a:lstStyle>
          <a:p>
            <a:pPr>
              <a:defRPr/>
            </a:pPr>
            <a:endParaRPr lang="en-US" altLang="en-US"/>
          </a:p>
        </p:txBody>
      </p:sp>
      <p:sp>
        <p:nvSpPr>
          <p:cNvPr id="7" name="Slide Number Placeholder 6"/>
          <p:cNvSpPr>
            <a:spLocks noGrp="1"/>
          </p:cNvSpPr>
          <p:nvPr>
            <p:ph type="sldNum" sz="quarter" idx="12"/>
          </p:nvPr>
        </p:nvSpPr>
        <p:spPr/>
        <p:txBody>
          <a:bodyPr/>
          <a:lstStyle>
            <a:lvl1pPr eaLnBrk="0" hangingPunct="0">
              <a:defRPr/>
            </a:lvl1pPr>
          </a:lstStyle>
          <a:p>
            <a:pPr>
              <a:defRPr/>
            </a:pPr>
            <a:fld id="{DE2435F3-B3A3-4DDE-8562-35388178DBBC}" type="slidenum">
              <a:rPr lang="en-US" altLang="en-US"/>
              <a:pPr>
                <a:defRPr/>
              </a:pPr>
              <a:t>‹#›</a:t>
            </a:fld>
            <a:endParaRPr lang="en-US" altLang="en-US"/>
          </a:p>
        </p:txBody>
      </p:sp>
    </p:spTree>
    <p:extLst>
      <p:ext uri="{BB962C8B-B14F-4D97-AF65-F5344CB8AC3E}">
        <p14:creationId xmlns:p14="http://schemas.microsoft.com/office/powerpoint/2010/main" val="27676807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eaLnBrk="0" hangingPunct="0">
              <a:defRPr/>
            </a:lvl1pPr>
          </a:lstStyle>
          <a:p>
            <a:pPr>
              <a:defRPr/>
            </a:pPr>
            <a:endParaRPr lang="en-US" altLang="en-US"/>
          </a:p>
        </p:txBody>
      </p:sp>
      <p:sp>
        <p:nvSpPr>
          <p:cNvPr id="6" name="Footer Placeholder 5"/>
          <p:cNvSpPr>
            <a:spLocks noGrp="1"/>
          </p:cNvSpPr>
          <p:nvPr>
            <p:ph type="ftr" sz="quarter" idx="11"/>
          </p:nvPr>
        </p:nvSpPr>
        <p:spPr/>
        <p:txBody>
          <a:bodyPr/>
          <a:lstStyle>
            <a:lvl1pPr eaLnBrk="0" hangingPunct="0">
              <a:defRPr/>
            </a:lvl1pPr>
          </a:lstStyle>
          <a:p>
            <a:pPr>
              <a:defRPr/>
            </a:pPr>
            <a:endParaRPr lang="en-US" altLang="en-US"/>
          </a:p>
        </p:txBody>
      </p:sp>
      <p:sp>
        <p:nvSpPr>
          <p:cNvPr id="7" name="Slide Number Placeholder 6"/>
          <p:cNvSpPr>
            <a:spLocks noGrp="1"/>
          </p:cNvSpPr>
          <p:nvPr>
            <p:ph type="sldNum" sz="quarter" idx="12"/>
          </p:nvPr>
        </p:nvSpPr>
        <p:spPr/>
        <p:txBody>
          <a:bodyPr/>
          <a:lstStyle>
            <a:lvl1pPr eaLnBrk="0" hangingPunct="0">
              <a:defRPr/>
            </a:lvl1pPr>
          </a:lstStyle>
          <a:p>
            <a:pPr>
              <a:defRPr/>
            </a:pPr>
            <a:fld id="{926DF701-3C10-49AA-9AEA-A1A2F283A84E}" type="slidenum">
              <a:rPr lang="en-US" altLang="en-US"/>
              <a:pPr>
                <a:defRPr/>
              </a:pPr>
              <a:t>‹#›</a:t>
            </a:fld>
            <a:endParaRPr lang="en-US" altLang="en-US"/>
          </a:p>
        </p:txBody>
      </p:sp>
    </p:spTree>
    <p:extLst>
      <p:ext uri="{BB962C8B-B14F-4D97-AF65-F5344CB8AC3E}">
        <p14:creationId xmlns:p14="http://schemas.microsoft.com/office/powerpoint/2010/main" val="293987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7FA61CE-8B66-4EBB-AEC3-A0B41052C2EB}" type="slidenum">
              <a:rPr lang="en-US" altLang="en-US"/>
              <a:pPr>
                <a:defRPr/>
              </a:pPr>
              <a:t>‹#›</a:t>
            </a:fld>
            <a:endParaRPr lang="en-US" altLang="en-US"/>
          </a:p>
        </p:txBody>
      </p:sp>
    </p:spTree>
    <p:extLst>
      <p:ext uri="{BB962C8B-B14F-4D97-AF65-F5344CB8AC3E}">
        <p14:creationId xmlns:p14="http://schemas.microsoft.com/office/powerpoint/2010/main" val="1771255534"/>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2641585D-5206-4FFD-A359-49194CE1B964}" type="slidenum">
              <a:rPr lang="en-US" altLang="en-US"/>
              <a:pPr>
                <a:defRPr/>
              </a:pPr>
              <a:t>‹#›</a:t>
            </a:fld>
            <a:endParaRPr lang="en-US" altLang="en-US"/>
          </a:p>
        </p:txBody>
      </p:sp>
    </p:spTree>
    <p:extLst>
      <p:ext uri="{BB962C8B-B14F-4D97-AF65-F5344CB8AC3E}">
        <p14:creationId xmlns:p14="http://schemas.microsoft.com/office/powerpoint/2010/main" val="16175843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657CB99C-2B0B-4B8F-BB93-F28233CB9069}" type="slidenum">
              <a:rPr lang="en-US" altLang="en-US"/>
              <a:pPr>
                <a:defRPr/>
              </a:pPr>
              <a:t>‹#›</a:t>
            </a:fld>
            <a:endParaRPr lang="en-US" altLang="en-US"/>
          </a:p>
        </p:txBody>
      </p:sp>
    </p:spTree>
    <p:extLst>
      <p:ext uri="{BB962C8B-B14F-4D97-AF65-F5344CB8AC3E}">
        <p14:creationId xmlns:p14="http://schemas.microsoft.com/office/powerpoint/2010/main" val="23012027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34546C4D-B1DE-4A3C-8E2E-F3E8FCEEF60B}" type="slidenum">
              <a:rPr lang="en-US" altLang="en-US"/>
              <a:pPr>
                <a:defRPr/>
              </a:pPr>
              <a:t>‹#›</a:t>
            </a:fld>
            <a:endParaRPr lang="en-US" altLang="en-US"/>
          </a:p>
        </p:txBody>
      </p:sp>
    </p:spTree>
    <p:extLst>
      <p:ext uri="{BB962C8B-B14F-4D97-AF65-F5344CB8AC3E}">
        <p14:creationId xmlns:p14="http://schemas.microsoft.com/office/powerpoint/2010/main" val="2749777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5518DD05-1DFA-44E5-88AE-A72812D65182}" type="slidenum">
              <a:rPr lang="en-US" altLang="en-US"/>
              <a:pPr>
                <a:defRPr/>
              </a:pPr>
              <a:t>‹#›</a:t>
            </a:fld>
            <a:endParaRPr lang="en-US" altLang="en-US"/>
          </a:p>
        </p:txBody>
      </p:sp>
    </p:spTree>
    <p:extLst>
      <p:ext uri="{BB962C8B-B14F-4D97-AF65-F5344CB8AC3E}">
        <p14:creationId xmlns:p14="http://schemas.microsoft.com/office/powerpoint/2010/main" val="28903034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3312D2FF-FB56-4203-97C0-E2E13F08899E}" type="slidenum">
              <a:rPr lang="en-US" altLang="en-US"/>
              <a:pPr>
                <a:defRPr/>
              </a:pPr>
              <a:t>‹#›</a:t>
            </a:fld>
            <a:endParaRPr lang="en-US" altLang="en-US"/>
          </a:p>
        </p:txBody>
      </p:sp>
    </p:spTree>
    <p:extLst>
      <p:ext uri="{BB962C8B-B14F-4D97-AF65-F5344CB8AC3E}">
        <p14:creationId xmlns:p14="http://schemas.microsoft.com/office/powerpoint/2010/main" val="231870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eaLnBrk="0" hangingPunct="0">
              <a:defRPr/>
            </a:lvl1pPr>
          </a:lstStyle>
          <a:p>
            <a:pPr>
              <a:defRPr/>
            </a:pPr>
            <a:endParaRPr lang="en-US" alt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ltLang="en-US"/>
          </a:p>
        </p:txBody>
      </p:sp>
      <p:sp>
        <p:nvSpPr>
          <p:cNvPr id="6" name="Slide Number Placeholder 5"/>
          <p:cNvSpPr>
            <a:spLocks noGrp="1"/>
          </p:cNvSpPr>
          <p:nvPr>
            <p:ph type="sldNum" sz="quarter" idx="12"/>
          </p:nvPr>
        </p:nvSpPr>
        <p:spPr/>
        <p:txBody>
          <a:bodyPr/>
          <a:lstStyle>
            <a:lvl1pPr eaLnBrk="0" hangingPunct="0">
              <a:defRPr/>
            </a:lvl1pPr>
          </a:lstStyle>
          <a:p>
            <a:pPr>
              <a:defRPr/>
            </a:pPr>
            <a:fld id="{016BF6E8-AB7D-44F5-A184-51EA8085CC02}" type="slidenum">
              <a:rPr lang="en-US" altLang="en-US"/>
              <a:pPr>
                <a:defRPr/>
              </a:pPr>
              <a:t>‹#›</a:t>
            </a:fld>
            <a:endParaRPr lang="en-US" altLang="en-US"/>
          </a:p>
        </p:txBody>
      </p:sp>
    </p:spTree>
    <p:extLst>
      <p:ext uri="{BB962C8B-B14F-4D97-AF65-F5344CB8AC3E}">
        <p14:creationId xmlns:p14="http://schemas.microsoft.com/office/powerpoint/2010/main" val="831336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7FF87B5-7338-4D5F-9165-77A73866F67C}" type="slidenum">
              <a:rPr lang="en-US" altLang="en-US"/>
              <a:pPr>
                <a:defRPr/>
              </a:pPr>
              <a:t>‹#›</a:t>
            </a:fld>
            <a:endParaRPr lang="en-US" altLang="en-US"/>
          </a:p>
        </p:txBody>
      </p:sp>
    </p:spTree>
    <p:extLst>
      <p:ext uri="{BB962C8B-B14F-4D97-AF65-F5344CB8AC3E}">
        <p14:creationId xmlns:p14="http://schemas.microsoft.com/office/powerpoint/2010/main" val="149276675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51DE125C-B612-40D7-8F2F-C10F38712F79}" type="slidenum">
              <a:rPr lang="en-US" altLang="en-US"/>
              <a:pPr>
                <a:defRPr/>
              </a:pPr>
              <a:t>‹#›</a:t>
            </a:fld>
            <a:endParaRPr lang="en-US" altLang="en-US"/>
          </a:p>
        </p:txBody>
      </p:sp>
    </p:spTree>
    <p:extLst>
      <p:ext uri="{BB962C8B-B14F-4D97-AF65-F5344CB8AC3E}">
        <p14:creationId xmlns:p14="http://schemas.microsoft.com/office/powerpoint/2010/main" val="144309274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B5AA72F-1800-4377-8C87-D202316CCBB2}" type="slidenum">
              <a:rPr lang="en-US" altLang="en-US"/>
              <a:pPr>
                <a:defRPr/>
              </a:pPr>
              <a:t>‹#›</a:t>
            </a:fld>
            <a:endParaRPr lang="en-US" altLang="en-US"/>
          </a:p>
        </p:txBody>
      </p:sp>
    </p:spTree>
    <p:extLst>
      <p:ext uri="{BB962C8B-B14F-4D97-AF65-F5344CB8AC3E}">
        <p14:creationId xmlns:p14="http://schemas.microsoft.com/office/powerpoint/2010/main" val="339172443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958F818-E9A7-4EE1-8E89-05F89FDB2969}" type="slidenum">
              <a:rPr lang="en-US" altLang="en-US"/>
              <a:pPr>
                <a:defRPr/>
              </a:pPr>
              <a:t>‹#›</a:t>
            </a:fld>
            <a:endParaRPr lang="en-US" altLang="en-US"/>
          </a:p>
        </p:txBody>
      </p:sp>
    </p:spTree>
    <p:extLst>
      <p:ext uri="{BB962C8B-B14F-4D97-AF65-F5344CB8AC3E}">
        <p14:creationId xmlns:p14="http://schemas.microsoft.com/office/powerpoint/2010/main" val="120142914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680ACAC-749E-4A5E-B973-F3BD9CC4EB1F}" type="slidenum">
              <a:rPr lang="en-US" altLang="en-US"/>
              <a:pPr>
                <a:defRPr/>
              </a:pPr>
              <a:t>‹#›</a:t>
            </a:fld>
            <a:endParaRPr lang="en-US" altLang="en-US"/>
          </a:p>
        </p:txBody>
      </p:sp>
    </p:spTree>
    <p:extLst>
      <p:ext uri="{BB962C8B-B14F-4D97-AF65-F5344CB8AC3E}">
        <p14:creationId xmlns:p14="http://schemas.microsoft.com/office/powerpoint/2010/main" val="214847496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AFFB2F4-B3F8-4D4C-8FAE-3492C19A765B}" type="slidenum">
              <a:rPr lang="en-US" altLang="en-US"/>
              <a:pPr>
                <a:defRPr/>
              </a:pPr>
              <a:t>‹#›</a:t>
            </a:fld>
            <a:endParaRPr lang="en-US" altLang="en-US"/>
          </a:p>
        </p:txBody>
      </p:sp>
    </p:spTree>
    <p:extLst>
      <p:ext uri="{BB962C8B-B14F-4D97-AF65-F5344CB8AC3E}">
        <p14:creationId xmlns:p14="http://schemas.microsoft.com/office/powerpoint/2010/main" val="59112398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1.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2.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3.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4.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25.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26.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27.xml"/></Relationships>
</file>

<file path=ppt/slideMasters/_rels/slideMaster17.xml.rels><?xml version="1.0" encoding="UTF-8" standalone="yes"?>
<Relationships xmlns="http://schemas.openxmlformats.org/package/2006/relationships"><Relationship Id="rId2" Type="http://schemas.openxmlformats.org/officeDocument/2006/relationships/theme" Target="../theme/theme17.xml"/><Relationship Id="rId1" Type="http://schemas.openxmlformats.org/officeDocument/2006/relationships/slideLayout" Target="../slideLayouts/slideLayout28.xml"/></Relationships>
</file>

<file path=ppt/slideMasters/_rels/slideMaster18.xml.rels><?xml version="1.0" encoding="UTF-8" standalone="yes"?>
<Relationships xmlns="http://schemas.openxmlformats.org/package/2006/relationships"><Relationship Id="rId2" Type="http://schemas.openxmlformats.org/officeDocument/2006/relationships/theme" Target="../theme/theme18.xml"/><Relationship Id="rId1" Type="http://schemas.openxmlformats.org/officeDocument/2006/relationships/slideLayout" Target="../slideLayouts/slideLayout29.xml"/></Relationships>
</file>

<file path=ppt/slideMasters/_rels/slideMaster19.xml.rels><?xml version="1.0" encoding="UTF-8" standalone="yes"?>
<Relationships xmlns="http://schemas.openxmlformats.org/package/2006/relationships"><Relationship Id="rId2" Type="http://schemas.openxmlformats.org/officeDocument/2006/relationships/theme" Target="../theme/theme19.xml"/><Relationship Id="rId1" Type="http://schemas.openxmlformats.org/officeDocument/2006/relationships/slideLayout" Target="../slideLayouts/slideLayout30.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20.xml.rels><?xml version="1.0" encoding="UTF-8" standalone="yes"?>
<Relationships xmlns="http://schemas.openxmlformats.org/package/2006/relationships"><Relationship Id="rId2" Type="http://schemas.openxmlformats.org/officeDocument/2006/relationships/theme" Target="../theme/theme20.xml"/><Relationship Id="rId1" Type="http://schemas.openxmlformats.org/officeDocument/2006/relationships/slideLayout" Target="../slideLayouts/slideLayout31.xml"/></Relationships>
</file>

<file path=ppt/slideMasters/_rels/slideMaster21.xml.rels><?xml version="1.0" encoding="UTF-8" standalone="yes"?>
<Relationships xmlns="http://schemas.openxmlformats.org/package/2006/relationships"><Relationship Id="rId2" Type="http://schemas.openxmlformats.org/officeDocument/2006/relationships/theme" Target="../theme/theme21.xml"/><Relationship Id="rId1" Type="http://schemas.openxmlformats.org/officeDocument/2006/relationships/slideLayout" Target="../slideLayouts/slideLayout32.xml"/></Relationships>
</file>

<file path=ppt/slideMasters/_rels/slideMaster22.xml.rels><?xml version="1.0" encoding="UTF-8" standalone="yes"?>
<Relationships xmlns="http://schemas.openxmlformats.org/package/2006/relationships"><Relationship Id="rId2" Type="http://schemas.openxmlformats.org/officeDocument/2006/relationships/theme" Target="../theme/theme22.xml"/><Relationship Id="rId1" Type="http://schemas.openxmlformats.org/officeDocument/2006/relationships/slideLayout" Target="../slideLayouts/slideLayout33.xml"/></Relationships>
</file>

<file path=ppt/slideMasters/_rels/slideMaster23.xml.rels><?xml version="1.0" encoding="UTF-8" standalone="yes"?>
<Relationships xmlns="http://schemas.openxmlformats.org/package/2006/relationships"><Relationship Id="rId2" Type="http://schemas.openxmlformats.org/officeDocument/2006/relationships/theme" Target="../theme/theme23.xml"/><Relationship Id="rId1" Type="http://schemas.openxmlformats.org/officeDocument/2006/relationships/slideLayout" Target="../slideLayouts/slideLayout34.xml"/></Relationships>
</file>

<file path=ppt/slideMasters/_rels/slideMaster24.xml.rels><?xml version="1.0" encoding="UTF-8" standalone="yes"?>
<Relationships xmlns="http://schemas.openxmlformats.org/package/2006/relationships"><Relationship Id="rId2" Type="http://schemas.openxmlformats.org/officeDocument/2006/relationships/theme" Target="../theme/theme24.xml"/><Relationship Id="rId1" Type="http://schemas.openxmlformats.org/officeDocument/2006/relationships/slideLayout" Target="../slideLayouts/slideLayout35.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6.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7.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8.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9.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D6EA6D0-C0C4-4844-BC92-7DAF92AF18A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600" r:id="rId1"/>
    <p:sldLayoutId id="2147485601" r:id="rId2"/>
    <p:sldLayoutId id="2147485602" r:id="rId3"/>
    <p:sldLayoutId id="2147485603" r:id="rId4"/>
    <p:sldLayoutId id="2147485604" r:id="rId5"/>
    <p:sldLayoutId id="2147485605" r:id="rId6"/>
    <p:sldLayoutId id="2147485606" r:id="rId7"/>
    <p:sldLayoutId id="2147485607" r:id="rId8"/>
    <p:sldLayoutId id="2147485608" r:id="rId9"/>
    <p:sldLayoutId id="2147485609" r:id="rId10"/>
    <p:sldLayoutId id="2147485610" r:id="rId11"/>
    <p:sldLayoutId id="2147485611" r:id="rId12"/>
  </p:sldLayoutIdLst>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4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endParaRPr lang="en-US" altLang="en-US"/>
          </a:p>
        </p:txBody>
      </p:sp>
      <p:sp>
        <p:nvSpPr>
          <p:cNvPr id="1044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US" altLang="en-US"/>
          </a:p>
        </p:txBody>
      </p:sp>
      <p:sp>
        <p:nvSpPr>
          <p:cNvPr id="1044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A6A97AE8-2B78-4DA3-9C21-F0992FA4872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620" r:id="rId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4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endParaRPr lang="en-US" altLang="en-US"/>
          </a:p>
        </p:txBody>
      </p:sp>
      <p:sp>
        <p:nvSpPr>
          <p:cNvPr id="1044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US" altLang="en-US"/>
          </a:p>
        </p:txBody>
      </p:sp>
      <p:sp>
        <p:nvSpPr>
          <p:cNvPr id="1044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3A3FF540-2F59-4DC7-AD15-02C19949014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621" r:id="rId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229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4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endParaRPr lang="en-US" altLang="en-US"/>
          </a:p>
        </p:txBody>
      </p:sp>
      <p:sp>
        <p:nvSpPr>
          <p:cNvPr id="1044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US" altLang="en-US"/>
          </a:p>
        </p:txBody>
      </p:sp>
      <p:sp>
        <p:nvSpPr>
          <p:cNvPr id="1044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BBD522ED-B60C-4AB8-9C1F-CBAF09FD90E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622" r:id="rId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4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endParaRPr lang="en-US" altLang="en-US"/>
          </a:p>
        </p:txBody>
      </p:sp>
      <p:sp>
        <p:nvSpPr>
          <p:cNvPr id="1044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US" altLang="en-US"/>
          </a:p>
        </p:txBody>
      </p:sp>
      <p:sp>
        <p:nvSpPr>
          <p:cNvPr id="1044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28963B69-BED2-47CB-A184-C4E1440DD53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623" r:id="rId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433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4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endParaRPr lang="en-US" altLang="en-US"/>
          </a:p>
        </p:txBody>
      </p:sp>
      <p:sp>
        <p:nvSpPr>
          <p:cNvPr id="1044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US" altLang="en-US"/>
          </a:p>
        </p:txBody>
      </p:sp>
      <p:sp>
        <p:nvSpPr>
          <p:cNvPr id="1044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DBEA1BBC-1F19-45A3-BD42-B4C47C1497C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624" r:id="rId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536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4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endParaRPr lang="en-US" altLang="en-US"/>
          </a:p>
        </p:txBody>
      </p:sp>
      <p:sp>
        <p:nvSpPr>
          <p:cNvPr id="1044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US" altLang="en-US"/>
          </a:p>
        </p:txBody>
      </p:sp>
      <p:sp>
        <p:nvSpPr>
          <p:cNvPr id="1044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FB27D147-B7A2-4971-9A4F-FCFDB3B92B8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625" r:id="rId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638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4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endParaRPr lang="en-US" altLang="en-US"/>
          </a:p>
        </p:txBody>
      </p:sp>
      <p:sp>
        <p:nvSpPr>
          <p:cNvPr id="1044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US" altLang="en-US"/>
          </a:p>
        </p:txBody>
      </p:sp>
      <p:sp>
        <p:nvSpPr>
          <p:cNvPr id="1044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AF1F7E59-CCD4-4F94-99D5-5B82C8B02E7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626" r:id="rId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741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4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endParaRPr lang="en-US" altLang="en-US"/>
          </a:p>
        </p:txBody>
      </p:sp>
      <p:sp>
        <p:nvSpPr>
          <p:cNvPr id="1044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US" altLang="en-US"/>
          </a:p>
        </p:txBody>
      </p:sp>
      <p:sp>
        <p:nvSpPr>
          <p:cNvPr id="1044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8F114B62-93B0-42AD-98FD-10E860762E4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627" r:id="rId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843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4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endParaRPr lang="en-US" altLang="en-US"/>
          </a:p>
        </p:txBody>
      </p:sp>
      <p:sp>
        <p:nvSpPr>
          <p:cNvPr id="1044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US" altLang="en-US"/>
          </a:p>
        </p:txBody>
      </p:sp>
      <p:sp>
        <p:nvSpPr>
          <p:cNvPr id="1044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4CD56D60-66E8-4216-BC84-1867AD075CA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628" r:id="rId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945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4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endParaRPr lang="en-US" altLang="en-US"/>
          </a:p>
        </p:txBody>
      </p:sp>
      <p:sp>
        <p:nvSpPr>
          <p:cNvPr id="1044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US" altLang="en-US"/>
          </a:p>
        </p:txBody>
      </p:sp>
      <p:sp>
        <p:nvSpPr>
          <p:cNvPr id="1044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846ECA2A-86E2-4DEE-AA7E-E877C4D62CB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629" r:id="rId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4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endParaRPr lang="en-US" altLang="en-US"/>
          </a:p>
        </p:txBody>
      </p:sp>
      <p:sp>
        <p:nvSpPr>
          <p:cNvPr id="1044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US" altLang="en-US"/>
          </a:p>
        </p:txBody>
      </p:sp>
      <p:sp>
        <p:nvSpPr>
          <p:cNvPr id="1044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82C50311-3586-4E0C-A6D7-848037288E8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612" r:id="rId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48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4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endParaRPr lang="en-US" altLang="en-US"/>
          </a:p>
        </p:txBody>
      </p:sp>
      <p:sp>
        <p:nvSpPr>
          <p:cNvPr id="1044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US" altLang="en-US"/>
          </a:p>
        </p:txBody>
      </p:sp>
      <p:sp>
        <p:nvSpPr>
          <p:cNvPr id="1044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C2A21B5C-B959-43A3-97ED-8205D933DBF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630" r:id="rId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150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4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endParaRPr lang="en-US" altLang="en-US"/>
          </a:p>
        </p:txBody>
      </p:sp>
      <p:sp>
        <p:nvSpPr>
          <p:cNvPr id="1044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US" altLang="en-US"/>
          </a:p>
        </p:txBody>
      </p:sp>
      <p:sp>
        <p:nvSpPr>
          <p:cNvPr id="1044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AACEEFA6-A57F-4C8C-8FC9-F532F294BD7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631" r:id="rId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253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4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endParaRPr lang="en-US" altLang="en-US"/>
          </a:p>
        </p:txBody>
      </p:sp>
      <p:sp>
        <p:nvSpPr>
          <p:cNvPr id="1044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US" altLang="en-US"/>
          </a:p>
        </p:txBody>
      </p:sp>
      <p:sp>
        <p:nvSpPr>
          <p:cNvPr id="1044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28382FF7-630D-43D0-BF17-16301F8BD20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632" r:id="rId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355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4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endParaRPr lang="en-US" altLang="en-US"/>
          </a:p>
        </p:txBody>
      </p:sp>
      <p:sp>
        <p:nvSpPr>
          <p:cNvPr id="1044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US" altLang="en-US"/>
          </a:p>
        </p:txBody>
      </p:sp>
      <p:sp>
        <p:nvSpPr>
          <p:cNvPr id="1044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32DB1E90-40A9-4C43-8FCA-52B7E1DF9BC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633" r:id="rId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457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2390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endParaRPr lang="en-US" altLang="en-US"/>
          </a:p>
        </p:txBody>
      </p:sp>
      <p:sp>
        <p:nvSpPr>
          <p:cNvPr id="12390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US" altLang="en-US"/>
          </a:p>
        </p:txBody>
      </p:sp>
      <p:sp>
        <p:nvSpPr>
          <p:cNvPr id="12391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5A5EA351-3465-44FE-9523-08B5E0F057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634" r:id="rId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4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endParaRPr lang="en-US" altLang="en-US"/>
          </a:p>
        </p:txBody>
      </p:sp>
      <p:sp>
        <p:nvSpPr>
          <p:cNvPr id="1044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US" altLang="en-US"/>
          </a:p>
        </p:txBody>
      </p:sp>
      <p:sp>
        <p:nvSpPr>
          <p:cNvPr id="1044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86ED37AB-15E6-415C-99A3-935D48D8304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613" r:id="rId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4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endParaRPr lang="en-US" altLang="en-US"/>
          </a:p>
        </p:txBody>
      </p:sp>
      <p:sp>
        <p:nvSpPr>
          <p:cNvPr id="1044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US" altLang="en-US"/>
          </a:p>
        </p:txBody>
      </p:sp>
      <p:sp>
        <p:nvSpPr>
          <p:cNvPr id="1044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748DCDCA-94B4-45C1-B51A-AAD098BA534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614" r:id="rId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4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endParaRPr lang="en-US" altLang="en-US"/>
          </a:p>
        </p:txBody>
      </p:sp>
      <p:sp>
        <p:nvSpPr>
          <p:cNvPr id="1044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US" altLang="en-US"/>
          </a:p>
        </p:txBody>
      </p:sp>
      <p:sp>
        <p:nvSpPr>
          <p:cNvPr id="1044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0D3D4F0B-7B0C-46F6-9E77-802E668507B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615" r:id="rId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4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endParaRPr lang="en-US" altLang="en-US"/>
          </a:p>
        </p:txBody>
      </p:sp>
      <p:sp>
        <p:nvSpPr>
          <p:cNvPr id="1044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US" altLang="en-US"/>
          </a:p>
        </p:txBody>
      </p:sp>
      <p:sp>
        <p:nvSpPr>
          <p:cNvPr id="1044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BDD72759-082E-4724-9BB3-7CFBA033C31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616" r:id="rId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4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endParaRPr lang="en-US" altLang="en-US"/>
          </a:p>
        </p:txBody>
      </p:sp>
      <p:sp>
        <p:nvSpPr>
          <p:cNvPr id="1044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US" altLang="en-US"/>
          </a:p>
        </p:txBody>
      </p:sp>
      <p:sp>
        <p:nvSpPr>
          <p:cNvPr id="1044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E774611E-7E06-4334-B090-B62F83D09F7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617" r:id="rId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4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endParaRPr lang="en-US" altLang="en-US"/>
          </a:p>
        </p:txBody>
      </p:sp>
      <p:sp>
        <p:nvSpPr>
          <p:cNvPr id="1044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US" altLang="en-US"/>
          </a:p>
        </p:txBody>
      </p:sp>
      <p:sp>
        <p:nvSpPr>
          <p:cNvPr id="1044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D8B60965-61F0-4EEE-B06A-8918223130D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618" r:id="rId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921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4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a:defRPr/>
            </a:pPr>
            <a:endParaRPr lang="en-US" altLang="en-US"/>
          </a:p>
        </p:txBody>
      </p:sp>
      <p:sp>
        <p:nvSpPr>
          <p:cNvPr id="1044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a:defRPr/>
            </a:pPr>
            <a:endParaRPr lang="en-US" altLang="en-US"/>
          </a:p>
        </p:txBody>
      </p:sp>
      <p:sp>
        <p:nvSpPr>
          <p:cNvPr id="1044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70CCAD72-CD9A-48E6-BF7B-83439AB20A5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619" r:id="rId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1.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8.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9.xml"/><Relationship Id="rId1" Type="http://schemas.openxmlformats.org/officeDocument/2006/relationships/vmlDrawing" Target="../drawings/vmlDrawing2.vml"/><Relationship Id="rId5" Type="http://schemas.openxmlformats.org/officeDocument/2006/relationships/image" Target="../media/image10.e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30.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31.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3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33.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4.xml"/><Relationship Id="rId1" Type="http://schemas.openxmlformats.org/officeDocument/2006/relationships/slideLayout" Target="../slideLayouts/slideLayout34.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ANd9GcSpGOkk3Ub3-WHy3AH65UEZAs2OdJ-MDH7IhS6hynyc1_dSwmvkl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 y="-317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79" name="Text Box 3"/>
          <p:cNvSpPr txBox="1">
            <a:spLocks noChangeArrowheads="1"/>
          </p:cNvSpPr>
          <p:nvPr/>
        </p:nvSpPr>
        <p:spPr bwMode="auto">
          <a:xfrm>
            <a:off x="685800" y="609600"/>
            <a:ext cx="85804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a:solidFill>
                  <a:schemeClr val="bg1"/>
                </a:solidFill>
                <a:latin typeface="Rockwell" pitchFamily="18" charset="0"/>
              </a:rPr>
              <a:t>Understanding our Political Economy</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4" descr="ANd9GcSQMIiZKe0jDNtv4K1WyP1AqfexmEw4ONzvkn-tKskZHL13hpe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0"/>
            <a:ext cx="47482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descr="1434888195_7dda2c55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 y="0"/>
            <a:ext cx="56308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59" name="Picture 3" descr="ANd9GcQkMbiWK0nyIAW4Ub7AwpwkGDYqDdYpd1STL3Md8pewAc01GyByVQ"/>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1500" y="0"/>
            <a:ext cx="3492500" cy="254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0" name="Picture 4" descr="ANd9GcQkMbiWK0nyIAW4Ub7AwpwkGDYqDdYpd1STL3Md8pewAc01GyByVQ"/>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1500" y="2492375"/>
            <a:ext cx="3492500" cy="254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1" name="Picture 5" descr="ANd9GcQkMbiWK0nyIAW4Ub7AwpwkGDYqDdYpd1STL3Md8pewAc01GyByVQ"/>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1500" y="4292600"/>
            <a:ext cx="3492500"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2706" name="Picture 6" descr="1434888195_7dda2c55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 y="0"/>
            <a:ext cx="56308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7" name="Text Box 17"/>
          <p:cNvSpPr txBox="1">
            <a:spLocks noChangeArrowheads="1"/>
          </p:cNvSpPr>
          <p:nvPr/>
        </p:nvSpPr>
        <p:spPr bwMode="auto">
          <a:xfrm>
            <a:off x="5867400" y="692150"/>
            <a:ext cx="268446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00000"/>
                </a:solidFill>
                <a:latin typeface="Rockwell" pitchFamily="18" charset="0"/>
              </a:rPr>
              <a:t>Subsistence requires 60 units of wealth</a:t>
            </a:r>
          </a:p>
        </p:txBody>
      </p:sp>
      <p:sp>
        <p:nvSpPr>
          <p:cNvPr id="72708" name="Text Box 18"/>
          <p:cNvSpPr txBox="1">
            <a:spLocks noChangeArrowheads="1"/>
          </p:cNvSpPr>
          <p:nvPr/>
        </p:nvSpPr>
        <p:spPr bwMode="auto">
          <a:xfrm>
            <a:off x="5867400" y="2349500"/>
            <a:ext cx="2684463"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00000"/>
                </a:solidFill>
                <a:latin typeface="Rockwell" pitchFamily="18" charset="0"/>
              </a:rPr>
              <a:t>Commercial land now yields 300 units of wealth</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250825" y="260350"/>
            <a:ext cx="7989888" cy="792163"/>
          </a:xfrm>
        </p:spPr>
        <p:txBody>
          <a:bodyPr/>
          <a:lstStyle/>
          <a:p>
            <a:pPr eaLnBrk="1" hangingPunct="1"/>
            <a:r>
              <a:rPr lang="en-US" altLang="en-US" sz="4000" b="1" smtClean="0">
                <a:latin typeface="Rockwell" pitchFamily="18" charset="0"/>
              </a:rPr>
              <a:t>Rent Graphically Illustrated</a:t>
            </a:r>
          </a:p>
        </p:txBody>
      </p:sp>
      <p:graphicFrame>
        <p:nvGraphicFramePr>
          <p:cNvPr id="35273" name="Group 457"/>
          <p:cNvGraphicFramePr>
            <a:graphicFrameLocks noGrp="1"/>
          </p:cNvGraphicFramePr>
          <p:nvPr>
            <p:ph sz="half" idx="2"/>
          </p:nvPr>
        </p:nvGraphicFramePr>
        <p:xfrm>
          <a:off x="900113" y="1268413"/>
          <a:ext cx="7112000" cy="4352925"/>
        </p:xfrm>
        <a:graphic>
          <a:graphicData uri="http://schemas.openxmlformats.org/drawingml/2006/table">
            <a:tbl>
              <a:tblPr/>
              <a:tblGrid>
                <a:gridCol w="1111250"/>
                <a:gridCol w="1117600"/>
                <a:gridCol w="1114425"/>
                <a:gridCol w="1114425"/>
                <a:gridCol w="1114425"/>
                <a:gridCol w="1112837"/>
                <a:gridCol w="427038"/>
              </a:tblGrid>
              <a:tr h="55562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cap="flat">
                      <a:noFill/>
                    </a:lnR>
                    <a:lnT cap="flat">
                      <a:noFill/>
                    </a:lnT>
                    <a:lnB>
                      <a:noFill/>
                    </a:lnB>
                    <a:lnTlToBr>
                      <a:noFill/>
                    </a:lnTlToBr>
                    <a:lnBlToTr>
                      <a:noFill/>
                    </a:lnBlToTr>
                    <a:solidFill>
                      <a:srgbClr val="969696"/>
                    </a:solidFill>
                  </a:tcPr>
                </a:tc>
              </a:tr>
              <a:tr h="34925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350838">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34766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350838">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34925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34925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30162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34925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34925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350838">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34925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cap="flat">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solidFill>
                      <a:srgbClr val="969696"/>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solidFill>
                      <a:srgbClr val="969696"/>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solidFill>
                      <a:srgbClr val="969696"/>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solidFill>
                      <a:srgbClr val="969696"/>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solidFill>
                      <a:srgbClr val="969696"/>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solidFill>
                      <a:srgbClr val="969696"/>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cap="flat">
                      <a:noFill/>
                    </a:lnR>
                    <a:lnT>
                      <a:noFill/>
                    </a:lnT>
                    <a:lnB cap="flat">
                      <a:noFill/>
                    </a:lnB>
                    <a:lnTlToBr>
                      <a:noFill/>
                    </a:lnTlToBr>
                    <a:lnBlToTr>
                      <a:noFill/>
                    </a:lnBlToTr>
                    <a:solidFill>
                      <a:srgbClr val="969696"/>
                    </a:solidFill>
                  </a:tcPr>
                </a:tc>
              </a:tr>
            </a:tbl>
          </a:graphicData>
        </a:graphic>
      </p:graphicFrame>
      <p:pic>
        <p:nvPicPr>
          <p:cNvPr id="74858" name="Picture 459" descr="img_up_arr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7050" y="5876925"/>
            <a:ext cx="39052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859" name="Text Box 460"/>
          <p:cNvSpPr txBox="1">
            <a:spLocks noChangeArrowheads="1"/>
          </p:cNvSpPr>
          <p:nvPr/>
        </p:nvSpPr>
        <p:spPr bwMode="auto">
          <a:xfrm>
            <a:off x="1187450" y="6021388"/>
            <a:ext cx="51133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000000"/>
                </a:solidFill>
                <a:latin typeface="Rockwell" pitchFamily="18" charset="0"/>
              </a:rPr>
              <a:t>Best land yielding 100 units of wealth</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4655" name="Group 623"/>
          <p:cNvGraphicFramePr>
            <a:graphicFrameLocks noGrp="1"/>
          </p:cNvGraphicFramePr>
          <p:nvPr>
            <p:ph sz="half" idx="2"/>
          </p:nvPr>
        </p:nvGraphicFramePr>
        <p:xfrm>
          <a:off x="900113" y="1700213"/>
          <a:ext cx="7775575" cy="4183062"/>
        </p:xfrm>
        <a:graphic>
          <a:graphicData uri="http://schemas.openxmlformats.org/drawingml/2006/table">
            <a:tbl>
              <a:tblPr/>
              <a:tblGrid>
                <a:gridCol w="415925"/>
                <a:gridCol w="1154112"/>
                <a:gridCol w="1162050"/>
                <a:gridCol w="1155700"/>
                <a:gridCol w="1155700"/>
                <a:gridCol w="1162050"/>
                <a:gridCol w="1154113"/>
                <a:gridCol w="415925"/>
              </a:tblGrid>
              <a:tr h="274361">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cap="flat">
                      <a:noFill/>
                    </a:lnL>
                    <a:lnR>
                      <a:noFill/>
                    </a:lnR>
                    <a:lnT cap="flat">
                      <a:noFill/>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cap="flat">
                      <a:noFill/>
                    </a:lnR>
                    <a:lnT cap="flat">
                      <a:noFill/>
                    </a:lnT>
                    <a:lnB>
                      <a:noFill/>
                    </a:lnB>
                    <a:lnTlToBr>
                      <a:noFill/>
                    </a:lnTlToBr>
                    <a:lnBlToTr>
                      <a:noFill/>
                    </a:lnBlToTr>
                    <a:solidFill>
                      <a:srgbClr val="969696"/>
                    </a:solidFill>
                  </a:tcPr>
                </a:tc>
              </a:tr>
              <a:tr h="274361">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28261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28261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27467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28420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28420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28103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28420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28261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28420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28261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cap="flat">
                      <a:noFill/>
                    </a:lnL>
                    <a:lnR>
                      <a:noFill/>
                    </a:lnR>
                    <a:lnT>
                      <a:noFill/>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cap="flat">
                      <a:noFill/>
                    </a:lnR>
                    <a:lnT>
                      <a:noFill/>
                    </a:lnT>
                    <a:lnB>
                      <a:noFill/>
                    </a:lnB>
                    <a:lnTlToBr>
                      <a:noFill/>
                    </a:lnTlToBr>
                    <a:lnBlToTr>
                      <a:noFill/>
                    </a:lnBlToTr>
                    <a:solidFill>
                      <a:srgbClr val="969696"/>
                    </a:solidFill>
                  </a:tcPr>
                </a:tc>
              </a:tr>
              <a:tr h="52713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a:t>
                      </a:r>
                      <a:endParaRPr kumimoji="0" lang="en-US" altLang="en-US" sz="2200" b="1"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cap="flat">
                      <a:noFill/>
                    </a:lnR>
                    <a:lnT>
                      <a:noFill/>
                    </a:lnT>
                    <a:lnB>
                      <a:noFill/>
                    </a:lnB>
                    <a:lnTlToBr>
                      <a:noFill/>
                    </a:lnTlToBr>
                    <a:lnBlToTr>
                      <a:noFill/>
                    </a:lnBlToTr>
                    <a:noFill/>
                  </a:tcPr>
                </a:tc>
              </a:tr>
              <a:tr h="28420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cap="flat">
                      <a:noFill/>
                    </a:lnL>
                    <a:lnR>
                      <a:noFill/>
                    </a:lnR>
                    <a:lnT>
                      <a:noFill/>
                    </a:lnT>
                    <a:lnB cap="flat">
                      <a:noFill/>
                    </a:lnB>
                    <a:lnTlToBr>
                      <a:noFill/>
                    </a:lnTlToBr>
                    <a:lnBlToTr>
                      <a:noFill/>
                    </a:lnBlToTr>
                    <a:solidFill>
                      <a:srgbClr val="0080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a:noFill/>
                    </a:lnR>
                    <a:lnT>
                      <a:noFill/>
                    </a:lnT>
                    <a:lnB cap="flat">
                      <a:noFill/>
                    </a:lnB>
                    <a:lnTlToBr>
                      <a:noFill/>
                    </a:lnTlToBr>
                    <a:lnBlToTr>
                      <a:noFill/>
                    </a:lnBlToTr>
                    <a:solidFill>
                      <a:srgbClr val="0080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a:noFill/>
                    </a:lnR>
                    <a:lnT>
                      <a:noFill/>
                    </a:lnT>
                    <a:lnB cap="flat">
                      <a:noFill/>
                    </a:lnB>
                    <a:lnTlToBr>
                      <a:noFill/>
                    </a:lnTlToBr>
                    <a:lnBlToTr>
                      <a:noFill/>
                    </a:lnBlToTr>
                    <a:solidFill>
                      <a:srgbClr val="0080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a:noFill/>
                    </a:lnR>
                    <a:lnT>
                      <a:noFill/>
                    </a:lnT>
                    <a:lnB cap="flat">
                      <a:noFill/>
                    </a:lnB>
                    <a:lnTlToBr>
                      <a:noFill/>
                    </a:lnTlToBr>
                    <a:lnBlToTr>
                      <a:noFill/>
                    </a:lnBlToTr>
                    <a:solidFill>
                      <a:srgbClr val="0080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a:noFill/>
                    </a:lnR>
                    <a:lnT>
                      <a:noFill/>
                    </a:lnT>
                    <a:lnB cap="flat">
                      <a:noFill/>
                    </a:lnB>
                    <a:lnTlToBr>
                      <a:noFill/>
                    </a:lnTlToBr>
                    <a:lnBlToTr>
                      <a:noFill/>
                    </a:lnBlToTr>
                    <a:solidFill>
                      <a:srgbClr val="0080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a:noFill/>
                    </a:lnR>
                    <a:lnT>
                      <a:noFill/>
                    </a:lnT>
                    <a:lnB cap="flat">
                      <a:noFill/>
                    </a:lnB>
                    <a:lnTlToBr>
                      <a:noFill/>
                    </a:lnTlToBr>
                    <a:lnBlToTr>
                      <a:noFill/>
                    </a:lnBlToTr>
                    <a:solidFill>
                      <a:srgbClr val="0080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a:noFill/>
                    </a:lnR>
                    <a:lnT>
                      <a:noFill/>
                    </a:lnT>
                    <a:lnB cap="flat">
                      <a:noFill/>
                    </a:lnB>
                    <a:lnTlToBr>
                      <a:noFill/>
                    </a:lnTlToBr>
                    <a:lnBlToTr>
                      <a:noFill/>
                    </a:lnBlToTr>
                    <a:solidFill>
                      <a:srgbClr val="0080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T="45727" marB="45727" anchor="b" horzOverflow="overflow">
                    <a:lnL>
                      <a:noFill/>
                    </a:lnL>
                    <a:lnR cap="flat">
                      <a:noFill/>
                    </a:lnR>
                    <a:lnT>
                      <a:noFill/>
                    </a:lnT>
                    <a:lnB cap="flat">
                      <a:noFill/>
                    </a:lnB>
                    <a:lnTlToBr>
                      <a:noFill/>
                    </a:lnTlToBr>
                    <a:lnBlToTr>
                      <a:noFill/>
                    </a:lnBlToTr>
                    <a:solidFill>
                      <a:srgbClr val="008000"/>
                    </a:solidFill>
                  </a:tcPr>
                </a:tc>
              </a:tr>
            </a:tbl>
          </a:graphicData>
        </a:graphic>
      </p:graphicFrame>
      <p:sp>
        <p:nvSpPr>
          <p:cNvPr id="76933" name="Text Box 618"/>
          <p:cNvSpPr txBox="1">
            <a:spLocks noChangeArrowheads="1"/>
          </p:cNvSpPr>
          <p:nvPr/>
        </p:nvSpPr>
        <p:spPr bwMode="auto">
          <a:xfrm>
            <a:off x="4427538" y="5589588"/>
            <a:ext cx="36718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RENT’S CLAIM ON WEALTH</a:t>
            </a:r>
          </a:p>
        </p:txBody>
      </p:sp>
      <p:sp>
        <p:nvSpPr>
          <p:cNvPr id="76934" name="Text Box 625"/>
          <p:cNvSpPr txBox="1">
            <a:spLocks noChangeArrowheads="1"/>
          </p:cNvSpPr>
          <p:nvPr/>
        </p:nvSpPr>
        <p:spPr bwMode="auto">
          <a:xfrm>
            <a:off x="1116013" y="549275"/>
            <a:ext cx="73437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000000"/>
                </a:solidFill>
                <a:latin typeface="Rockwell" pitchFamily="18" charset="0"/>
              </a:rPr>
              <a:t>LAND STILL NOT FULLY OCCUPIED AND FREELY AVAILABLE / NOW FULL</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6188" name="Group 1132"/>
          <p:cNvGraphicFramePr>
            <a:graphicFrameLocks noGrp="1"/>
          </p:cNvGraphicFramePr>
          <p:nvPr>
            <p:ph sz="half" idx="2"/>
          </p:nvPr>
        </p:nvGraphicFramePr>
        <p:xfrm>
          <a:off x="1042988" y="1412875"/>
          <a:ext cx="7632700" cy="4606925"/>
        </p:xfrm>
        <a:graphic>
          <a:graphicData uri="http://schemas.openxmlformats.org/drawingml/2006/table">
            <a:tbl>
              <a:tblPr/>
              <a:tblGrid>
                <a:gridCol w="407987"/>
                <a:gridCol w="1136650"/>
                <a:gridCol w="1135063"/>
                <a:gridCol w="1136650"/>
                <a:gridCol w="1136650"/>
                <a:gridCol w="1135062"/>
                <a:gridCol w="1136650"/>
                <a:gridCol w="407988"/>
              </a:tblGrid>
              <a:tr h="309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cap="flat">
                      <a:noFill/>
                    </a:lnL>
                    <a:lnR>
                      <a:noFill/>
                    </a:lnR>
                    <a:lnT cap="flat">
                      <a:noFill/>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cap="flat">
                      <a:noFill/>
                    </a:lnR>
                    <a:lnT cap="flat">
                      <a:noFill/>
                    </a:lnT>
                    <a:lnB>
                      <a:noFill/>
                    </a:lnB>
                    <a:lnTlToBr>
                      <a:noFill/>
                    </a:lnTlToBr>
                    <a:lnBlToTr>
                      <a:noFill/>
                    </a:lnBlToTr>
                    <a:solidFill>
                      <a:srgbClr val="969696"/>
                    </a:solidFill>
                  </a:tcPr>
                </a:tc>
              </a:tr>
              <a:tr h="309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3111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309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309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309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3111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309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309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309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3111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solidFill>
                      <a:srgbClr val="969696"/>
                    </a:solidFill>
                  </a:tcPr>
                </a:tc>
              </a:tr>
              <a:tr h="309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cap="flat">
                      <a:noFill/>
                    </a:lnL>
                    <a:lnR>
                      <a:noFill/>
                    </a:lnR>
                    <a:lnT>
                      <a:noFill/>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969696"/>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cap="flat">
                      <a:noFill/>
                    </a:lnR>
                    <a:lnT>
                      <a:noFill/>
                    </a:lnT>
                    <a:lnB>
                      <a:noFill/>
                    </a:lnB>
                    <a:lnTlToBr>
                      <a:noFill/>
                    </a:lnTlToBr>
                    <a:lnBlToTr>
                      <a:noFill/>
                    </a:lnBlToTr>
                    <a:solidFill>
                      <a:srgbClr val="969696"/>
                    </a:solidFill>
                  </a:tcPr>
                </a:tc>
              </a:tr>
              <a:tr h="57784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40</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cap="flat">
                      <a:noFill/>
                    </a:lnR>
                    <a:lnT>
                      <a:noFill/>
                    </a:lnT>
                    <a:lnB>
                      <a:noFill/>
                    </a:lnB>
                    <a:lnTlToBr>
                      <a:noFill/>
                    </a:lnTlToBr>
                    <a:lnBlToTr>
                      <a:noFill/>
                    </a:lnBlToTr>
                    <a:noFill/>
                  </a:tcPr>
                </a:tc>
              </a:tr>
              <a:tr h="309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cap="flat">
                      <a:noFill/>
                    </a:lnL>
                    <a:lnR>
                      <a:noFill/>
                    </a:lnR>
                    <a:lnT>
                      <a:noFill/>
                    </a:lnT>
                    <a:lnB cap="flat">
                      <a:noFill/>
                    </a:lnB>
                    <a:lnTlToBr>
                      <a:noFill/>
                    </a:lnTlToBr>
                    <a:lnBlToTr>
                      <a:noFill/>
                    </a:lnBlToTr>
                    <a:solidFill>
                      <a:srgbClr val="0080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a:noFill/>
                    </a:lnT>
                    <a:lnB cap="flat">
                      <a:noFill/>
                    </a:lnB>
                    <a:lnTlToBr>
                      <a:noFill/>
                    </a:lnTlToBr>
                    <a:lnBlToTr>
                      <a:noFill/>
                    </a:lnBlToTr>
                    <a:solidFill>
                      <a:srgbClr val="0080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a:noFill/>
                    </a:lnT>
                    <a:lnB cap="flat">
                      <a:noFill/>
                    </a:lnB>
                    <a:lnTlToBr>
                      <a:noFill/>
                    </a:lnTlToBr>
                    <a:lnBlToTr>
                      <a:noFill/>
                    </a:lnBlToTr>
                    <a:solidFill>
                      <a:srgbClr val="0080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a:noFill/>
                    </a:lnT>
                    <a:lnB cap="flat">
                      <a:noFill/>
                    </a:lnB>
                    <a:lnTlToBr>
                      <a:noFill/>
                    </a:lnTlToBr>
                    <a:lnBlToTr>
                      <a:noFill/>
                    </a:lnBlToTr>
                    <a:solidFill>
                      <a:srgbClr val="0080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a:noFill/>
                    </a:lnT>
                    <a:lnB cap="flat">
                      <a:noFill/>
                    </a:lnB>
                    <a:lnTlToBr>
                      <a:noFill/>
                    </a:lnTlToBr>
                    <a:lnBlToTr>
                      <a:noFill/>
                    </a:lnBlToTr>
                    <a:solidFill>
                      <a:srgbClr val="0080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a:noFill/>
                    </a:lnT>
                    <a:lnB cap="flat">
                      <a:noFill/>
                    </a:lnB>
                    <a:lnTlToBr>
                      <a:noFill/>
                    </a:lnTlToBr>
                    <a:lnBlToTr>
                      <a:noFill/>
                    </a:lnBlToTr>
                    <a:solidFill>
                      <a:srgbClr val="0080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a:noFill/>
                    </a:lnR>
                    <a:lnT>
                      <a:noFill/>
                    </a:lnT>
                    <a:lnB cap="flat">
                      <a:noFill/>
                    </a:lnB>
                    <a:lnTlToBr>
                      <a:noFill/>
                    </a:lnTlToBr>
                    <a:lnBlToTr>
                      <a:noFill/>
                    </a:lnBlToTr>
                    <a:solidFill>
                      <a:srgbClr val="0080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anchor="b" horzOverflow="overflow">
                    <a:lnL>
                      <a:noFill/>
                    </a:lnL>
                    <a:lnR cap="flat">
                      <a:noFill/>
                    </a:lnR>
                    <a:lnT>
                      <a:noFill/>
                    </a:lnT>
                    <a:lnB cap="flat">
                      <a:noFill/>
                    </a:lnB>
                    <a:lnTlToBr>
                      <a:noFill/>
                    </a:lnTlToBr>
                    <a:lnBlToTr>
                      <a:noFill/>
                    </a:lnBlToTr>
                    <a:solidFill>
                      <a:srgbClr val="008000"/>
                    </a:solidFill>
                  </a:tcPr>
                </a:tc>
              </a:tr>
            </a:tbl>
          </a:graphicData>
        </a:graphic>
      </p:graphicFrame>
      <p:sp>
        <p:nvSpPr>
          <p:cNvPr id="78981" name="Text Box 1134"/>
          <p:cNvSpPr txBox="1">
            <a:spLocks noChangeArrowheads="1"/>
          </p:cNvSpPr>
          <p:nvPr/>
        </p:nvSpPr>
        <p:spPr bwMode="auto">
          <a:xfrm>
            <a:off x="4787900" y="5734050"/>
            <a:ext cx="31686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FFFF"/>
                </a:solidFill>
              </a:rPr>
              <a:t>RENT’S CLAIM ON WEALTH</a:t>
            </a:r>
          </a:p>
        </p:txBody>
      </p:sp>
      <p:sp>
        <p:nvSpPr>
          <p:cNvPr id="78982" name="Text Box 1137"/>
          <p:cNvSpPr txBox="1">
            <a:spLocks noChangeArrowheads="1"/>
          </p:cNvSpPr>
          <p:nvPr/>
        </p:nvSpPr>
        <p:spPr bwMode="auto">
          <a:xfrm>
            <a:off x="1258888" y="476250"/>
            <a:ext cx="6985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000000"/>
                </a:solidFill>
                <a:latin typeface="Rockwell" pitchFamily="18" charset="0"/>
              </a:rPr>
              <a:t>STILL FREE   /   NOW FULLY OCCUPIED AND YIELDING RENT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5" descr="philadelphia-1897-4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3338"/>
            <a:ext cx="9144000" cy="6924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altLang="en-US" sz="4000" b="1" smtClean="0">
                <a:latin typeface="Rockwell" pitchFamily="18" charset="0"/>
              </a:rPr>
              <a:t>Wealth Distribution</a:t>
            </a:r>
            <a:br>
              <a:rPr lang="en-US" altLang="en-US" sz="4000" b="1" smtClean="0">
                <a:latin typeface="Rockwell" pitchFamily="18" charset="0"/>
              </a:rPr>
            </a:br>
            <a:r>
              <a:rPr lang="en-US" altLang="en-US" sz="4000" b="1" smtClean="0">
                <a:latin typeface="Rockwell" pitchFamily="18" charset="0"/>
              </a:rPr>
              <a:t>Stage One</a:t>
            </a:r>
          </a:p>
        </p:txBody>
      </p:sp>
      <p:sp>
        <p:nvSpPr>
          <p:cNvPr id="82947" name="Control 4"/>
          <p:cNvSpPr>
            <a:spLocks noRot="1" noChangeArrowheads="1" noChangeShapeType="1" noTextEdit="1"/>
          </p:cNvSpPr>
          <p:nvPr/>
        </p:nvSpPr>
        <p:spPr bwMode="auto">
          <a:xfrm>
            <a:off x="3649663" y="896938"/>
            <a:ext cx="306705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aphicFrame>
        <p:nvGraphicFramePr>
          <p:cNvPr id="33895" name="Group 103"/>
          <p:cNvGraphicFramePr>
            <a:graphicFrameLocks noGrp="1"/>
          </p:cNvGraphicFramePr>
          <p:nvPr/>
        </p:nvGraphicFramePr>
        <p:xfrm>
          <a:off x="2973388" y="877888"/>
          <a:ext cx="4191000" cy="517525"/>
        </p:xfrm>
        <a:graphic>
          <a:graphicData uri="http://schemas.openxmlformats.org/drawingml/2006/table">
            <a:tbl>
              <a:tblPr/>
              <a:tblGrid>
                <a:gridCol w="4191000"/>
              </a:tblGrid>
              <a:tr h="5175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marT="45502" marB="45502" anchor="ctr" horzOverflow="overflow">
                    <a:lnL cap="flat">
                      <a:noFill/>
                    </a:lnL>
                    <a:lnR cap="flat">
                      <a:noFill/>
                    </a:lnR>
                    <a:lnT cap="flat">
                      <a:noFill/>
                    </a:lnT>
                    <a:lnB cap="flat">
                      <a:noFill/>
                    </a:lnB>
                    <a:lnTlToBr>
                      <a:noFill/>
                    </a:lnTlToBr>
                    <a:lnBlToTr>
                      <a:noFill/>
                    </a:lnBlToTr>
                    <a:noFill/>
                  </a:tcPr>
                </a:tc>
              </a:tr>
            </a:tbl>
          </a:graphicData>
        </a:graphic>
      </p:graphicFrame>
      <p:pic>
        <p:nvPicPr>
          <p:cNvPr id="82950" name="Picture 32" descr="clip_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2128838"/>
            <a:ext cx="6048375"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altLang="en-US" sz="4000" b="1" smtClean="0">
                <a:latin typeface="Rockwell" pitchFamily="18" charset="0"/>
              </a:rPr>
              <a:t>Wealth Distribution</a:t>
            </a:r>
            <a:br>
              <a:rPr lang="en-US" altLang="en-US" sz="4000" b="1" smtClean="0">
                <a:latin typeface="Rockwell" pitchFamily="18" charset="0"/>
              </a:rPr>
            </a:br>
            <a:r>
              <a:rPr lang="en-US" altLang="en-US" sz="4000" b="1" smtClean="0">
                <a:latin typeface="Rockwell" pitchFamily="18" charset="0"/>
              </a:rPr>
              <a:t>Stage Two</a:t>
            </a:r>
          </a:p>
        </p:txBody>
      </p:sp>
      <p:sp>
        <p:nvSpPr>
          <p:cNvPr id="84995" name="Control 4"/>
          <p:cNvSpPr>
            <a:spLocks noRot="1" noChangeArrowheads="1" noChangeShapeType="1" noTextEdit="1"/>
          </p:cNvSpPr>
          <p:nvPr/>
        </p:nvSpPr>
        <p:spPr bwMode="auto">
          <a:xfrm>
            <a:off x="3649663" y="896938"/>
            <a:ext cx="306705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aphicFrame>
        <p:nvGraphicFramePr>
          <p:cNvPr id="47109" name="Group 5"/>
          <p:cNvGraphicFramePr>
            <a:graphicFrameLocks noGrp="1"/>
          </p:cNvGraphicFramePr>
          <p:nvPr/>
        </p:nvGraphicFramePr>
        <p:xfrm>
          <a:off x="2973388" y="877888"/>
          <a:ext cx="4191000" cy="517525"/>
        </p:xfrm>
        <a:graphic>
          <a:graphicData uri="http://schemas.openxmlformats.org/drawingml/2006/table">
            <a:tbl>
              <a:tblPr/>
              <a:tblGrid>
                <a:gridCol w="4191000"/>
              </a:tblGrid>
              <a:tr h="5175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marT="45502" marB="45502" anchor="ctr"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84998" name="Object 12"/>
          <p:cNvGraphicFramePr>
            <a:graphicFrameLocks noGrp="1" noChangeAspect="1"/>
          </p:cNvGraphicFramePr>
          <p:nvPr>
            <p:ph sz="half" idx="2"/>
          </p:nvPr>
        </p:nvGraphicFramePr>
        <p:xfrm>
          <a:off x="1547813" y="1844675"/>
          <a:ext cx="5976937" cy="4221163"/>
        </p:xfrm>
        <a:graphic>
          <a:graphicData uri="http://schemas.openxmlformats.org/presentationml/2006/ole">
            <mc:AlternateContent xmlns:mc="http://schemas.openxmlformats.org/markup-compatibility/2006">
              <mc:Choice xmlns:v="urn:schemas-microsoft-com:vml" Requires="v">
                <p:oleObj spid="_x0000_s85001" name="Chart" r:id="rId4" imgW="3419407" imgH="2286118" progId="Excel.Chart.8">
                  <p:embed/>
                </p:oleObj>
              </mc:Choice>
              <mc:Fallback>
                <p:oleObj name="Chart" r:id="rId4" imgW="3419407" imgH="2286118" progId="Excel.Chart.8">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813" y="1844675"/>
                        <a:ext cx="5976937" cy="422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US" altLang="en-US" sz="4000" b="1" smtClean="0">
                <a:latin typeface="Rockwell" pitchFamily="18" charset="0"/>
              </a:rPr>
              <a:t>Wealth Distribution</a:t>
            </a:r>
            <a:br>
              <a:rPr lang="en-US" altLang="en-US" sz="4000" b="1" smtClean="0">
                <a:latin typeface="Rockwell" pitchFamily="18" charset="0"/>
              </a:rPr>
            </a:br>
            <a:r>
              <a:rPr lang="en-US" altLang="en-US" sz="4000" b="1" smtClean="0">
                <a:latin typeface="Rockwell" pitchFamily="18" charset="0"/>
              </a:rPr>
              <a:t>Stage Three</a:t>
            </a:r>
          </a:p>
        </p:txBody>
      </p:sp>
      <p:sp>
        <p:nvSpPr>
          <p:cNvPr id="87043" name="Control 4"/>
          <p:cNvSpPr>
            <a:spLocks noRot="1" noChangeArrowheads="1" noChangeShapeType="1" noTextEdit="1"/>
          </p:cNvSpPr>
          <p:nvPr/>
        </p:nvSpPr>
        <p:spPr bwMode="auto">
          <a:xfrm>
            <a:off x="3649663" y="896938"/>
            <a:ext cx="306705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aphicFrame>
        <p:nvGraphicFramePr>
          <p:cNvPr id="87044" name="Object 5"/>
          <p:cNvGraphicFramePr>
            <a:graphicFrameLocks noGrp="1" noChangeAspect="1"/>
          </p:cNvGraphicFramePr>
          <p:nvPr>
            <p:ph sz="half" idx="2"/>
          </p:nvPr>
        </p:nvGraphicFramePr>
        <p:xfrm>
          <a:off x="1692275" y="1628775"/>
          <a:ext cx="5759450" cy="4537075"/>
        </p:xfrm>
        <a:graphic>
          <a:graphicData uri="http://schemas.openxmlformats.org/presentationml/2006/ole">
            <mc:AlternateContent xmlns:mc="http://schemas.openxmlformats.org/markup-compatibility/2006">
              <mc:Choice xmlns:v="urn:schemas-microsoft-com:vml" Requires="v">
                <p:oleObj spid="_x0000_s87047" name="Chart" r:id="rId4" imgW="3029006" imgH="2695533" progId="Excel.Chart.8">
                  <p:embed/>
                </p:oleObj>
              </mc:Choice>
              <mc:Fallback>
                <p:oleObj name="Chart" r:id="rId4" imgW="3029006" imgH="2695533" progId="Excel.Char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2275" y="1628775"/>
                        <a:ext cx="575945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ANd9GcSpGOkk3Ub3-WHy3AH65UEZAs2OdJ-MDH7IhS6hynyc1_dSwmvkl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Text Box 4"/>
          <p:cNvSpPr txBox="1">
            <a:spLocks noChangeArrowheads="1"/>
          </p:cNvSpPr>
          <p:nvPr/>
        </p:nvSpPr>
        <p:spPr bwMode="auto">
          <a:xfrm>
            <a:off x="849313" y="533400"/>
            <a:ext cx="7445375"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a:solidFill>
                  <a:srgbClr val="FFFFFF"/>
                </a:solidFill>
                <a:latin typeface="Rockwell" pitchFamily="18" charset="0"/>
              </a:rPr>
              <a:t>LECTURE 5</a:t>
            </a:r>
          </a:p>
        </p:txBody>
      </p:sp>
      <p:sp>
        <p:nvSpPr>
          <p:cNvPr id="52228" name="Text Box 4"/>
          <p:cNvSpPr txBox="1">
            <a:spLocks noChangeArrowheads="1"/>
          </p:cNvSpPr>
          <p:nvPr/>
        </p:nvSpPr>
        <p:spPr bwMode="auto">
          <a:xfrm>
            <a:off x="849313" y="1179513"/>
            <a:ext cx="7445375" cy="175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a:solidFill>
                  <a:srgbClr val="FFFFFF"/>
                </a:solidFill>
                <a:latin typeface="Rockwell" pitchFamily="18" charset="0"/>
              </a:rPr>
              <a:t>The Natural Laws Concerning the Production and Distribution of Wealth</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9090" name="Picture 12" descr="ANd9GcRYsC1KpCC-WzrvPjAofAin5A6diPEimADBKsmi8yvrHLhp0_2uF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63"/>
            <a:ext cx="9144000"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6" descr="henry-george-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5350" y="0"/>
            <a:ext cx="48133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6"/>
          <p:cNvSpPr txBox="1">
            <a:spLocks noChangeArrowheads="1"/>
          </p:cNvSpPr>
          <p:nvPr/>
        </p:nvSpPr>
        <p:spPr bwMode="auto">
          <a:xfrm>
            <a:off x="1331913" y="549275"/>
            <a:ext cx="4535487"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00000"/>
                </a:solidFill>
                <a:latin typeface="Rockwell" pitchFamily="18" charset="0"/>
              </a:rPr>
              <a:t>“Where land is free and labor is assisted by capital, wages will consist of the whole produce less what is necessary to induce the storing up of labor as capital. Where land is subject to ownership and rent arises, wages will be fixed by what labor could secure from the highest natural opportunities open to it without paying rent (i.e., the margin of production). ...”</a:t>
            </a:r>
          </a:p>
        </p:txBody>
      </p:sp>
      <p:pic>
        <p:nvPicPr>
          <p:cNvPr id="93187" name="Picture 8" descr="henry-george-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588" y="1844675"/>
            <a:ext cx="1970087"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1258888" y="1773238"/>
            <a:ext cx="4105275"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00000"/>
                </a:solidFill>
                <a:latin typeface="Rockwell" pitchFamily="18" charset="0"/>
              </a:rPr>
              <a:t>“Where all natural opportunities are monopolised, wages may be forced by competition among laborers to the minimum at which they will consent to reproduce.”</a:t>
            </a:r>
          </a:p>
        </p:txBody>
      </p:sp>
      <p:sp>
        <p:nvSpPr>
          <p:cNvPr id="95235" name="Text Box 3"/>
          <p:cNvSpPr txBox="1">
            <a:spLocks noChangeArrowheads="1"/>
          </p:cNvSpPr>
          <p:nvPr/>
        </p:nvSpPr>
        <p:spPr bwMode="auto">
          <a:xfrm>
            <a:off x="2268538" y="6092825"/>
            <a:ext cx="35639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i="1">
                <a:solidFill>
                  <a:srgbClr val="000000"/>
                </a:solidFill>
                <a:latin typeface="Rockwell" pitchFamily="18" charset="0"/>
              </a:rPr>
              <a:t>Progress and Poverty</a:t>
            </a:r>
            <a:r>
              <a:rPr lang="en-US" altLang="en-US" sz="2000" b="1">
                <a:solidFill>
                  <a:srgbClr val="000000"/>
                </a:solidFill>
                <a:latin typeface="Rockwell" pitchFamily="18" charset="0"/>
              </a:rPr>
              <a:t>, p.116</a:t>
            </a:r>
          </a:p>
        </p:txBody>
      </p:sp>
      <p:pic>
        <p:nvPicPr>
          <p:cNvPr id="95236" name="Picture 4" descr="henry-george-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588" y="1844675"/>
            <a:ext cx="1970087"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82" name="Picture 5" descr="ANd9GcQNyUqzQJzdBYq2LJ5jUUDpYIw3Z9owbjazcHB-NDrPhoZOg31lT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283" name="Text Box 6"/>
          <p:cNvSpPr txBox="1">
            <a:spLocks noChangeArrowheads="1"/>
          </p:cNvSpPr>
          <p:nvPr/>
        </p:nvSpPr>
        <p:spPr bwMode="auto">
          <a:xfrm>
            <a:off x="1239838" y="4478338"/>
            <a:ext cx="28511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a:solidFill>
                  <a:srgbClr val="FFFFFF"/>
                </a:solidFill>
                <a:latin typeface="Rockwell" pitchFamily="18" charset="0"/>
              </a:rPr>
              <a:t>NATURAL LAW</a:t>
            </a:r>
          </a:p>
        </p:txBody>
      </p:sp>
      <p:sp>
        <p:nvSpPr>
          <p:cNvPr id="97284" name="Text Box 7"/>
          <p:cNvSpPr txBox="1">
            <a:spLocks noChangeArrowheads="1"/>
          </p:cNvSpPr>
          <p:nvPr/>
        </p:nvSpPr>
        <p:spPr bwMode="auto">
          <a:xfrm>
            <a:off x="4787900" y="1484313"/>
            <a:ext cx="28209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a:solidFill>
                  <a:srgbClr val="FFFFFF"/>
                </a:solidFill>
                <a:latin typeface="Rockwell" pitchFamily="18" charset="0"/>
              </a:rPr>
              <a:t>EXTERNALITY</a:t>
            </a:r>
          </a:p>
        </p:txBody>
      </p:sp>
      <p:sp>
        <p:nvSpPr>
          <p:cNvPr id="97285" name="Text Box 8"/>
          <p:cNvSpPr txBox="1">
            <a:spLocks noChangeArrowheads="1"/>
          </p:cNvSpPr>
          <p:nvPr/>
        </p:nvSpPr>
        <p:spPr bwMode="auto">
          <a:xfrm>
            <a:off x="2124075" y="2636838"/>
            <a:ext cx="17907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a:solidFill>
                  <a:srgbClr val="FFFFFF"/>
                </a:solidFill>
                <a:latin typeface="Rockwell" pitchFamily="18" charset="0"/>
              </a:rPr>
              <a:t>tendency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2" descr="ANd9GcSpGOkk3Ub3-WHy3AH65UEZAs2OdJ-MDH7IhS6hynyc1_dSwmvkl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331" name="Text Box 4"/>
          <p:cNvSpPr txBox="1">
            <a:spLocks noChangeArrowheads="1"/>
          </p:cNvSpPr>
          <p:nvPr/>
        </p:nvSpPr>
        <p:spPr bwMode="auto">
          <a:xfrm>
            <a:off x="849313" y="533400"/>
            <a:ext cx="7445375"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a:solidFill>
                  <a:srgbClr val="FFFFFF"/>
                </a:solidFill>
                <a:latin typeface="Rockwell" pitchFamily="18" charset="0"/>
              </a:rPr>
              <a:t>END OF LECTURE 5</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4274" name="Picture 11" descr="ANd9GcSpGOkk3Ub3-WHy3AH65UEZAs2OdJ-MDH7IhS6hynyc1_dSwmvkl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5" name="Text Box 14"/>
          <p:cNvSpPr txBox="1">
            <a:spLocks noChangeArrowheads="1"/>
          </p:cNvSpPr>
          <p:nvPr/>
        </p:nvSpPr>
        <p:spPr bwMode="auto">
          <a:xfrm>
            <a:off x="1295400" y="1978025"/>
            <a:ext cx="1608138"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4000" b="1">
                <a:solidFill>
                  <a:srgbClr val="FFFFFF"/>
                </a:solidFill>
                <a:latin typeface="Rockwell" pitchFamily="18" charset="0"/>
              </a:rPr>
              <a:t>RENT</a:t>
            </a:r>
          </a:p>
        </p:txBody>
      </p:sp>
      <p:sp>
        <p:nvSpPr>
          <p:cNvPr id="54276" name="Text Box 15"/>
          <p:cNvSpPr txBox="1">
            <a:spLocks noChangeArrowheads="1"/>
          </p:cNvSpPr>
          <p:nvPr/>
        </p:nvSpPr>
        <p:spPr bwMode="auto">
          <a:xfrm>
            <a:off x="3505200" y="1978025"/>
            <a:ext cx="2963863"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6000" b="1">
                <a:solidFill>
                  <a:srgbClr val="FFFFFF"/>
                </a:solidFill>
                <a:latin typeface="Rockwell" pitchFamily="18" charset="0"/>
              </a:rPr>
              <a:t>WAGES</a:t>
            </a:r>
          </a:p>
        </p:txBody>
      </p:sp>
      <p:sp>
        <p:nvSpPr>
          <p:cNvPr id="54277" name="Text Box 16"/>
          <p:cNvSpPr txBox="1">
            <a:spLocks noChangeArrowheads="1"/>
          </p:cNvSpPr>
          <p:nvPr/>
        </p:nvSpPr>
        <p:spPr bwMode="auto">
          <a:xfrm>
            <a:off x="839788" y="5029200"/>
            <a:ext cx="2519362"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a:solidFill>
                  <a:schemeClr val="bg1"/>
                </a:solidFill>
                <a:latin typeface="Rockwell" pitchFamily="18" charset="0"/>
              </a:rPr>
              <a:t>INTEREST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ricard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0"/>
            <a:ext cx="51419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ricard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1600200"/>
            <a:ext cx="1998663" cy="266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1" name="Text Box 3"/>
          <p:cNvSpPr txBox="1">
            <a:spLocks noChangeArrowheads="1"/>
          </p:cNvSpPr>
          <p:nvPr/>
        </p:nvSpPr>
        <p:spPr bwMode="auto">
          <a:xfrm>
            <a:off x="990600" y="1635125"/>
            <a:ext cx="453707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00000"/>
                </a:solidFill>
                <a:latin typeface="Rockwell" pitchFamily="18" charset="0"/>
              </a:rPr>
              <a:t>“After all the fertile land in the immediate neighbourhood of the first settlers were cultivated, if capital and population increased, more food would be required, and it could only be procured from land not so advantageously situated.”</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descr="ricard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2060575"/>
            <a:ext cx="1998662" cy="266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19" name="Text Box 3"/>
          <p:cNvSpPr txBox="1">
            <a:spLocks noChangeArrowheads="1"/>
          </p:cNvSpPr>
          <p:nvPr/>
        </p:nvSpPr>
        <p:spPr bwMode="auto">
          <a:xfrm>
            <a:off x="1116013" y="2133600"/>
            <a:ext cx="4321175"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00000"/>
                </a:solidFill>
                <a:latin typeface="Rockwell" pitchFamily="18" charset="0"/>
              </a:rPr>
              <a:t>“Thus by bringing successively land of a worse quality, or less favourably situated into cultivation, rent would rise on the land previously cultivated.”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5" descr="ANd9GcSQMIiZKe0jDNtv4K1WyP1AqfexmEw4ONzvkn-tKskZHL13hpe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7375" y="0"/>
            <a:ext cx="47466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7" name="Text Box 6"/>
          <p:cNvSpPr txBox="1">
            <a:spLocks noChangeArrowheads="1"/>
          </p:cNvSpPr>
          <p:nvPr/>
        </p:nvSpPr>
        <p:spPr bwMode="auto">
          <a:xfrm>
            <a:off x="735013" y="3594100"/>
            <a:ext cx="2282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00000"/>
                </a:solidFill>
                <a:latin typeface="Rockwell" pitchFamily="18" charset="0"/>
              </a:rPr>
              <a:t>Henry George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Text Box 10"/>
          <p:cNvSpPr txBox="1">
            <a:spLocks noChangeArrowheads="1"/>
          </p:cNvSpPr>
          <p:nvPr/>
        </p:nvSpPr>
        <p:spPr bwMode="auto">
          <a:xfrm>
            <a:off x="827088" y="1916113"/>
            <a:ext cx="4608512"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00000"/>
                </a:solidFill>
                <a:latin typeface="Rockwell" pitchFamily="18" charset="0"/>
              </a:rPr>
              <a:t>“Rent is that portion of production (or, wealth) claimed in return for access to land, when land of equal quality is no longer freely available. …”</a:t>
            </a:r>
          </a:p>
        </p:txBody>
      </p:sp>
      <p:pic>
        <p:nvPicPr>
          <p:cNvPr id="64515" name="Picture 13" descr="ANd9GcSQMIiZKe0jDNtv4K1WyP1AqfexmEw4ONzvkn-tKskZHL13hpe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7950" y="1557338"/>
            <a:ext cx="2143125"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827088" y="1628775"/>
            <a:ext cx="4752975"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00000"/>
                </a:solidFill>
                <a:latin typeface="Rockwell" pitchFamily="18" charset="0"/>
              </a:rPr>
              <a:t>“Rent is determined by the margin of production. That is, rent equals the amount of produce in excess of what could be produced from the poorest land in use with the same amount of labor and capital.”</a:t>
            </a:r>
          </a:p>
        </p:txBody>
      </p:sp>
      <p:sp>
        <p:nvSpPr>
          <p:cNvPr id="66563" name="Text Box 3"/>
          <p:cNvSpPr txBox="1">
            <a:spLocks noChangeArrowheads="1"/>
          </p:cNvSpPr>
          <p:nvPr/>
        </p:nvSpPr>
        <p:spPr bwMode="auto">
          <a:xfrm>
            <a:off x="1743075" y="5875338"/>
            <a:ext cx="34242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i="1">
                <a:solidFill>
                  <a:srgbClr val="000000"/>
                </a:solidFill>
                <a:latin typeface="Rockwell" pitchFamily="18" charset="0"/>
              </a:rPr>
              <a:t>Progress and Poverty</a:t>
            </a:r>
            <a:r>
              <a:rPr lang="en-US" altLang="en-US" sz="2000" b="1">
                <a:solidFill>
                  <a:srgbClr val="000000"/>
                </a:solidFill>
                <a:latin typeface="Rockwell" pitchFamily="18" charset="0"/>
              </a:rPr>
              <a:t>, p.86</a:t>
            </a:r>
          </a:p>
        </p:txBody>
      </p:sp>
      <p:pic>
        <p:nvPicPr>
          <p:cNvPr id="66564" name="Picture 4" descr="ANd9GcSQMIiZKe0jDNtv4K1WyP1AqfexmEw4ONzvkn-tKskZHL13hpe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7950" y="1557338"/>
            <a:ext cx="2143125"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13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14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14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14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14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a="http://schemas.openxmlformats.org/drawingml/2006/main" name="14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a="http://schemas.openxmlformats.org/drawingml/2006/main" name="14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14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14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14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2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0.xml><?xml version="1.0" encoding="utf-8"?>
<a:theme xmlns:a="http://schemas.openxmlformats.org/drawingml/2006/main" name="14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1.xml><?xml version="1.0" encoding="utf-8"?>
<a:theme xmlns:a="http://schemas.openxmlformats.org/drawingml/2006/main" name="15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2.xml><?xml version="1.0" encoding="utf-8"?>
<a:theme xmlns:a="http://schemas.openxmlformats.org/drawingml/2006/main" name="15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3.xml><?xml version="1.0" encoding="utf-8"?>
<a:theme xmlns:a="http://schemas.openxmlformats.org/drawingml/2006/main" name="15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4.xml><?xml version="1.0" encoding="utf-8"?>
<a:theme xmlns:a="http://schemas.openxmlformats.org/drawingml/2006/main" name="17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3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3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3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3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13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13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13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1126</TotalTime>
  <Words>1621</Words>
  <Application>Microsoft Office PowerPoint</Application>
  <PresentationFormat>On-screen Show (4:3)</PresentationFormat>
  <Paragraphs>382</Paragraphs>
  <Slides>25</Slides>
  <Notes>25</Notes>
  <HiddenSlides>0</HiddenSlides>
  <MMClips>0</MMClips>
  <ScaleCrop>false</ScaleCrop>
  <HeadingPairs>
    <vt:vector size="8" baseType="variant">
      <vt:variant>
        <vt:lpstr>Fonts Used</vt:lpstr>
      </vt:variant>
      <vt:variant>
        <vt:i4>2</vt:i4>
      </vt:variant>
      <vt:variant>
        <vt:lpstr>Theme</vt:lpstr>
      </vt:variant>
      <vt:variant>
        <vt:i4>24</vt:i4>
      </vt:variant>
      <vt:variant>
        <vt:lpstr>Embedded OLE Servers</vt:lpstr>
      </vt:variant>
      <vt:variant>
        <vt:i4>1</vt:i4>
      </vt:variant>
      <vt:variant>
        <vt:lpstr>Slide Titles</vt:lpstr>
      </vt:variant>
      <vt:variant>
        <vt:i4>25</vt:i4>
      </vt:variant>
    </vt:vector>
  </HeadingPairs>
  <TitlesOfParts>
    <vt:vector size="52" baseType="lpstr">
      <vt:lpstr>Arial</vt:lpstr>
      <vt:lpstr>Rockwell</vt:lpstr>
      <vt:lpstr>Default Design</vt:lpstr>
      <vt:lpstr>129_Default Design</vt:lpstr>
      <vt:lpstr>130_Default Design</vt:lpstr>
      <vt:lpstr>132_Default Design</vt:lpstr>
      <vt:lpstr>134_Default Design</vt:lpstr>
      <vt:lpstr>135_Default Design</vt:lpstr>
      <vt:lpstr>136_Default Design</vt:lpstr>
      <vt:lpstr>137_Default Design</vt:lpstr>
      <vt:lpstr>138_Default Design</vt:lpstr>
      <vt:lpstr>139_Default Design</vt:lpstr>
      <vt:lpstr>140_Default Design</vt:lpstr>
      <vt:lpstr>141_Default Design</vt:lpstr>
      <vt:lpstr>142_Default Design</vt:lpstr>
      <vt:lpstr>143_Default Design</vt:lpstr>
      <vt:lpstr>144_Default Design</vt:lpstr>
      <vt:lpstr>145_Default Design</vt:lpstr>
      <vt:lpstr>146_Default Design</vt:lpstr>
      <vt:lpstr>147_Default Design</vt:lpstr>
      <vt:lpstr>148_Default Design</vt:lpstr>
      <vt:lpstr>149_Default Design</vt:lpstr>
      <vt:lpstr>150_Default Design</vt:lpstr>
      <vt:lpstr>151_Default Design</vt:lpstr>
      <vt:lpstr>152_Default Design</vt:lpstr>
      <vt:lpstr>175_Default Design</vt:lpstr>
      <vt:lpstr>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Rent Graphically Illustrated</vt:lpstr>
      <vt:lpstr>PowerPoint Presentation</vt:lpstr>
      <vt:lpstr>PowerPoint Presentation</vt:lpstr>
      <vt:lpstr>PowerPoint Presentation</vt:lpstr>
      <vt:lpstr>Wealth Distribution Stage One</vt:lpstr>
      <vt:lpstr>Wealth Distribution Stage Two</vt:lpstr>
      <vt:lpstr>Wealth Distribution Stage Three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 Dodson</dc:creator>
  <cp:lastModifiedBy>Owner</cp:lastModifiedBy>
  <cp:revision>104</cp:revision>
  <dcterms:created xsi:type="dcterms:W3CDTF">2010-08-28T01:18:10Z</dcterms:created>
  <dcterms:modified xsi:type="dcterms:W3CDTF">2023-06-03T15:40:50Z</dcterms:modified>
</cp:coreProperties>
</file>