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theme/theme21.xml" ContentType="application/vnd.openxmlformats-officedocument.theme+xml"/>
  <Override PartName="/ppt/slideLayouts/slideLayout33.xml" ContentType="application/vnd.openxmlformats-officedocument.presentationml.slideLayout+xml"/>
  <Override PartName="/ppt/theme/theme22.xml" ContentType="application/vnd.openxmlformats-officedocument.theme+xml"/>
  <Override PartName="/ppt/slideLayouts/slideLayout34.xml" ContentType="application/vnd.openxmlformats-officedocument.presentationml.slideLayout+xml"/>
  <Override PartName="/ppt/theme/theme23.xml" ContentType="application/vnd.openxmlformats-officedocument.theme+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68" r:id="rId2"/>
    <p:sldMasterId id="2147483972" r:id="rId3"/>
    <p:sldMasterId id="2147483974" r:id="rId4"/>
    <p:sldMasterId id="2147483976" r:id="rId5"/>
    <p:sldMasterId id="2147483978" r:id="rId6"/>
    <p:sldMasterId id="2147483980" r:id="rId7"/>
    <p:sldMasterId id="2147483982" r:id="rId8"/>
    <p:sldMasterId id="2147483984" r:id="rId9"/>
    <p:sldMasterId id="2147483986" r:id="rId10"/>
    <p:sldMasterId id="2147483988" r:id="rId11"/>
    <p:sldMasterId id="2147483990" r:id="rId12"/>
    <p:sldMasterId id="2147483992" r:id="rId13"/>
    <p:sldMasterId id="2147483994" r:id="rId14"/>
    <p:sldMasterId id="2147483996" r:id="rId15"/>
    <p:sldMasterId id="2147483998" r:id="rId16"/>
    <p:sldMasterId id="2147484000" r:id="rId17"/>
    <p:sldMasterId id="2147484002" r:id="rId18"/>
    <p:sldMasterId id="2147484004" r:id="rId19"/>
    <p:sldMasterId id="2147484006" r:id="rId20"/>
    <p:sldMasterId id="2147484008" r:id="rId21"/>
    <p:sldMasterId id="2147484010" r:id="rId22"/>
    <p:sldMasterId id="2147484012" r:id="rId23"/>
    <p:sldMasterId id="2147484014" r:id="rId24"/>
    <p:sldMasterId id="2147484016" r:id="rId25"/>
  </p:sldMasterIdLst>
  <p:notesMasterIdLst>
    <p:notesMasterId r:id="rId52"/>
  </p:notesMasterIdLst>
  <p:sldIdLst>
    <p:sldId id="334" r:id="rId26"/>
    <p:sldId id="558" r:id="rId27"/>
    <p:sldId id="560" r:id="rId28"/>
    <p:sldId id="561" r:id="rId29"/>
    <p:sldId id="562" r:id="rId30"/>
    <p:sldId id="563" r:id="rId31"/>
    <p:sldId id="564" r:id="rId32"/>
    <p:sldId id="565" r:id="rId33"/>
    <p:sldId id="566" r:id="rId34"/>
    <p:sldId id="567" r:id="rId35"/>
    <p:sldId id="568" r:id="rId36"/>
    <p:sldId id="569" r:id="rId37"/>
    <p:sldId id="570" r:id="rId38"/>
    <p:sldId id="571" r:id="rId39"/>
    <p:sldId id="572" r:id="rId40"/>
    <p:sldId id="573" r:id="rId41"/>
    <p:sldId id="574" r:id="rId42"/>
    <p:sldId id="575" r:id="rId43"/>
    <p:sldId id="576" r:id="rId44"/>
    <p:sldId id="577" r:id="rId45"/>
    <p:sldId id="578" r:id="rId46"/>
    <p:sldId id="579" r:id="rId47"/>
    <p:sldId id="580" r:id="rId48"/>
    <p:sldId id="581" r:id="rId49"/>
    <p:sldId id="582" r:id="rId50"/>
    <p:sldId id="674"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70614" autoAdjust="0"/>
  </p:normalViewPr>
  <p:slideViewPr>
    <p:cSldViewPr>
      <p:cViewPr varScale="1">
        <p:scale>
          <a:sx n="53" d="100"/>
          <a:sy n="53" d="100"/>
        </p:scale>
        <p:origin x="669"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522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458C33-E338-4D57-A47C-2670AFEDCDF2}" type="slidenum">
              <a:rPr lang="en-US" altLang="en-US"/>
              <a:pPr>
                <a:defRPr/>
              </a:pPr>
              <a:t>‹#›</a:t>
            </a:fld>
            <a:endParaRPr lang="en-US" altLang="en-US"/>
          </a:p>
        </p:txBody>
      </p:sp>
    </p:spTree>
    <p:extLst>
      <p:ext uri="{BB962C8B-B14F-4D97-AF65-F5344CB8AC3E}">
        <p14:creationId xmlns:p14="http://schemas.microsoft.com/office/powerpoint/2010/main" val="360350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EACDC3-2821-45BF-81D9-ECCA16A421B5}" type="slidenum">
              <a:rPr lang="en-US" altLang="en-US" smtClean="0"/>
              <a:pPr/>
              <a:t>1</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82325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9CC65C-1FA9-41C6-B9E4-6E41CD2F4556}" type="slidenum">
              <a:rPr lang="en-US" altLang="en-US" smtClean="0">
                <a:solidFill>
                  <a:srgbClr val="000000"/>
                </a:solidFill>
              </a:rPr>
              <a:pPr/>
              <a:t>10</a:t>
            </a:fld>
            <a:endParaRPr lang="en-US" altLang="en-US" smtClean="0">
              <a:solidFill>
                <a:srgbClr val="000000"/>
              </a:solidFill>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b="1" smtClean="0"/>
              <a:t>In his criticism of Mercantilism, Henry George wrote:</a:t>
            </a:r>
          </a:p>
          <a:p>
            <a:endParaRPr lang="en-US" altLang="en-US" b="1" smtClean="0"/>
          </a:p>
          <a:p>
            <a:r>
              <a:rPr lang="en-US" altLang="en-US" b="1" smtClean="0"/>
              <a:t> </a:t>
            </a:r>
          </a:p>
        </p:txBody>
      </p:sp>
    </p:spTree>
    <p:extLst>
      <p:ext uri="{BB962C8B-B14F-4D97-AF65-F5344CB8AC3E}">
        <p14:creationId xmlns:p14="http://schemas.microsoft.com/office/powerpoint/2010/main" val="264170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CFEF30-093B-4504-B51F-FA078266485F}" type="slidenum">
              <a:rPr lang="en-US" altLang="en-US" smtClean="0">
                <a:solidFill>
                  <a:srgbClr val="000000"/>
                </a:solidFill>
              </a:rPr>
              <a:pPr/>
              <a:t>11</a:t>
            </a:fld>
            <a:endParaRPr lang="en-US" altLang="en-US" smtClean="0">
              <a:solidFill>
                <a:srgbClr val="000000"/>
              </a:solidFill>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r>
              <a:rPr lang="en-US" altLang="en-US" b="1" smtClean="0"/>
              <a:t>“The truth is that merchants and manufacturers, as merchants and manufacturers, are not the ultimate beneficiaries of the protective system, and that mercantile interests can long profit by it only when sheltered behind some special monopoly. ...”</a:t>
            </a:r>
          </a:p>
        </p:txBody>
      </p:sp>
    </p:spTree>
    <p:extLst>
      <p:ext uri="{BB962C8B-B14F-4D97-AF65-F5344CB8AC3E}">
        <p14:creationId xmlns:p14="http://schemas.microsoft.com/office/powerpoint/2010/main" val="1308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4AD402-8932-48D9-A90E-F0F532F22028}" type="slidenum">
              <a:rPr lang="en-US" altLang="en-US" smtClean="0">
                <a:solidFill>
                  <a:srgbClr val="000000"/>
                </a:solidFill>
              </a:rPr>
              <a:pPr/>
              <a:t>12</a:t>
            </a:fld>
            <a:endParaRPr lang="en-US" altLang="en-US" smtClean="0">
              <a:solidFill>
                <a:srgbClr val="000000"/>
              </a:solidFill>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r>
              <a:rPr lang="en-US" altLang="en-US" b="1" smtClean="0"/>
              <a:t>“This has been shown in the United States, where the owners of coal and mineral and timber and sugar land have constituted the backbone of the political strength that has carried protection to such monstrous length.”</a:t>
            </a:r>
          </a:p>
        </p:txBody>
      </p:sp>
    </p:spTree>
    <p:extLst>
      <p:ext uri="{BB962C8B-B14F-4D97-AF65-F5344CB8AC3E}">
        <p14:creationId xmlns:p14="http://schemas.microsoft.com/office/powerpoint/2010/main" val="242481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930672-890C-4FCA-8F14-67C9CB7D641A}" type="slidenum">
              <a:rPr lang="en-US" altLang="en-US" smtClean="0">
                <a:solidFill>
                  <a:srgbClr val="000000"/>
                </a:solidFill>
              </a:rPr>
              <a:pPr/>
              <a:t>13</a:t>
            </a:fld>
            <a:endParaRPr lang="en-US" altLang="en-US" smtClean="0">
              <a:solidFill>
                <a:srgbClr val="000000"/>
              </a:solidFill>
            </a:endParaRP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b="1" smtClean="0"/>
              <a:t>After discarding the protectionist views he embraced as a young man, Henry George consistently championed free trade. However, real free trade meant -- in his thinking -- that government had the essential responsibility to secure and protect what he called “a fair field with no favors.” With this regulatory environment established, the benefits to all of a healthy commerce would be realized. He observed:</a:t>
            </a:r>
          </a:p>
        </p:txBody>
      </p:sp>
    </p:spTree>
    <p:extLst>
      <p:ext uri="{BB962C8B-B14F-4D97-AF65-F5344CB8AC3E}">
        <p14:creationId xmlns:p14="http://schemas.microsoft.com/office/powerpoint/2010/main" val="165613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47F1C6-FD0F-44BE-9CFD-DE6FD97E269D}" type="slidenum">
              <a:rPr lang="en-US" altLang="en-US" smtClean="0">
                <a:solidFill>
                  <a:srgbClr val="000000"/>
                </a:solidFill>
              </a:rPr>
              <a:pPr/>
              <a:t>14</a:t>
            </a:fld>
            <a:endParaRPr lang="en-US" altLang="en-US" smtClean="0">
              <a:solidFill>
                <a:srgbClr val="000000"/>
              </a:solidFill>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b="1" smtClean="0"/>
              <a:t>“While diversities of climate, soil, and geography at first separate mankind, they also act to encourage exchange. Commerce also promotes civilization. It is in itself a form of association or cooperation.”</a:t>
            </a:r>
          </a:p>
        </p:txBody>
      </p:sp>
    </p:spTree>
    <p:extLst>
      <p:ext uri="{BB962C8B-B14F-4D97-AF65-F5344CB8AC3E}">
        <p14:creationId xmlns:p14="http://schemas.microsoft.com/office/powerpoint/2010/main" val="298909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9B83B3-4A26-4DEF-A59C-F17C2E0705C2}" type="slidenum">
              <a:rPr lang="en-US" altLang="en-US" smtClean="0">
                <a:solidFill>
                  <a:srgbClr val="000000"/>
                </a:solidFill>
              </a:rPr>
              <a:pPr/>
              <a:t>15</a:t>
            </a:fld>
            <a:endParaRPr lang="en-US" altLang="en-US" smtClean="0">
              <a:solidFill>
                <a:srgbClr val="000000"/>
              </a:solidFill>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b="1" smtClean="0"/>
              <a:t>Henry George also argued that there is a great harmony between free exchange of goods and political liberty, writing:</a:t>
            </a:r>
          </a:p>
        </p:txBody>
      </p:sp>
    </p:spTree>
    <p:extLst>
      <p:ext uri="{BB962C8B-B14F-4D97-AF65-F5344CB8AC3E}">
        <p14:creationId xmlns:p14="http://schemas.microsoft.com/office/powerpoint/2010/main" val="333854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75110-3F6D-4642-9CC9-AA541E42D924}" type="slidenum">
              <a:rPr lang="en-US" altLang="en-US" smtClean="0">
                <a:solidFill>
                  <a:srgbClr val="000000"/>
                </a:solidFill>
              </a:rPr>
              <a:pPr/>
              <a:t>16</a:t>
            </a:fld>
            <a:endParaRPr lang="en-US" altLang="en-US" smtClean="0">
              <a:solidFill>
                <a:srgbClr val="000000"/>
              </a:solidFill>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b="1" smtClean="0"/>
              <a:t>“Modern civilization has gone so much higher than any before due to the great extension of association – not just in larger and denser communities, but in the increase of commerce, and the numerous exchanges knitting each community together, and linking them with others far apart; and also in the growth of international and municipal law, advances in security of property and person, strides in individual liberty, and movement towards democratic government.”</a:t>
            </a:r>
            <a:endParaRPr lang="en-US" altLang="en-US" sz="1100" b="1" smtClean="0"/>
          </a:p>
        </p:txBody>
      </p:sp>
    </p:spTree>
    <p:extLst>
      <p:ext uri="{BB962C8B-B14F-4D97-AF65-F5344CB8AC3E}">
        <p14:creationId xmlns:p14="http://schemas.microsoft.com/office/powerpoint/2010/main" val="148663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88775F-74CD-40FF-8B26-7BAAB0404D4B}" type="slidenum">
              <a:rPr lang="en-US" altLang="en-US" smtClean="0">
                <a:solidFill>
                  <a:srgbClr val="000000"/>
                </a:solidFill>
              </a:rPr>
              <a:pPr/>
              <a:t>17</a:t>
            </a:fld>
            <a:endParaRPr lang="en-US" altLang="en-US" smtClean="0">
              <a:solidFill>
                <a:srgbClr val="000000"/>
              </a:solidFill>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b="1" smtClean="0"/>
              <a:t>Our instinct is to cooperate, but within our nature is also an unfortunate tendency toward aggression that must be recognized and controlled, if not wholly prevented. What Henry George observed in his study of our behavior brought him to a fundamental generalization:</a:t>
            </a:r>
          </a:p>
        </p:txBody>
      </p:sp>
    </p:spTree>
    <p:extLst>
      <p:ext uri="{BB962C8B-B14F-4D97-AF65-F5344CB8AC3E}">
        <p14:creationId xmlns:p14="http://schemas.microsoft.com/office/powerpoint/2010/main" val="1659990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28FD66-1F4F-4680-A056-CC9CBF12C489}" type="slidenum">
              <a:rPr lang="en-US" altLang="en-US" smtClean="0">
                <a:solidFill>
                  <a:srgbClr val="000000"/>
                </a:solidFill>
              </a:rPr>
              <a:pPr/>
              <a:t>18</a:t>
            </a:fld>
            <a:endParaRPr lang="en-US" altLang="en-US" smtClean="0">
              <a:solidFill>
                <a:srgbClr val="000000"/>
              </a:solidFill>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b="1" smtClean="0"/>
              <a:t>“Political economy proceeds from the following simple axiom: </a:t>
            </a:r>
            <a:r>
              <a:rPr lang="en-US" altLang="en-US" b="1" i="1" smtClean="0">
                <a:solidFill>
                  <a:srgbClr val="CCFF33"/>
                </a:solidFill>
              </a:rPr>
              <a:t>People seek to satisfy their desires with the least exertion</a:t>
            </a:r>
            <a:r>
              <a:rPr lang="en-US" altLang="en-US" b="1" smtClean="0"/>
              <a:t>.”</a:t>
            </a:r>
          </a:p>
          <a:p>
            <a:endParaRPr lang="en-US" altLang="en-US" b="1" smtClean="0"/>
          </a:p>
          <a:p>
            <a:endParaRPr lang="en-US" altLang="en-US" smtClean="0"/>
          </a:p>
        </p:txBody>
      </p:sp>
    </p:spTree>
    <p:extLst>
      <p:ext uri="{BB962C8B-B14F-4D97-AF65-F5344CB8AC3E}">
        <p14:creationId xmlns:p14="http://schemas.microsoft.com/office/powerpoint/2010/main" val="237660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12C1D9-588A-4892-A760-DE7368C2397E}" type="slidenum">
              <a:rPr lang="en-US" altLang="en-US" smtClean="0">
                <a:solidFill>
                  <a:srgbClr val="000000"/>
                </a:solidFill>
              </a:rPr>
              <a:pPr/>
              <a:t>19</a:t>
            </a:fld>
            <a:endParaRPr lang="en-US" altLang="en-US" smtClean="0">
              <a:solidFill>
                <a:srgbClr val="000000"/>
              </a:solidFill>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z="900" b="1" smtClean="0"/>
              <a:t>And, in </a:t>
            </a:r>
            <a:r>
              <a:rPr lang="en-US" altLang="en-US" b="1" smtClean="0"/>
              <a:t>so doing, we exhibit a strong tendency to attempt to monopolize access to nature and resist competition. Our attitude toward the land is, sadly, expressed above: “This part of the world is mine. I inherited the deed given to my family by the government after the indigenous people were removed. Go steal your own land from someone else. I have weapons to defend my claims and will use them!”</a:t>
            </a:r>
          </a:p>
          <a:p>
            <a:endParaRPr lang="en-US" altLang="en-US" b="1" smtClean="0"/>
          </a:p>
          <a:p>
            <a:endParaRPr lang="en-US" altLang="en-US" smtClean="0"/>
          </a:p>
        </p:txBody>
      </p:sp>
    </p:spTree>
    <p:extLst>
      <p:ext uri="{BB962C8B-B14F-4D97-AF65-F5344CB8AC3E}">
        <p14:creationId xmlns:p14="http://schemas.microsoft.com/office/powerpoint/2010/main" val="248096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DE7E5A-53F9-4330-85A8-67BC3F679EDD}" type="slidenum">
              <a:rPr lang="en-US" altLang="en-US" smtClean="0">
                <a:solidFill>
                  <a:srgbClr val="000000"/>
                </a:solidFill>
              </a:rPr>
              <a:pPr/>
              <a:t>2</a:t>
            </a:fld>
            <a:endParaRPr lang="en-US" altLang="en-US" smtClean="0">
              <a:solidFill>
                <a:srgbClr val="000000"/>
              </a:solidFill>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altLang="en-US" b="1" smtClean="0"/>
              <a:t>Let us now examine the wealth distribution effects on evolving societies.</a:t>
            </a:r>
          </a:p>
        </p:txBody>
      </p:sp>
    </p:spTree>
    <p:extLst>
      <p:ext uri="{BB962C8B-B14F-4D97-AF65-F5344CB8AC3E}">
        <p14:creationId xmlns:p14="http://schemas.microsoft.com/office/powerpoint/2010/main" val="739834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6A4B31-7C41-4895-AEDA-BBC98B252899}" type="slidenum">
              <a:rPr lang="en-US" altLang="en-US" smtClean="0">
                <a:solidFill>
                  <a:srgbClr val="000000"/>
                </a:solidFill>
              </a:rPr>
              <a:pPr/>
              <a:t>20</a:t>
            </a:fld>
            <a:endParaRPr lang="en-US" altLang="en-US" smtClean="0">
              <a:solidFill>
                <a:srgbClr val="000000"/>
              </a:solidFill>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b="1" smtClean="0"/>
              <a:t>The philosopher Mortimer Adler observed  that in a society governed by just law, citizens would enjoy leisure, time to engage in civic affairs, and possess goods sufficient for a decent, human existence. He wrote:</a:t>
            </a:r>
          </a:p>
        </p:txBody>
      </p:sp>
    </p:spTree>
    <p:extLst>
      <p:ext uri="{BB962C8B-B14F-4D97-AF65-F5344CB8AC3E}">
        <p14:creationId xmlns:p14="http://schemas.microsoft.com/office/powerpoint/2010/main" val="405524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3E00C3-7F7A-415F-9B77-31411E54B754}" type="slidenum">
              <a:rPr lang="en-US" altLang="en-US" smtClean="0">
                <a:solidFill>
                  <a:srgbClr val="000000"/>
                </a:solidFill>
              </a:rPr>
              <a:pPr/>
              <a:t>21</a:t>
            </a:fld>
            <a:endParaRPr lang="en-US" altLang="en-US" smtClean="0">
              <a:solidFill>
                <a:srgbClr val="000000"/>
              </a:solidFill>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z="1300" b="1" smtClean="0"/>
              <a:t>“The size of a population directly effects the division of labor that is possible in a community, and indirectly its productivity of consumable wealth – the means of subsistence. But productivity is also affected by the technology available. ...”</a:t>
            </a:r>
          </a:p>
          <a:p>
            <a:endParaRPr lang="en-US" altLang="en-US" b="1" smtClean="0"/>
          </a:p>
        </p:txBody>
      </p:sp>
    </p:spTree>
    <p:extLst>
      <p:ext uri="{BB962C8B-B14F-4D97-AF65-F5344CB8AC3E}">
        <p14:creationId xmlns:p14="http://schemas.microsoft.com/office/powerpoint/2010/main" val="111077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EA42EA-9834-4608-AC67-5F625942DD10}" type="slidenum">
              <a:rPr lang="en-US" altLang="en-US" smtClean="0">
                <a:solidFill>
                  <a:srgbClr val="000000"/>
                </a:solidFill>
              </a:rPr>
              <a:pPr/>
              <a:t>22</a:t>
            </a:fld>
            <a:endParaRPr lang="en-US" altLang="en-US" smtClean="0">
              <a:solidFill>
                <a:srgbClr val="000000"/>
              </a:solidFill>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z="1300" b="1" smtClean="0"/>
              <a:t>“A more populous community with a primitive technology may be less productive than a less populous community with an advanced technology. The productivity of a community determines the amount of wealth available to its members and the amount of human time that can be freed from toil or subsistence-work.”</a:t>
            </a:r>
          </a:p>
          <a:p>
            <a:endParaRPr lang="en-US" altLang="en-US" sz="1300" b="1" smtClean="0"/>
          </a:p>
          <a:p>
            <a:endParaRPr lang="en-US" altLang="en-US" b="1" smtClean="0"/>
          </a:p>
        </p:txBody>
      </p:sp>
    </p:spTree>
    <p:extLst>
      <p:ext uri="{BB962C8B-B14F-4D97-AF65-F5344CB8AC3E}">
        <p14:creationId xmlns:p14="http://schemas.microsoft.com/office/powerpoint/2010/main" val="2198829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046726-5091-4060-869B-193C9D61A3E9}" type="slidenum">
              <a:rPr lang="en-US" altLang="en-US" smtClean="0">
                <a:solidFill>
                  <a:srgbClr val="000000"/>
                </a:solidFill>
              </a:rPr>
              <a:pPr/>
              <a:t>23</a:t>
            </a:fld>
            <a:endParaRPr lang="en-US" altLang="en-US" smtClean="0">
              <a:solidFill>
                <a:srgbClr val="000000"/>
              </a:solidFill>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1" smtClean="0"/>
              <a:t>And, Henry George adds that the:</a:t>
            </a:r>
          </a:p>
          <a:p>
            <a:endParaRPr lang="en-US" altLang="en-US" b="1" smtClean="0"/>
          </a:p>
        </p:txBody>
      </p:sp>
    </p:spTree>
    <p:extLst>
      <p:ext uri="{BB962C8B-B14F-4D97-AF65-F5344CB8AC3E}">
        <p14:creationId xmlns:p14="http://schemas.microsoft.com/office/powerpoint/2010/main" val="482593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661BE2-B752-46DA-A334-2EC86656923B}" type="slidenum">
              <a:rPr lang="en-US" altLang="en-US" smtClean="0">
                <a:solidFill>
                  <a:srgbClr val="000000"/>
                </a:solidFill>
              </a:rPr>
              <a:pPr/>
              <a:t>24</a:t>
            </a:fld>
            <a:endParaRPr lang="en-US" altLang="en-US" smtClean="0">
              <a:solidFill>
                <a:srgbClr val="000000"/>
              </a:solidFill>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z="1400" b="1" smtClean="0"/>
              <a:t>“Division of labor, when fairly established, benefits all by common pursuit. It is used instead of individuals attempting to satisfy all of their wants by directly resorting to nature on their own.”</a:t>
            </a:r>
          </a:p>
          <a:p>
            <a:endParaRPr lang="en-US" altLang="en-US" b="1" smtClean="0"/>
          </a:p>
        </p:txBody>
      </p:sp>
    </p:spTree>
    <p:extLst>
      <p:ext uri="{BB962C8B-B14F-4D97-AF65-F5344CB8AC3E}">
        <p14:creationId xmlns:p14="http://schemas.microsoft.com/office/powerpoint/2010/main" val="177656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E0B168-2CB7-45D4-9229-C18A5C80C893}" type="slidenum">
              <a:rPr lang="en-US" altLang="en-US" smtClean="0">
                <a:solidFill>
                  <a:srgbClr val="000000"/>
                </a:solidFill>
              </a:rPr>
              <a:pPr/>
              <a:t>25</a:t>
            </a:fld>
            <a:endParaRPr lang="en-US" altLang="en-US" smtClean="0">
              <a:solidFill>
                <a:srgbClr val="000000"/>
              </a:solidFill>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b="1" smtClean="0"/>
              <a:t>Thus, because one of our natural inclinations is to behave monopolistically and use the force of law to create privileges for ourselves if we can, we must look deeply at how we are organized. Where there is widespread poverty, where there are periodic business depressions and prolonged unemployment, the one thing we can be certain of is that the division of labor is not fairly established. Knowing this, the next challenge is to know what must be done.</a:t>
            </a:r>
          </a:p>
          <a:p>
            <a:endParaRPr lang="en-US" altLang="en-US" b="1" smtClean="0"/>
          </a:p>
        </p:txBody>
      </p:sp>
    </p:spTree>
    <p:extLst>
      <p:ext uri="{BB962C8B-B14F-4D97-AF65-F5344CB8AC3E}">
        <p14:creationId xmlns:p14="http://schemas.microsoft.com/office/powerpoint/2010/main" val="128470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A1A476-6CB4-4733-8565-19946D2D7A3A}" type="slidenum">
              <a:rPr lang="en-US" altLang="en-US" smtClean="0">
                <a:solidFill>
                  <a:srgbClr val="000000"/>
                </a:solidFill>
              </a:rPr>
              <a:pPr/>
              <a:t>26</a:t>
            </a:fld>
            <a:endParaRPr lang="en-US" altLang="en-US" smtClean="0">
              <a:solidFill>
                <a:srgbClr val="000000"/>
              </a:solidFill>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en-US" altLang="en-US" b="1" smtClean="0"/>
          </a:p>
        </p:txBody>
      </p:sp>
    </p:spTree>
    <p:extLst>
      <p:ext uri="{BB962C8B-B14F-4D97-AF65-F5344CB8AC3E}">
        <p14:creationId xmlns:p14="http://schemas.microsoft.com/office/powerpoint/2010/main" val="126818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309AF6-4E92-4A18-8F03-084D9A65974D}" type="slidenum">
              <a:rPr lang="en-US" altLang="en-US" smtClean="0">
                <a:solidFill>
                  <a:srgbClr val="000000"/>
                </a:solidFill>
              </a:rPr>
              <a:pPr/>
              <a:t>3</a:t>
            </a:fld>
            <a:endParaRPr lang="en-US" altLang="en-US" smtClean="0">
              <a:solidFill>
                <a:srgbClr val="000000"/>
              </a:solidFill>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r>
              <a:rPr lang="en-US" altLang="en-US" b="1" smtClean="0"/>
              <a:t>We now examine how the natural laws of distribution operate. At the same time, we look prescriptively at the outcomes and apply moral judgments regarding equity and fairness. Philosophically, the distinction is between questions of “what is” and questions of “what ought to be”.</a:t>
            </a:r>
          </a:p>
        </p:txBody>
      </p:sp>
    </p:spTree>
    <p:extLst>
      <p:ext uri="{BB962C8B-B14F-4D97-AF65-F5344CB8AC3E}">
        <p14:creationId xmlns:p14="http://schemas.microsoft.com/office/powerpoint/2010/main" val="403477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D44E8A-7DDB-40C5-8C45-2DF7A3B378A0}" type="slidenum">
              <a:rPr lang="en-US" altLang="en-US" smtClean="0">
                <a:solidFill>
                  <a:srgbClr val="000000"/>
                </a:solidFill>
              </a:rPr>
              <a:pPr/>
              <a:t>4</a:t>
            </a:fld>
            <a:endParaRPr lang="en-US" altLang="en-US" smtClean="0">
              <a:solidFill>
                <a:srgbClr val="000000"/>
              </a:solidFill>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US" altLang="en-US" b="1" smtClean="0"/>
              <a:t>What we know about the behavior of ancient groups is that they migrated as their sources of food diminished, as weather patterns changed, as internal disputes arose, as external threats appeared, or -- as signs from the gods directed them. People continue to move from one place to another for similar reasons today.</a:t>
            </a:r>
          </a:p>
          <a:p>
            <a:endParaRPr lang="en-US" altLang="en-US" b="1" smtClean="0"/>
          </a:p>
          <a:p>
            <a:endParaRPr lang="en-US" altLang="en-US" smtClean="0"/>
          </a:p>
        </p:txBody>
      </p:sp>
    </p:spTree>
    <p:extLst>
      <p:ext uri="{BB962C8B-B14F-4D97-AF65-F5344CB8AC3E}">
        <p14:creationId xmlns:p14="http://schemas.microsoft.com/office/powerpoint/2010/main" val="396558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8B795B-3D6E-48E2-8BE4-D9A6538DC307}" type="slidenum">
              <a:rPr lang="en-US" altLang="en-US" smtClean="0">
                <a:solidFill>
                  <a:srgbClr val="000000"/>
                </a:solidFill>
              </a:rPr>
              <a:pPr/>
              <a:t>5</a:t>
            </a:fld>
            <a:endParaRPr lang="en-US" altLang="en-US" smtClean="0">
              <a:solidFill>
                <a:srgbClr val="000000"/>
              </a:solidFill>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r>
              <a:rPr lang="en-US" altLang="en-US" b="1" smtClean="0"/>
              <a:t>Within virtually every society there eventually emerged three distinct subgroups:</a:t>
            </a:r>
          </a:p>
        </p:txBody>
      </p:sp>
    </p:spTree>
    <p:extLst>
      <p:ext uri="{BB962C8B-B14F-4D97-AF65-F5344CB8AC3E}">
        <p14:creationId xmlns:p14="http://schemas.microsoft.com/office/powerpoint/2010/main" val="304970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2D7C6E-1380-4B81-8FFE-C8559FC53720}" type="slidenum">
              <a:rPr lang="en-US" altLang="en-US" smtClean="0">
                <a:solidFill>
                  <a:srgbClr val="000000"/>
                </a:solidFill>
              </a:rPr>
              <a:pPr/>
              <a:t>6</a:t>
            </a:fld>
            <a:endParaRPr lang="en-US" altLang="en-US" smtClean="0">
              <a:solidFill>
                <a:srgbClr val="000000"/>
              </a:solidFill>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r>
              <a:rPr lang="en-US" altLang="en-US" b="1" smtClean="0"/>
              <a:t>Hunters became  </a:t>
            </a:r>
            <a:r>
              <a:rPr lang="en-US" altLang="en-US" b="1" i="1" smtClean="0">
                <a:solidFill>
                  <a:srgbClr val="CCFF33"/>
                </a:solidFill>
              </a:rPr>
              <a:t>warrior-protectors</a:t>
            </a:r>
            <a:r>
              <a:rPr lang="en-US" altLang="en-US" b="1" smtClean="0"/>
              <a:t>. Knowledge bearers developed into the </a:t>
            </a:r>
            <a:r>
              <a:rPr lang="en-US" altLang="en-US" b="1" i="1" smtClean="0">
                <a:solidFill>
                  <a:srgbClr val="CCFF33"/>
                </a:solidFill>
              </a:rPr>
              <a:t>priestcraft. </a:t>
            </a:r>
            <a:r>
              <a:rPr lang="en-US" altLang="en-US" b="1" smtClean="0">
                <a:solidFill>
                  <a:srgbClr val="CCFF33"/>
                </a:solidFill>
              </a:rPr>
              <a:t>A</a:t>
            </a:r>
            <a:r>
              <a:rPr lang="en-US" altLang="en-US" b="1" smtClean="0"/>
              <a:t>nd … there were those who </a:t>
            </a:r>
            <a:r>
              <a:rPr lang="en-US" altLang="en-US" b="1" i="1" smtClean="0">
                <a:solidFill>
                  <a:srgbClr val="CCFF33"/>
                </a:solidFill>
              </a:rPr>
              <a:t>produced</a:t>
            </a:r>
            <a:r>
              <a:rPr lang="en-US" altLang="en-US" b="1" smtClean="0"/>
              <a:t> the food and other goods required by all three subgroups for their survival. Over time, the majority were coerced into subservient status as serfs or peasants or slaves.</a:t>
            </a:r>
          </a:p>
          <a:p>
            <a:endParaRPr lang="en-US" altLang="en-US" b="1" smtClean="0"/>
          </a:p>
        </p:txBody>
      </p:sp>
    </p:spTree>
    <p:extLst>
      <p:ext uri="{BB962C8B-B14F-4D97-AF65-F5344CB8AC3E}">
        <p14:creationId xmlns:p14="http://schemas.microsoft.com/office/powerpoint/2010/main" val="31543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D28097-E684-4EBE-9B75-25E3CD11A926}" type="slidenum">
              <a:rPr lang="en-US" altLang="en-US" smtClean="0">
                <a:solidFill>
                  <a:srgbClr val="000000"/>
                </a:solidFill>
              </a:rPr>
              <a:pPr/>
              <a:t>7</a:t>
            </a:fld>
            <a:endParaRPr lang="en-US" altLang="en-US" smtClean="0">
              <a:solidFill>
                <a:srgbClr val="000000"/>
              </a:solidFill>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r>
              <a:rPr lang="en-US" altLang="en-US" b="1" smtClean="0"/>
              <a:t>Warrior-protectors adopted their own rituals and means of leadership selection. Hereditary transfer of positions emerged – sanctioned by the gods as communicated through the priestcraft. The end result was a hierarchy of power characterized by systems of aristocracy and monarchy, with the claimed divine right to rule.</a:t>
            </a:r>
          </a:p>
          <a:p>
            <a:endParaRPr lang="en-US" altLang="en-US" b="1" smtClean="0"/>
          </a:p>
          <a:p>
            <a:endParaRPr lang="en-US" altLang="en-US" b="1" smtClean="0"/>
          </a:p>
        </p:txBody>
      </p:sp>
    </p:spTree>
    <p:extLst>
      <p:ext uri="{BB962C8B-B14F-4D97-AF65-F5344CB8AC3E}">
        <p14:creationId xmlns:p14="http://schemas.microsoft.com/office/powerpoint/2010/main" val="24222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33B423-4BCE-4727-8CAF-5EAE6357FEDB}" type="slidenum">
              <a:rPr lang="en-US" altLang="en-US" smtClean="0">
                <a:solidFill>
                  <a:srgbClr val="000000"/>
                </a:solidFill>
              </a:rPr>
              <a:pPr/>
              <a:t>8</a:t>
            </a:fld>
            <a:endParaRPr lang="en-US" altLang="en-US" smtClean="0">
              <a:solidFill>
                <a:srgbClr val="000000"/>
              </a:solidFill>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altLang="en-US" b="1" smtClean="0"/>
              <a:t>Consolidation of power over a population also meant control over territory and all that occurred within that territory. Borders needed to be protected and the interests of those close to those who governed nurtured and supported. Regulation of trade and commence to limit competition and reward loyal supporters became an ingrained responsibility and power of those who governed.</a:t>
            </a:r>
          </a:p>
        </p:txBody>
      </p:sp>
    </p:spTree>
    <p:extLst>
      <p:ext uri="{BB962C8B-B14F-4D97-AF65-F5344CB8AC3E}">
        <p14:creationId xmlns:p14="http://schemas.microsoft.com/office/powerpoint/2010/main" val="259762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650257-1C22-4620-ADA4-01B89973A342}" type="slidenum">
              <a:rPr lang="en-US" altLang="en-US" smtClean="0">
                <a:solidFill>
                  <a:srgbClr val="000000"/>
                </a:solidFill>
              </a:rPr>
              <a:pPr/>
              <a:t>9</a:t>
            </a:fld>
            <a:endParaRPr lang="en-US" altLang="en-US" smtClean="0">
              <a:solidFill>
                <a:srgbClr val="000000"/>
              </a:solidFill>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b="1" smtClean="0"/>
              <a:t>As wars were fought in the Old World to consolidate minor fiefdoms into nation-states, writers on political economy tended to defend the idea that national strength required a closed economic system, that the nation must be as self-sufficient as possible, and that self-sufficiency required the establishment of colonies from which raw materials could be drawn and to which finished goods sold. Ideally, all goods had to be carried on ships owned by interests in the “mother country”. This closed economic system was referred to as Mercantilism.</a:t>
            </a:r>
          </a:p>
          <a:p>
            <a:endParaRPr lang="en-US" altLang="en-US" b="1" smtClean="0"/>
          </a:p>
        </p:txBody>
      </p:sp>
    </p:spTree>
    <p:extLst>
      <p:ext uri="{BB962C8B-B14F-4D97-AF65-F5344CB8AC3E}">
        <p14:creationId xmlns:p14="http://schemas.microsoft.com/office/powerpoint/2010/main" val="107467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911AE8-DE01-48B8-B932-C057468B66C1}" type="slidenum">
              <a:rPr lang="en-US" altLang="en-US"/>
              <a:pPr>
                <a:defRPr/>
              </a:pPr>
              <a:t>‹#›</a:t>
            </a:fld>
            <a:endParaRPr lang="en-US" altLang="en-US"/>
          </a:p>
        </p:txBody>
      </p:sp>
    </p:spTree>
    <p:extLst>
      <p:ext uri="{BB962C8B-B14F-4D97-AF65-F5344CB8AC3E}">
        <p14:creationId xmlns:p14="http://schemas.microsoft.com/office/powerpoint/2010/main" val="41801289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376695-B71E-4B15-BAA7-2D719D1A2212}" type="slidenum">
              <a:rPr lang="en-US" altLang="en-US"/>
              <a:pPr>
                <a:defRPr/>
              </a:pPr>
              <a:t>‹#›</a:t>
            </a:fld>
            <a:endParaRPr lang="en-US" altLang="en-US"/>
          </a:p>
        </p:txBody>
      </p:sp>
    </p:spTree>
    <p:extLst>
      <p:ext uri="{BB962C8B-B14F-4D97-AF65-F5344CB8AC3E}">
        <p14:creationId xmlns:p14="http://schemas.microsoft.com/office/powerpoint/2010/main" val="14882781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7382A2-D1D8-4B5E-A190-7ED84DF749C5}" type="slidenum">
              <a:rPr lang="en-US" altLang="en-US"/>
              <a:pPr>
                <a:defRPr/>
              </a:pPr>
              <a:t>‹#›</a:t>
            </a:fld>
            <a:endParaRPr lang="en-US" altLang="en-US"/>
          </a:p>
        </p:txBody>
      </p:sp>
    </p:spTree>
    <p:extLst>
      <p:ext uri="{BB962C8B-B14F-4D97-AF65-F5344CB8AC3E}">
        <p14:creationId xmlns:p14="http://schemas.microsoft.com/office/powerpoint/2010/main" val="16208782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69B9A4-DBA7-49DB-B1B5-FC7646DBA7A4}" type="slidenum">
              <a:rPr lang="en-US" altLang="en-US"/>
              <a:pPr>
                <a:defRPr/>
              </a:pPr>
              <a:t>‹#›</a:t>
            </a:fld>
            <a:endParaRPr lang="en-US" altLang="en-US"/>
          </a:p>
        </p:txBody>
      </p:sp>
    </p:spTree>
    <p:extLst>
      <p:ext uri="{BB962C8B-B14F-4D97-AF65-F5344CB8AC3E}">
        <p14:creationId xmlns:p14="http://schemas.microsoft.com/office/powerpoint/2010/main" val="32800462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73422D6-E26C-4CD9-B9DA-AC67DFECD85D}" type="slidenum">
              <a:rPr lang="en-US" altLang="en-US"/>
              <a:pPr>
                <a:defRPr/>
              </a:pPr>
              <a:t>‹#›</a:t>
            </a:fld>
            <a:endParaRPr lang="en-US" altLang="en-US"/>
          </a:p>
        </p:txBody>
      </p:sp>
    </p:spTree>
    <p:extLst>
      <p:ext uri="{BB962C8B-B14F-4D97-AF65-F5344CB8AC3E}">
        <p14:creationId xmlns:p14="http://schemas.microsoft.com/office/powerpoint/2010/main" val="352945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409E4C6-CD27-455C-8076-1C153FE78606}" type="slidenum">
              <a:rPr lang="en-US" altLang="en-US"/>
              <a:pPr>
                <a:defRPr/>
              </a:pPr>
              <a:t>‹#›</a:t>
            </a:fld>
            <a:endParaRPr lang="en-US" altLang="en-US"/>
          </a:p>
        </p:txBody>
      </p:sp>
    </p:spTree>
    <p:extLst>
      <p:ext uri="{BB962C8B-B14F-4D97-AF65-F5344CB8AC3E}">
        <p14:creationId xmlns:p14="http://schemas.microsoft.com/office/powerpoint/2010/main" val="345517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6C4E5516-3AA5-49D5-8A8D-98300C0899FB}" type="slidenum">
              <a:rPr lang="en-US" altLang="en-US"/>
              <a:pPr>
                <a:defRPr/>
              </a:pPr>
              <a:t>‹#›</a:t>
            </a:fld>
            <a:endParaRPr lang="en-US" altLang="en-US"/>
          </a:p>
        </p:txBody>
      </p:sp>
    </p:spTree>
    <p:extLst>
      <p:ext uri="{BB962C8B-B14F-4D97-AF65-F5344CB8AC3E}">
        <p14:creationId xmlns:p14="http://schemas.microsoft.com/office/powerpoint/2010/main" val="2014937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C0140BD-CE9C-482D-8F21-57938A887D5D}" type="slidenum">
              <a:rPr lang="en-US" altLang="en-US"/>
              <a:pPr>
                <a:defRPr/>
              </a:pPr>
              <a:t>‹#›</a:t>
            </a:fld>
            <a:endParaRPr lang="en-US" altLang="en-US"/>
          </a:p>
        </p:txBody>
      </p:sp>
    </p:spTree>
    <p:extLst>
      <p:ext uri="{BB962C8B-B14F-4D97-AF65-F5344CB8AC3E}">
        <p14:creationId xmlns:p14="http://schemas.microsoft.com/office/powerpoint/2010/main" val="53224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BAF8F7F8-0E19-47F3-9928-B6F652D982C6}" type="slidenum">
              <a:rPr lang="en-US" altLang="en-US"/>
              <a:pPr>
                <a:defRPr/>
              </a:pPr>
              <a:t>‹#›</a:t>
            </a:fld>
            <a:endParaRPr lang="en-US" altLang="en-US"/>
          </a:p>
        </p:txBody>
      </p:sp>
    </p:spTree>
    <p:extLst>
      <p:ext uri="{BB962C8B-B14F-4D97-AF65-F5344CB8AC3E}">
        <p14:creationId xmlns:p14="http://schemas.microsoft.com/office/powerpoint/2010/main" val="1040261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73D48F2A-93BA-45F7-9DCE-BF1C6075852A}" type="slidenum">
              <a:rPr lang="en-US" altLang="en-US"/>
              <a:pPr>
                <a:defRPr/>
              </a:pPr>
              <a:t>‹#›</a:t>
            </a:fld>
            <a:endParaRPr lang="en-US" altLang="en-US"/>
          </a:p>
        </p:txBody>
      </p:sp>
    </p:spTree>
    <p:extLst>
      <p:ext uri="{BB962C8B-B14F-4D97-AF65-F5344CB8AC3E}">
        <p14:creationId xmlns:p14="http://schemas.microsoft.com/office/powerpoint/2010/main" val="163936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7518A5F-B434-4B6D-87C3-8EE3BC080DCB}" type="slidenum">
              <a:rPr lang="en-US" altLang="en-US"/>
              <a:pPr>
                <a:defRPr/>
              </a:pPr>
              <a:t>‹#›</a:t>
            </a:fld>
            <a:endParaRPr lang="en-US" altLang="en-US"/>
          </a:p>
        </p:txBody>
      </p:sp>
    </p:spTree>
    <p:extLst>
      <p:ext uri="{BB962C8B-B14F-4D97-AF65-F5344CB8AC3E}">
        <p14:creationId xmlns:p14="http://schemas.microsoft.com/office/powerpoint/2010/main" val="79297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5EB470-0BCF-4CCF-9F0E-2D0FF3902BE0}" type="slidenum">
              <a:rPr lang="en-US" altLang="en-US"/>
              <a:pPr>
                <a:defRPr/>
              </a:pPr>
              <a:t>‹#›</a:t>
            </a:fld>
            <a:endParaRPr lang="en-US" altLang="en-US"/>
          </a:p>
        </p:txBody>
      </p:sp>
    </p:spTree>
    <p:extLst>
      <p:ext uri="{BB962C8B-B14F-4D97-AF65-F5344CB8AC3E}">
        <p14:creationId xmlns:p14="http://schemas.microsoft.com/office/powerpoint/2010/main" val="29218913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04A45339-5E92-435C-8F14-866DF6F4D83E}" type="slidenum">
              <a:rPr lang="en-US" altLang="en-US"/>
              <a:pPr>
                <a:defRPr/>
              </a:pPr>
              <a:t>‹#›</a:t>
            </a:fld>
            <a:endParaRPr lang="en-US" altLang="en-US"/>
          </a:p>
        </p:txBody>
      </p:sp>
    </p:spTree>
    <p:extLst>
      <p:ext uri="{BB962C8B-B14F-4D97-AF65-F5344CB8AC3E}">
        <p14:creationId xmlns:p14="http://schemas.microsoft.com/office/powerpoint/2010/main" val="31132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4CAE5CE0-E28D-46F7-94C2-9F6A51260EF4}" type="slidenum">
              <a:rPr lang="en-US" altLang="en-US"/>
              <a:pPr>
                <a:defRPr/>
              </a:pPr>
              <a:t>‹#›</a:t>
            </a:fld>
            <a:endParaRPr lang="en-US" altLang="en-US"/>
          </a:p>
        </p:txBody>
      </p:sp>
    </p:spTree>
    <p:extLst>
      <p:ext uri="{BB962C8B-B14F-4D97-AF65-F5344CB8AC3E}">
        <p14:creationId xmlns:p14="http://schemas.microsoft.com/office/powerpoint/2010/main" val="176820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438EA3B7-BF08-44CD-8F4F-35C844B073BC}" type="slidenum">
              <a:rPr lang="en-US" altLang="en-US"/>
              <a:pPr>
                <a:defRPr/>
              </a:pPr>
              <a:t>‹#›</a:t>
            </a:fld>
            <a:endParaRPr lang="en-US" altLang="en-US"/>
          </a:p>
        </p:txBody>
      </p:sp>
    </p:spTree>
    <p:extLst>
      <p:ext uri="{BB962C8B-B14F-4D97-AF65-F5344CB8AC3E}">
        <p14:creationId xmlns:p14="http://schemas.microsoft.com/office/powerpoint/2010/main" val="2460989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ABE97FA4-E9CC-4944-8535-4703B104BF73}" type="slidenum">
              <a:rPr lang="en-US" altLang="en-US"/>
              <a:pPr>
                <a:defRPr/>
              </a:pPr>
              <a:t>‹#›</a:t>
            </a:fld>
            <a:endParaRPr lang="en-US" altLang="en-US"/>
          </a:p>
        </p:txBody>
      </p:sp>
    </p:spTree>
    <p:extLst>
      <p:ext uri="{BB962C8B-B14F-4D97-AF65-F5344CB8AC3E}">
        <p14:creationId xmlns:p14="http://schemas.microsoft.com/office/powerpoint/2010/main" val="929865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07FF445-CE5A-45C2-B5D3-3CA389A5B54F}" type="slidenum">
              <a:rPr lang="en-US" altLang="en-US"/>
              <a:pPr>
                <a:defRPr/>
              </a:pPr>
              <a:t>‹#›</a:t>
            </a:fld>
            <a:endParaRPr lang="en-US" altLang="en-US"/>
          </a:p>
        </p:txBody>
      </p:sp>
    </p:spTree>
    <p:extLst>
      <p:ext uri="{BB962C8B-B14F-4D97-AF65-F5344CB8AC3E}">
        <p14:creationId xmlns:p14="http://schemas.microsoft.com/office/powerpoint/2010/main" val="1184745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B1845296-221A-4FF3-8F2C-B052F3745261}" type="slidenum">
              <a:rPr lang="en-US" altLang="en-US"/>
              <a:pPr>
                <a:defRPr/>
              </a:pPr>
              <a:t>‹#›</a:t>
            </a:fld>
            <a:endParaRPr lang="en-US" altLang="en-US"/>
          </a:p>
        </p:txBody>
      </p:sp>
    </p:spTree>
    <p:extLst>
      <p:ext uri="{BB962C8B-B14F-4D97-AF65-F5344CB8AC3E}">
        <p14:creationId xmlns:p14="http://schemas.microsoft.com/office/powerpoint/2010/main" val="3688895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F8D0E9D1-0AF3-42AB-A064-CDAE57BE8544}" type="slidenum">
              <a:rPr lang="en-US" altLang="en-US"/>
              <a:pPr>
                <a:defRPr/>
              </a:pPr>
              <a:t>‹#›</a:t>
            </a:fld>
            <a:endParaRPr lang="en-US" altLang="en-US"/>
          </a:p>
        </p:txBody>
      </p:sp>
    </p:spTree>
    <p:extLst>
      <p:ext uri="{BB962C8B-B14F-4D97-AF65-F5344CB8AC3E}">
        <p14:creationId xmlns:p14="http://schemas.microsoft.com/office/powerpoint/2010/main" val="784164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0F1EE9F1-D719-4EE3-B60E-BC295A9F2CBC}" type="slidenum">
              <a:rPr lang="en-US" altLang="en-US"/>
              <a:pPr>
                <a:defRPr/>
              </a:pPr>
              <a:t>‹#›</a:t>
            </a:fld>
            <a:endParaRPr lang="en-US" altLang="en-US"/>
          </a:p>
        </p:txBody>
      </p:sp>
    </p:spTree>
    <p:extLst>
      <p:ext uri="{BB962C8B-B14F-4D97-AF65-F5344CB8AC3E}">
        <p14:creationId xmlns:p14="http://schemas.microsoft.com/office/powerpoint/2010/main" val="1875905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4C2CCC02-BF68-4971-849B-96D9E2EC5180}" type="slidenum">
              <a:rPr lang="en-US" altLang="en-US"/>
              <a:pPr>
                <a:defRPr/>
              </a:pPr>
              <a:t>‹#›</a:t>
            </a:fld>
            <a:endParaRPr lang="en-US" altLang="en-US"/>
          </a:p>
        </p:txBody>
      </p:sp>
    </p:spTree>
    <p:extLst>
      <p:ext uri="{BB962C8B-B14F-4D97-AF65-F5344CB8AC3E}">
        <p14:creationId xmlns:p14="http://schemas.microsoft.com/office/powerpoint/2010/main" val="2995513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BA0A5BA4-62B1-4F69-9926-74F3D4860959}" type="slidenum">
              <a:rPr lang="en-US" altLang="en-US"/>
              <a:pPr>
                <a:defRPr/>
              </a:pPr>
              <a:t>‹#›</a:t>
            </a:fld>
            <a:endParaRPr lang="en-US" altLang="en-US"/>
          </a:p>
        </p:txBody>
      </p:sp>
    </p:spTree>
    <p:extLst>
      <p:ext uri="{BB962C8B-B14F-4D97-AF65-F5344CB8AC3E}">
        <p14:creationId xmlns:p14="http://schemas.microsoft.com/office/powerpoint/2010/main" val="11000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0B952D-3885-4F69-ADB2-ADDA69434ACD}" type="slidenum">
              <a:rPr lang="en-US" altLang="en-US"/>
              <a:pPr>
                <a:defRPr/>
              </a:pPr>
              <a:t>‹#›</a:t>
            </a:fld>
            <a:endParaRPr lang="en-US" altLang="en-US"/>
          </a:p>
        </p:txBody>
      </p:sp>
    </p:spTree>
    <p:extLst>
      <p:ext uri="{BB962C8B-B14F-4D97-AF65-F5344CB8AC3E}">
        <p14:creationId xmlns:p14="http://schemas.microsoft.com/office/powerpoint/2010/main" val="44732050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F0EA554F-B3F9-418A-8060-145E2A50BE4A}" type="slidenum">
              <a:rPr lang="en-US" altLang="en-US"/>
              <a:pPr>
                <a:defRPr/>
              </a:pPr>
              <a:t>‹#›</a:t>
            </a:fld>
            <a:endParaRPr lang="en-US" altLang="en-US"/>
          </a:p>
        </p:txBody>
      </p:sp>
    </p:spTree>
    <p:extLst>
      <p:ext uri="{BB962C8B-B14F-4D97-AF65-F5344CB8AC3E}">
        <p14:creationId xmlns:p14="http://schemas.microsoft.com/office/powerpoint/2010/main" val="3431656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CCED8A4C-1917-4CB4-BCE9-DB35839BA5A7}" type="slidenum">
              <a:rPr lang="en-US" altLang="en-US"/>
              <a:pPr>
                <a:defRPr/>
              </a:pPr>
              <a:t>‹#›</a:t>
            </a:fld>
            <a:endParaRPr lang="en-US" altLang="en-US"/>
          </a:p>
        </p:txBody>
      </p:sp>
    </p:spTree>
    <p:extLst>
      <p:ext uri="{BB962C8B-B14F-4D97-AF65-F5344CB8AC3E}">
        <p14:creationId xmlns:p14="http://schemas.microsoft.com/office/powerpoint/2010/main" val="2227993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4189A41F-44CF-4424-AD44-02E6ACC61300}" type="slidenum">
              <a:rPr lang="en-US" altLang="en-US"/>
              <a:pPr>
                <a:defRPr/>
              </a:pPr>
              <a:t>‹#›</a:t>
            </a:fld>
            <a:endParaRPr lang="en-US" altLang="en-US"/>
          </a:p>
        </p:txBody>
      </p:sp>
    </p:spTree>
    <p:extLst>
      <p:ext uri="{BB962C8B-B14F-4D97-AF65-F5344CB8AC3E}">
        <p14:creationId xmlns:p14="http://schemas.microsoft.com/office/powerpoint/2010/main" val="4056204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0946E6C8-83DF-4280-B6FA-1F39C76C9484}" type="slidenum">
              <a:rPr lang="en-US" altLang="en-US"/>
              <a:pPr>
                <a:defRPr/>
              </a:pPr>
              <a:t>‹#›</a:t>
            </a:fld>
            <a:endParaRPr lang="en-US" altLang="en-US"/>
          </a:p>
        </p:txBody>
      </p:sp>
    </p:spTree>
    <p:extLst>
      <p:ext uri="{BB962C8B-B14F-4D97-AF65-F5344CB8AC3E}">
        <p14:creationId xmlns:p14="http://schemas.microsoft.com/office/powerpoint/2010/main" val="2758472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97CEFDDA-C0D7-40AD-98CE-ED5E0A1F8371}" type="slidenum">
              <a:rPr lang="en-US" altLang="en-US"/>
              <a:pPr>
                <a:defRPr/>
              </a:pPr>
              <a:t>‹#›</a:t>
            </a:fld>
            <a:endParaRPr lang="en-US" altLang="en-US"/>
          </a:p>
        </p:txBody>
      </p:sp>
    </p:spTree>
    <p:extLst>
      <p:ext uri="{BB962C8B-B14F-4D97-AF65-F5344CB8AC3E}">
        <p14:creationId xmlns:p14="http://schemas.microsoft.com/office/powerpoint/2010/main" val="3528313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58680436-C16E-439B-82B0-C36AABFE7DAC}" type="slidenum">
              <a:rPr lang="en-US" altLang="en-US"/>
              <a:pPr>
                <a:defRPr/>
              </a:pPr>
              <a:t>‹#›</a:t>
            </a:fld>
            <a:endParaRPr lang="en-US" altLang="en-US"/>
          </a:p>
        </p:txBody>
      </p:sp>
    </p:spTree>
    <p:extLst>
      <p:ext uri="{BB962C8B-B14F-4D97-AF65-F5344CB8AC3E}">
        <p14:creationId xmlns:p14="http://schemas.microsoft.com/office/powerpoint/2010/main" val="2182259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54BE4A31-D993-48AA-8375-997A2B62EC09}" type="slidenum">
              <a:rPr lang="en-US" altLang="en-US"/>
              <a:pPr>
                <a:defRPr/>
              </a:pPr>
              <a:t>‹#›</a:t>
            </a:fld>
            <a:endParaRPr lang="en-US" altLang="en-US"/>
          </a:p>
        </p:txBody>
      </p:sp>
    </p:spTree>
    <p:extLst>
      <p:ext uri="{BB962C8B-B14F-4D97-AF65-F5344CB8AC3E}">
        <p14:creationId xmlns:p14="http://schemas.microsoft.com/office/powerpoint/2010/main" val="2800591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534047F-B99F-4AC2-B1D1-FB2362FBB50B}" type="slidenum">
              <a:rPr lang="en-US" altLang="en-US"/>
              <a:pPr>
                <a:defRPr/>
              </a:pPr>
              <a:t>‹#›</a:t>
            </a:fld>
            <a:endParaRPr lang="en-US" altLang="en-US"/>
          </a:p>
        </p:txBody>
      </p:sp>
    </p:spTree>
    <p:extLst>
      <p:ext uri="{BB962C8B-B14F-4D97-AF65-F5344CB8AC3E}">
        <p14:creationId xmlns:p14="http://schemas.microsoft.com/office/powerpoint/2010/main" val="39391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21F8C6-5CED-478C-9723-341DEC6C03BA}" type="slidenum">
              <a:rPr lang="en-US" altLang="en-US"/>
              <a:pPr>
                <a:defRPr/>
              </a:pPr>
              <a:t>‹#›</a:t>
            </a:fld>
            <a:endParaRPr lang="en-US" altLang="en-US"/>
          </a:p>
        </p:txBody>
      </p:sp>
    </p:spTree>
    <p:extLst>
      <p:ext uri="{BB962C8B-B14F-4D97-AF65-F5344CB8AC3E}">
        <p14:creationId xmlns:p14="http://schemas.microsoft.com/office/powerpoint/2010/main" val="29181861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438D836-8004-4D4C-A5CB-EC35819ADEF6}" type="slidenum">
              <a:rPr lang="en-US" altLang="en-US"/>
              <a:pPr>
                <a:defRPr/>
              </a:pPr>
              <a:t>‹#›</a:t>
            </a:fld>
            <a:endParaRPr lang="en-US" altLang="en-US"/>
          </a:p>
        </p:txBody>
      </p:sp>
    </p:spTree>
    <p:extLst>
      <p:ext uri="{BB962C8B-B14F-4D97-AF65-F5344CB8AC3E}">
        <p14:creationId xmlns:p14="http://schemas.microsoft.com/office/powerpoint/2010/main" val="33936850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F8F2825-8C72-44DF-A978-BE95186D0ED5}" type="slidenum">
              <a:rPr lang="en-US" altLang="en-US"/>
              <a:pPr>
                <a:defRPr/>
              </a:pPr>
              <a:t>‹#›</a:t>
            </a:fld>
            <a:endParaRPr lang="en-US" altLang="en-US"/>
          </a:p>
        </p:txBody>
      </p:sp>
    </p:spTree>
    <p:extLst>
      <p:ext uri="{BB962C8B-B14F-4D97-AF65-F5344CB8AC3E}">
        <p14:creationId xmlns:p14="http://schemas.microsoft.com/office/powerpoint/2010/main" val="7562745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F846804-1744-4964-A07C-D35EF511D53C}" type="slidenum">
              <a:rPr lang="en-US" altLang="en-US"/>
              <a:pPr>
                <a:defRPr/>
              </a:pPr>
              <a:t>‹#›</a:t>
            </a:fld>
            <a:endParaRPr lang="en-US" altLang="en-US"/>
          </a:p>
        </p:txBody>
      </p:sp>
    </p:spTree>
    <p:extLst>
      <p:ext uri="{BB962C8B-B14F-4D97-AF65-F5344CB8AC3E}">
        <p14:creationId xmlns:p14="http://schemas.microsoft.com/office/powerpoint/2010/main" val="250335963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95B52E4-E903-463C-90DF-D632AA9F1D54}" type="slidenum">
              <a:rPr lang="en-US" altLang="en-US"/>
              <a:pPr>
                <a:defRPr/>
              </a:pPr>
              <a:t>‹#›</a:t>
            </a:fld>
            <a:endParaRPr lang="en-US" altLang="en-US"/>
          </a:p>
        </p:txBody>
      </p:sp>
    </p:spTree>
    <p:extLst>
      <p:ext uri="{BB962C8B-B14F-4D97-AF65-F5344CB8AC3E}">
        <p14:creationId xmlns:p14="http://schemas.microsoft.com/office/powerpoint/2010/main" val="194281618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D48C20-4D2B-4DCF-9FA3-D003EDB43DC9}" type="slidenum">
              <a:rPr lang="en-US" altLang="en-US"/>
              <a:pPr>
                <a:defRPr/>
              </a:pPr>
              <a:t>‹#›</a:t>
            </a:fld>
            <a:endParaRPr lang="en-US" altLang="en-US"/>
          </a:p>
        </p:txBody>
      </p:sp>
    </p:spTree>
    <p:extLst>
      <p:ext uri="{BB962C8B-B14F-4D97-AF65-F5344CB8AC3E}">
        <p14:creationId xmlns:p14="http://schemas.microsoft.com/office/powerpoint/2010/main" val="8770133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1C9E9DA-3758-43B3-9DA4-D64B47E7D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34" r:id="rId1"/>
    <p:sldLayoutId id="2147485435" r:id="rId2"/>
    <p:sldLayoutId id="2147485436" r:id="rId3"/>
    <p:sldLayoutId id="2147485437" r:id="rId4"/>
    <p:sldLayoutId id="2147485438" r:id="rId5"/>
    <p:sldLayoutId id="2147485439" r:id="rId6"/>
    <p:sldLayoutId id="2147485440" r:id="rId7"/>
    <p:sldLayoutId id="2147485441" r:id="rId8"/>
    <p:sldLayoutId id="2147485442" r:id="rId9"/>
    <p:sldLayoutId id="2147485443" r:id="rId10"/>
    <p:sldLayoutId id="2147485444" r:id="rId11"/>
    <p:sldLayoutId id="214748544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02AE622-0E3C-4B4B-A309-8BE277BE66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CA38D01-E7AA-4306-8B98-1CCAEBE5E2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2C7046E-1605-44DD-8CE6-B4F6FE6C69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BA13F22-F5B1-4D17-81A3-BC6CBB43EC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98F9F00-14DC-4C25-9595-8C857739B8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C1AA569-3803-419C-90B1-6D37739D75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8C8463E-5A4D-4CF0-9BA3-0E356DA978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E664A61-61AD-44BB-8A06-186679D8E9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287CC6F-33B5-4B09-A31C-D1CC0F67F9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200F6C4-7664-4C3A-A29B-612D03C423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00217BA-0C93-428A-826A-C0DD5C973B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B70F924-F533-4C20-8516-F08EC2404B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4"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193CDC2-AFEC-47DF-AB37-7F21BFD4DB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F7246A8-5F5E-4E72-8BE3-0C4073BBAE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6"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ABC26366-34C9-4349-868D-A225E23386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77AA1A6-DDEF-4C51-B50E-C063353614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08ADDAD-7F0F-4CA3-AC31-8139209E1C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69" r:id="rId1"/>
    <p:sldLayoutId id="2147485470"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BA972D8-124F-4D7C-94BA-254812FF47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4A5DEC1-D275-4C97-906E-82C4663BF4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8"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3F3D0F4-5066-40F4-A840-ECE0BE67AA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4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B0E440A-530C-4485-BE5D-825AC5EC1A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0"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36650BA-DFBA-4AB4-BB7C-515C11D175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289C919-33EE-45CA-90FA-2C6CF17D48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2"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lt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F638E12E-ABFF-421D-8BAA-1FF5710F27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45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556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6"/>
          <p:cNvSpPr txBox="1">
            <a:spLocks noChangeArrowheads="1"/>
          </p:cNvSpPr>
          <p:nvPr/>
        </p:nvSpPr>
        <p:spPr bwMode="auto">
          <a:xfrm>
            <a:off x="1331913" y="908050"/>
            <a:ext cx="41052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truth is that merchants and manufacturers, as merchants and manufacturers, are not the ultimate beneficiaries of the protective system, and that mercantile interests can long profit by it only when sheltered behind some special monopoly. ...”</a:t>
            </a:r>
            <a:r>
              <a:rPr lang="en-US" altLang="en-US" sz="2400">
                <a:solidFill>
                  <a:srgbClr val="000000"/>
                </a:solidFill>
                <a:latin typeface="Rockwell" pitchFamily="18" charset="0"/>
              </a:rPr>
              <a:t> </a:t>
            </a:r>
          </a:p>
        </p:txBody>
      </p:sp>
      <p:pic>
        <p:nvPicPr>
          <p:cNvPr id="75779" name="Picture 8"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8" y="1916113"/>
            <a:ext cx="2082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476375" y="836613"/>
            <a:ext cx="33131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“This has been shown in the United States, where the owners of coal and mineral and timber and sugar land have constituted the backbone of the political strength that has carried protection to such monstrous length.”</a:t>
            </a:r>
            <a:r>
              <a:rPr lang="en-US" altLang="en-US" sz="2400">
                <a:solidFill>
                  <a:srgbClr val="000000"/>
                </a:solidFill>
                <a:latin typeface="Rockwell" pitchFamily="18" charset="0"/>
              </a:rPr>
              <a:t> </a:t>
            </a:r>
          </a:p>
        </p:txBody>
      </p:sp>
      <p:sp>
        <p:nvSpPr>
          <p:cNvPr id="77827" name="Text Box 3"/>
          <p:cNvSpPr txBox="1">
            <a:spLocks noChangeArrowheads="1"/>
          </p:cNvSpPr>
          <p:nvPr/>
        </p:nvSpPr>
        <p:spPr bwMode="auto">
          <a:xfrm>
            <a:off x="1042988" y="6021388"/>
            <a:ext cx="692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Henry George. </a:t>
            </a:r>
            <a:r>
              <a:rPr lang="en-US" altLang="en-US" sz="2000" b="1" i="1">
                <a:solidFill>
                  <a:srgbClr val="000000"/>
                </a:solidFill>
                <a:latin typeface="Rockwell" pitchFamily="18" charset="0"/>
              </a:rPr>
              <a:t>The Science of Political Economy</a:t>
            </a:r>
            <a:r>
              <a:rPr lang="en-US" altLang="en-US" sz="2000" b="1">
                <a:solidFill>
                  <a:srgbClr val="000000"/>
                </a:solidFill>
                <a:latin typeface="Rockwell" pitchFamily="18" charset="0"/>
              </a:rPr>
              <a:t>, p.176</a:t>
            </a:r>
          </a:p>
        </p:txBody>
      </p:sp>
      <p:pic>
        <p:nvPicPr>
          <p:cNvPr id="77828" name="Picture 4"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916113"/>
            <a:ext cx="20828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6"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0"/>
            <a:ext cx="556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708275"/>
            <a:ext cx="18129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4"/>
          <p:cNvSpPr txBox="1">
            <a:spLocks noChangeArrowheads="1"/>
          </p:cNvSpPr>
          <p:nvPr/>
        </p:nvSpPr>
        <p:spPr bwMode="auto">
          <a:xfrm>
            <a:off x="1258888" y="1628775"/>
            <a:ext cx="42481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“While diversities of climate, soil, and geography at first separate mankind, they also act to encourage exchange. Commerce also promotes civilization. It is in itself a form of association or cooperation.”</a:t>
            </a:r>
            <a:r>
              <a:rPr lang="en-US" altLang="en-US" sz="2400">
                <a:solidFill>
                  <a:srgbClr val="000000"/>
                </a:solidFill>
                <a:latin typeface="Rockwell" pitchFamily="18" charset="0"/>
              </a:rPr>
              <a:t> </a:t>
            </a:r>
          </a:p>
        </p:txBody>
      </p:sp>
      <p:sp>
        <p:nvSpPr>
          <p:cNvPr id="81924" name="Text Box 7"/>
          <p:cNvSpPr txBox="1">
            <a:spLocks noChangeArrowheads="1"/>
          </p:cNvSpPr>
          <p:nvPr/>
        </p:nvSpPr>
        <p:spPr bwMode="auto">
          <a:xfrm>
            <a:off x="1166813" y="6091238"/>
            <a:ext cx="3563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p.278</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0"/>
            <a:ext cx="557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3"/>
          <p:cNvSpPr>
            <a:spLocks noGrp="1" noChangeArrowheads="1"/>
          </p:cNvSpPr>
          <p:nvPr>
            <p:ph type="body" sz="half" idx="1"/>
          </p:nvPr>
        </p:nvSpPr>
        <p:spPr>
          <a:xfrm>
            <a:off x="2484438" y="2349500"/>
            <a:ext cx="6119812" cy="3816350"/>
          </a:xfrm>
        </p:spPr>
        <p:txBody>
          <a:bodyPr/>
          <a:lstStyle/>
          <a:p>
            <a:pPr eaLnBrk="1" hangingPunct="1"/>
            <a:endParaRPr lang="en-US" altLang="en-US" sz="2600" smtClean="0"/>
          </a:p>
          <a:p>
            <a:pPr eaLnBrk="1" hangingPunct="1"/>
            <a:endParaRPr lang="en-US" altLang="en-US" sz="2600" smtClean="0"/>
          </a:p>
        </p:txBody>
      </p:sp>
      <p:pic>
        <p:nvPicPr>
          <p:cNvPr id="86019" name="Picture 5"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060575"/>
            <a:ext cx="1814513"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6"/>
          <p:cNvSpPr txBox="1">
            <a:spLocks noChangeArrowheads="1"/>
          </p:cNvSpPr>
          <p:nvPr/>
        </p:nvSpPr>
        <p:spPr bwMode="auto">
          <a:xfrm>
            <a:off x="685800" y="1285875"/>
            <a:ext cx="58324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“Modern civilization has gone so much higher than any before due to the great extension of association – not just in larger and denser communities, but in the increase of commerce, and the numerous exchanges knitting each community together, and linking them with others far apart; and also in the growth of international and municipal law, advances in security of property and person, strides in individual liberty, and movement towards democratic government.</a:t>
            </a:r>
            <a:r>
              <a:rPr lang="en-US" altLang="en-US" sz="2400">
                <a:solidFill>
                  <a:srgbClr val="000000"/>
                </a:solidFill>
                <a:latin typeface="Rockwell" pitchFamily="18" charset="0"/>
              </a:rPr>
              <a:t>”</a:t>
            </a:r>
          </a:p>
        </p:txBody>
      </p:sp>
      <p:sp>
        <p:nvSpPr>
          <p:cNvPr id="86021" name="Text Box 9"/>
          <p:cNvSpPr txBox="1">
            <a:spLocks noChangeArrowheads="1"/>
          </p:cNvSpPr>
          <p:nvPr/>
        </p:nvSpPr>
        <p:spPr bwMode="auto">
          <a:xfrm>
            <a:off x="2555875" y="6092825"/>
            <a:ext cx="429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pp. 284-285</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0"/>
            <a:ext cx="556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7"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636838"/>
            <a:ext cx="18129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8"/>
          <p:cNvSpPr txBox="1">
            <a:spLocks noChangeArrowheads="1"/>
          </p:cNvSpPr>
          <p:nvPr/>
        </p:nvSpPr>
        <p:spPr bwMode="auto">
          <a:xfrm>
            <a:off x="1042988" y="2708275"/>
            <a:ext cx="43926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“Political economy proceeds from the following simple axiom: </a:t>
            </a:r>
            <a:r>
              <a:rPr lang="en-US" altLang="en-US" sz="2400" b="1" i="1">
                <a:solidFill>
                  <a:srgbClr val="000000"/>
                </a:solidFill>
                <a:latin typeface="Rockwell" pitchFamily="18" charset="0"/>
              </a:rPr>
              <a:t>People seek to satisfy their desires with the least exertion</a:t>
            </a:r>
            <a:r>
              <a:rPr lang="en-US" altLang="en-US" sz="2400" b="1">
                <a:solidFill>
                  <a:srgbClr val="000000"/>
                </a:solidFill>
                <a:latin typeface="Rockwell" pitchFamily="18" charset="0"/>
              </a:rPr>
              <a:t>.”</a:t>
            </a:r>
            <a:r>
              <a:rPr lang="en-US" altLang="en-US" sz="2400">
                <a:solidFill>
                  <a:srgbClr val="000000"/>
                </a:solidFill>
                <a:latin typeface="Rockwell" pitchFamily="18" charset="0"/>
              </a:rPr>
              <a:t> </a:t>
            </a:r>
          </a:p>
        </p:txBody>
      </p:sp>
      <p:sp>
        <p:nvSpPr>
          <p:cNvPr id="90116" name="Text Box 11"/>
          <p:cNvSpPr txBox="1">
            <a:spLocks noChangeArrowheads="1"/>
          </p:cNvSpPr>
          <p:nvPr/>
        </p:nvSpPr>
        <p:spPr bwMode="auto">
          <a:xfrm>
            <a:off x="2484438" y="5949950"/>
            <a:ext cx="3284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ANd9GcSiaapcaG0UR9sjRsLuuQ2-AeLq5QVdTHARLvzWX1Os1VJEJM3-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0"/>
            <a:ext cx="6265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8" descr="ANd9GcQd1eFJ7iQ3WeT2yHXS_HFL7EHp5461Rqvz1AlDQq7ZrTLzjt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852738"/>
            <a:ext cx="45354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9"/>
          <p:cNvSpPr txBox="1">
            <a:spLocks noChangeArrowheads="1"/>
          </p:cNvSpPr>
          <p:nvPr/>
        </p:nvSpPr>
        <p:spPr bwMode="auto">
          <a:xfrm>
            <a:off x="2268538" y="3068638"/>
            <a:ext cx="41036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This part of the world is mine. I inherited the deed given to my family by the government after the indigenous people were removed. Go steal your own land from someone else. I have weapons to defend my claims and will use them!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238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4"/>
          <p:cNvSpPr txBox="1">
            <a:spLocks noChangeArrowheads="1"/>
          </p:cNvSpPr>
          <p:nvPr/>
        </p:nvSpPr>
        <p:spPr bwMode="auto">
          <a:xfrm>
            <a:off x="252413" y="762000"/>
            <a:ext cx="86391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6</a:t>
            </a:r>
          </a:p>
        </p:txBody>
      </p:sp>
      <p:sp>
        <p:nvSpPr>
          <p:cNvPr id="57348" name="Text Box 4"/>
          <p:cNvSpPr txBox="1">
            <a:spLocks noChangeArrowheads="1"/>
          </p:cNvSpPr>
          <p:nvPr/>
        </p:nvSpPr>
        <p:spPr bwMode="auto">
          <a:xfrm>
            <a:off x="152400" y="1546225"/>
            <a:ext cx="86391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Wealth Distribution Effects on Evolving Societies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4211" name="Picture 4" descr="Mortimer_Adler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 Box 8"/>
          <p:cNvSpPr txBox="1">
            <a:spLocks noChangeArrowheads="1"/>
          </p:cNvSpPr>
          <p:nvPr/>
        </p:nvSpPr>
        <p:spPr bwMode="auto">
          <a:xfrm>
            <a:off x="323850" y="105251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Rockwell" pitchFamily="18" charset="0"/>
              </a:rPr>
              <a:t>Mortimer J. Adler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6259" name="Picture 7" descr="Mortimer_Adler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133600"/>
            <a:ext cx="2159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12"/>
          <p:cNvSpPr txBox="1">
            <a:spLocks noChangeArrowheads="1"/>
          </p:cNvSpPr>
          <p:nvPr/>
        </p:nvSpPr>
        <p:spPr bwMode="auto">
          <a:xfrm>
            <a:off x="4048125" y="25130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6261" name="Text Box 13"/>
          <p:cNvSpPr txBox="1">
            <a:spLocks noChangeArrowheads="1"/>
          </p:cNvSpPr>
          <p:nvPr/>
        </p:nvSpPr>
        <p:spPr bwMode="auto">
          <a:xfrm>
            <a:off x="971550" y="1700213"/>
            <a:ext cx="504031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size</a:t>
            </a:r>
            <a:r>
              <a:rPr lang="en-US" altLang="en-US" sz="2400">
                <a:solidFill>
                  <a:srgbClr val="000000"/>
                </a:solidFill>
                <a:latin typeface="Rockwell" pitchFamily="18" charset="0"/>
              </a:rPr>
              <a:t> </a:t>
            </a:r>
            <a:r>
              <a:rPr lang="en-US" altLang="en-US" sz="2400" b="1">
                <a:solidFill>
                  <a:srgbClr val="000000"/>
                </a:solidFill>
                <a:latin typeface="Rockwell" pitchFamily="18" charset="0"/>
              </a:rPr>
              <a:t>of a population directly effects the division of labor that is possible in a community, and indirectly its productivity of consumable wealth – the means of subsistence. But productivity is also affected by the technology available.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8307" name="Picture 3" descr="Mortimer_Adler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349500"/>
            <a:ext cx="2159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4"/>
          <p:cNvSpPr txBox="1">
            <a:spLocks noChangeArrowheads="1"/>
          </p:cNvSpPr>
          <p:nvPr/>
        </p:nvSpPr>
        <p:spPr bwMode="auto">
          <a:xfrm>
            <a:off x="1476375" y="6021388"/>
            <a:ext cx="691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Mortimer J. Adler</a:t>
            </a:r>
            <a:r>
              <a:rPr lang="en-US" altLang="en-US" sz="2000" b="1" i="1">
                <a:solidFill>
                  <a:srgbClr val="000000"/>
                </a:solidFill>
                <a:latin typeface="Rockwell" pitchFamily="18" charset="0"/>
              </a:rPr>
              <a:t>. The Common Sense of Politics</a:t>
            </a:r>
            <a:r>
              <a:rPr lang="en-US" altLang="en-US" sz="2000" b="1">
                <a:solidFill>
                  <a:srgbClr val="000000"/>
                </a:solidFill>
                <a:latin typeface="Rockwell" pitchFamily="18" charset="0"/>
              </a:rPr>
              <a:t>, p.86</a:t>
            </a:r>
          </a:p>
        </p:txBody>
      </p:sp>
      <p:sp>
        <p:nvSpPr>
          <p:cNvPr id="98309" name="Text Box 5"/>
          <p:cNvSpPr txBox="1">
            <a:spLocks noChangeArrowheads="1"/>
          </p:cNvSpPr>
          <p:nvPr/>
        </p:nvSpPr>
        <p:spPr bwMode="auto">
          <a:xfrm>
            <a:off x="4048125" y="25130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8310" name="Text Box 6"/>
          <p:cNvSpPr txBox="1">
            <a:spLocks noChangeArrowheads="1"/>
          </p:cNvSpPr>
          <p:nvPr/>
        </p:nvSpPr>
        <p:spPr bwMode="auto">
          <a:xfrm>
            <a:off x="611188" y="1341438"/>
            <a:ext cx="5256212"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“A more populous community with a primitive technology may be less productive than a less populous community with an advanced technology. The productivity of a community determines the amount of wealth available to its members and the amount of human time that can be freed from toil or subsistence-work.”</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5570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2" name="Picture 11"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133600"/>
            <a:ext cx="1930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13"/>
          <p:cNvSpPr txBox="1">
            <a:spLocks noChangeArrowheads="1"/>
          </p:cNvSpPr>
          <p:nvPr/>
        </p:nvSpPr>
        <p:spPr bwMode="auto">
          <a:xfrm>
            <a:off x="900113" y="1628775"/>
            <a:ext cx="4319587"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 division of labor, when fairly established, benefits all by common pursuit. It is used instead of individuals attempting to satisfy all of their wants by directly resorting to nature on their own.”</a:t>
            </a:r>
          </a:p>
        </p:txBody>
      </p:sp>
      <p:sp>
        <p:nvSpPr>
          <p:cNvPr id="102404" name="Text Box 14"/>
          <p:cNvSpPr txBox="1">
            <a:spLocks noChangeArrowheads="1"/>
          </p:cNvSpPr>
          <p:nvPr/>
        </p:nvSpPr>
        <p:spPr bwMode="auto">
          <a:xfrm>
            <a:off x="3851275" y="6021388"/>
            <a:ext cx="342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p.15</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descr="ANd9GcRrXwUlfkA4LVGufPOex6UTEu_NEuGY3nHfpT1qwzfKTt74OF_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4"/>
          <p:cNvSpPr txBox="1">
            <a:spLocks noChangeArrowheads="1"/>
          </p:cNvSpPr>
          <p:nvPr/>
        </p:nvSpPr>
        <p:spPr bwMode="auto">
          <a:xfrm>
            <a:off x="2597150" y="914400"/>
            <a:ext cx="41036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latin typeface="Rockwell" pitchFamily="18" charset="0"/>
              </a:rPr>
              <a:t>END OF LECTURE 6</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8" descr="ANd9GcTn7UYbBCxCAMtZ4-158SM5fgHdmHltjhMZhKCMZTC4FsYbruFa2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1443" name="Picture 6" descr="ag-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484313"/>
            <a:ext cx="466883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1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475" y="836613"/>
            <a:ext cx="44545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15" descr="PriestsHandsTissot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87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16" descr="se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175" y="0"/>
            <a:ext cx="4967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9" descr="250px-Trak_peltas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789363"/>
            <a:ext cx="20955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5539" name="Picture 4" descr="250px-Trak_pelta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404813"/>
            <a:ext cx="14732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descr="PriestsHandsTissot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916113"/>
            <a:ext cx="1576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 descr="ser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573463"/>
            <a:ext cx="165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9"/>
          <p:cNvSpPr txBox="1">
            <a:spLocks noChangeArrowheads="1"/>
          </p:cNvSpPr>
          <p:nvPr/>
        </p:nvSpPr>
        <p:spPr bwMode="auto">
          <a:xfrm>
            <a:off x="539750" y="908050"/>
            <a:ext cx="38163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Char char="q"/>
            </a:pPr>
            <a:r>
              <a:rPr lang="en-US" altLang="en-US" sz="2400" b="1">
                <a:solidFill>
                  <a:srgbClr val="000000"/>
                </a:solidFill>
              </a:rPr>
              <a:t> </a:t>
            </a:r>
            <a:r>
              <a:rPr lang="en-US" altLang="en-US" sz="2400" b="1">
                <a:solidFill>
                  <a:srgbClr val="000000"/>
                </a:solidFill>
                <a:latin typeface="Rockwell" pitchFamily="18" charset="0"/>
              </a:rPr>
              <a:t>Hunters became warrior-protectors</a:t>
            </a:r>
          </a:p>
          <a:p>
            <a:pPr eaLnBrk="1" hangingPunct="1">
              <a:spcBef>
                <a:spcPct val="0"/>
              </a:spcBef>
              <a:buFont typeface="Wingdings" panose="05000000000000000000" pitchFamily="2" charset="2"/>
              <a:buNone/>
            </a:pPr>
            <a:endParaRPr lang="en-US" altLang="en-US" sz="2400" b="1">
              <a:solidFill>
                <a:srgbClr val="000000"/>
              </a:solidFill>
              <a:latin typeface="Rockwell" pitchFamily="18" charset="0"/>
            </a:endParaRP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Knowledge bearers developed into the priestcraft; and …</a:t>
            </a:r>
          </a:p>
          <a:p>
            <a:pPr eaLnBrk="1" hangingPunct="1">
              <a:spcBef>
                <a:spcPct val="0"/>
              </a:spcBef>
              <a:buFont typeface="Wingdings" panose="05000000000000000000" pitchFamily="2" charset="2"/>
              <a:buNone/>
            </a:pPr>
            <a:endParaRPr lang="en-US" altLang="en-US" sz="2400" b="1">
              <a:solidFill>
                <a:srgbClr val="000000"/>
              </a:solidFill>
              <a:latin typeface="Rockwell" pitchFamily="18" charset="0"/>
            </a:endParaRPr>
          </a:p>
          <a:p>
            <a:pPr eaLnBrk="1" hangingPunct="1">
              <a:spcBef>
                <a:spcPct val="0"/>
              </a:spcBef>
              <a:buFont typeface="Wingdings" panose="05000000000000000000" pitchFamily="2" charset="2"/>
              <a:buChar char="q"/>
            </a:pPr>
            <a:r>
              <a:rPr lang="en-US" altLang="en-US" sz="2400" b="1">
                <a:solidFill>
                  <a:srgbClr val="000000"/>
                </a:solidFill>
                <a:latin typeface="Rockwell" pitchFamily="18" charset="0"/>
              </a:rPr>
              <a:t> Those who produced the food and other goods required by all three subgroups for their survival</a:t>
            </a:r>
          </a:p>
          <a:p>
            <a:pPr eaLnBrk="1" hangingPunct="1">
              <a:spcBef>
                <a:spcPct val="0"/>
              </a:spcBef>
              <a:buFontTx/>
              <a:buNone/>
            </a:pPr>
            <a:endParaRPr lang="en-US" altLang="en-US" sz="2400" b="1">
              <a:solidFill>
                <a:srgbClr val="000000"/>
              </a:solidFill>
              <a:latin typeface="Rockwell"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7587" name="Picture 11" descr="privi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3"/>
            <a:ext cx="9144000"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12" descr="arms with a ‘‘bar sinister’’ - the arms of the Duke of St Alb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7563"/>
            <a:ext cx="32353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3" descr="james1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3357563"/>
            <a:ext cx="282098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5" descr="rolandfeal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357563"/>
            <a:ext cx="3255962"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13" descr="nymbu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15" descr="great_wall_china_photo_gov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25725"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12" descr="TriangleT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6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6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6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7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7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7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7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7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5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5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1629</Words>
  <Application>Microsoft Office PowerPoint</Application>
  <PresentationFormat>On-screen Show (4:3)</PresentationFormat>
  <Paragraphs>77</Paragraphs>
  <Slides>26</Slides>
  <Notes>26</Notes>
  <HiddenSlides>0</HiddenSlides>
  <MMClips>0</MMClips>
  <ScaleCrop>false</ScaleCrop>
  <HeadingPairs>
    <vt:vector size="6" baseType="variant">
      <vt:variant>
        <vt:lpstr>Fonts Used</vt:lpstr>
      </vt:variant>
      <vt:variant>
        <vt:i4>3</vt:i4>
      </vt:variant>
      <vt:variant>
        <vt:lpstr>Theme</vt:lpstr>
      </vt:variant>
      <vt:variant>
        <vt:i4>25</vt:i4>
      </vt:variant>
      <vt:variant>
        <vt:lpstr>Slide Titles</vt:lpstr>
      </vt:variant>
      <vt:variant>
        <vt:i4>26</vt:i4>
      </vt:variant>
    </vt:vector>
  </HeadingPairs>
  <TitlesOfParts>
    <vt:vector size="54" baseType="lpstr">
      <vt:lpstr>Arial</vt:lpstr>
      <vt:lpstr>Rockwell</vt:lpstr>
      <vt:lpstr>Wingdings</vt:lpstr>
      <vt:lpstr>Default Design</vt:lpstr>
      <vt:lpstr>128_Default Design</vt:lpstr>
      <vt:lpstr>153_Default Design</vt:lpstr>
      <vt:lpstr>154_Default Design</vt:lpstr>
      <vt:lpstr>155_Default Design</vt:lpstr>
      <vt:lpstr>156_Default Design</vt:lpstr>
      <vt:lpstr>157_Default Design</vt:lpstr>
      <vt:lpstr>158_Default Design</vt:lpstr>
      <vt:lpstr>159_Default Design</vt:lpstr>
      <vt:lpstr>160_Default Design</vt:lpstr>
      <vt:lpstr>161_Default Design</vt:lpstr>
      <vt:lpstr>162_Default Design</vt:lpstr>
      <vt:lpstr>163_Default Design</vt:lpstr>
      <vt:lpstr>164_Default Design</vt:lpstr>
      <vt:lpstr>165_Default Design</vt:lpstr>
      <vt:lpstr>166_Default Design</vt:lpstr>
      <vt:lpstr>167_Default Design</vt:lpstr>
      <vt:lpstr>168_Default Design</vt:lpstr>
      <vt:lpstr>169_Default Design</vt:lpstr>
      <vt:lpstr>170_Default Design</vt:lpstr>
      <vt:lpstr>171_Default Design</vt:lpstr>
      <vt:lpstr>172_Default Design</vt:lpstr>
      <vt:lpstr>173_Default Design</vt:lpstr>
      <vt:lpstr>174_Default Design</vt:lpstr>
      <vt:lpstr>175_Default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104</cp:revision>
  <dcterms:created xsi:type="dcterms:W3CDTF">2010-08-28T01:18:10Z</dcterms:created>
  <dcterms:modified xsi:type="dcterms:W3CDTF">2023-06-03T15:44:58Z</dcterms:modified>
</cp:coreProperties>
</file>