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20" r:id="rId2"/>
    <p:sldMasterId id="2147484022" r:id="rId3"/>
    <p:sldMasterId id="2147484024" r:id="rId4"/>
    <p:sldMasterId id="2147484026" r:id="rId5"/>
    <p:sldMasterId id="2147484028" r:id="rId6"/>
    <p:sldMasterId id="2147484030" r:id="rId7"/>
    <p:sldMasterId id="2147484032" r:id="rId8"/>
    <p:sldMasterId id="2147484034" r:id="rId9"/>
    <p:sldMasterId id="2147484036" r:id="rId10"/>
    <p:sldMasterId id="2147484038" r:id="rId11"/>
    <p:sldMasterId id="2147484040" r:id="rId12"/>
    <p:sldMasterId id="2147484042" r:id="rId13"/>
    <p:sldMasterId id="2147484044" r:id="rId14"/>
    <p:sldMasterId id="2147484046" r:id="rId15"/>
    <p:sldMasterId id="2147484048" r:id="rId16"/>
    <p:sldMasterId id="2147484050" r:id="rId17"/>
    <p:sldMasterId id="2147484052" r:id="rId18"/>
    <p:sldMasterId id="2147484054" r:id="rId19"/>
    <p:sldMasterId id="2147484056" r:id="rId20"/>
    <p:sldMasterId id="2147484058" r:id="rId21"/>
    <p:sldMasterId id="2147484060" r:id="rId22"/>
    <p:sldMasterId id="2147484062" r:id="rId23"/>
    <p:sldMasterId id="2147484064" r:id="rId24"/>
    <p:sldMasterId id="2147484066" r:id="rId25"/>
    <p:sldMasterId id="2147484068" r:id="rId26"/>
    <p:sldMasterId id="2147484070" r:id="rId27"/>
    <p:sldMasterId id="2147484072" r:id="rId28"/>
    <p:sldMasterId id="2147484074" r:id="rId29"/>
  </p:sldMasterIdLst>
  <p:notesMasterIdLst>
    <p:notesMasterId r:id="rId60"/>
  </p:notesMasterIdLst>
  <p:sldIdLst>
    <p:sldId id="334" r:id="rId30"/>
    <p:sldId id="584" r:id="rId31"/>
    <p:sldId id="585" r:id="rId32"/>
    <p:sldId id="586" r:id="rId33"/>
    <p:sldId id="587" r:id="rId34"/>
    <p:sldId id="588" r:id="rId35"/>
    <p:sldId id="589" r:id="rId36"/>
    <p:sldId id="590" r:id="rId37"/>
    <p:sldId id="591" r:id="rId38"/>
    <p:sldId id="592" r:id="rId39"/>
    <p:sldId id="593" r:id="rId40"/>
    <p:sldId id="594" r:id="rId41"/>
    <p:sldId id="595" r:id="rId42"/>
    <p:sldId id="596" r:id="rId43"/>
    <p:sldId id="597" r:id="rId44"/>
    <p:sldId id="598" r:id="rId45"/>
    <p:sldId id="599" r:id="rId46"/>
    <p:sldId id="600" r:id="rId47"/>
    <p:sldId id="601" r:id="rId48"/>
    <p:sldId id="602" r:id="rId49"/>
    <p:sldId id="603" r:id="rId50"/>
    <p:sldId id="604" r:id="rId51"/>
    <p:sldId id="605" r:id="rId52"/>
    <p:sldId id="606" r:id="rId53"/>
    <p:sldId id="607" r:id="rId54"/>
    <p:sldId id="608" r:id="rId55"/>
    <p:sldId id="609" r:id="rId56"/>
    <p:sldId id="610" r:id="rId57"/>
    <p:sldId id="611" r:id="rId58"/>
    <p:sldId id="674"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70614" autoAdjust="0"/>
  </p:normalViewPr>
  <p:slideViewPr>
    <p:cSldViewPr>
      <p:cViewPr varScale="1">
        <p:scale>
          <a:sx n="53" d="100"/>
          <a:sy n="53" d="100"/>
        </p:scale>
        <p:origin x="66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604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739A5B8-85D2-4AF4-A6B7-CD54AE383676}" type="slidenum">
              <a:rPr lang="en-US" altLang="en-US"/>
              <a:pPr>
                <a:defRPr/>
              </a:pPr>
              <a:t>‹#›</a:t>
            </a:fld>
            <a:endParaRPr lang="en-US" altLang="en-US"/>
          </a:p>
        </p:txBody>
      </p:sp>
    </p:spTree>
    <p:extLst>
      <p:ext uri="{BB962C8B-B14F-4D97-AF65-F5344CB8AC3E}">
        <p14:creationId xmlns:p14="http://schemas.microsoft.com/office/powerpoint/2010/main" val="1812956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C0B22E-6BB4-49E8-A4F2-49273AD16A4E}" type="slidenum">
              <a:rPr lang="en-US" altLang="en-US" smtClean="0"/>
              <a:pPr/>
              <a:t>1</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58318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303CFC-098F-4A12-A547-68B66461BD19}" type="slidenum">
              <a:rPr lang="en-US" altLang="en-US" smtClean="0">
                <a:solidFill>
                  <a:srgbClr val="000000"/>
                </a:solidFill>
              </a:rPr>
              <a:pPr/>
              <a:t>10</a:t>
            </a:fld>
            <a:endParaRPr lang="en-US" altLang="en-US" smtClean="0">
              <a:solidFill>
                <a:srgbClr val="000000"/>
              </a:solidFill>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b="1" smtClean="0"/>
              <a:t>A powerful state – such as the Roman Empire – could mandate use of copper or even wood coins. Roman power assured its coinage was accepted as </a:t>
            </a:r>
            <a:r>
              <a:rPr lang="en-US" altLang="en-US" b="1" i="1" smtClean="0">
                <a:solidFill>
                  <a:srgbClr val="CCFF33"/>
                </a:solidFill>
              </a:rPr>
              <a:t>legal tender </a:t>
            </a:r>
            <a:r>
              <a:rPr lang="en-US" altLang="en-US" b="1" smtClean="0">
                <a:solidFill>
                  <a:srgbClr val="CCFF33"/>
                </a:solidFill>
              </a:rPr>
              <a:t>and the c</a:t>
            </a:r>
            <a:r>
              <a:rPr lang="en-US" altLang="en-US" b="1" smtClean="0"/>
              <a:t>oinage was needed to pay ground rents for leased land, for dwellings, taxes and tribute.</a:t>
            </a:r>
          </a:p>
          <a:p>
            <a:endParaRPr lang="en-US" altLang="en-US" b="1" smtClean="0"/>
          </a:p>
        </p:txBody>
      </p:sp>
    </p:spTree>
    <p:extLst>
      <p:ext uri="{BB962C8B-B14F-4D97-AF65-F5344CB8AC3E}">
        <p14:creationId xmlns:p14="http://schemas.microsoft.com/office/powerpoint/2010/main" val="230110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0BC0BA-0568-411B-BCBF-1F5B8266F98C}" type="slidenum">
              <a:rPr lang="en-US" altLang="en-US" smtClean="0">
                <a:solidFill>
                  <a:srgbClr val="000000"/>
                </a:solidFill>
              </a:rPr>
              <a:pPr/>
              <a:t>11</a:t>
            </a:fld>
            <a:endParaRPr lang="en-US" altLang="en-US" smtClean="0">
              <a:solidFill>
                <a:srgbClr val="000000"/>
              </a:solidFill>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b="1" smtClean="0"/>
              <a:t>From the fall of the Western Roman Empire, a gradual expansion of feudal manors led to a decline in money circulation. The lords of the feudal manors took a share of crops from peasants in lieu of money rents and taxes. Peasants engaged in barter but had little in surplus to trade.</a:t>
            </a:r>
          </a:p>
          <a:p>
            <a:endParaRPr lang="en-US" altLang="en-US" b="1" smtClean="0"/>
          </a:p>
        </p:txBody>
      </p:sp>
    </p:spTree>
    <p:extLst>
      <p:ext uri="{BB962C8B-B14F-4D97-AF65-F5344CB8AC3E}">
        <p14:creationId xmlns:p14="http://schemas.microsoft.com/office/powerpoint/2010/main" val="347418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EC603F-12E4-437F-B65D-793ABDA6A30D}" type="slidenum">
              <a:rPr lang="en-US" altLang="en-US" smtClean="0">
                <a:solidFill>
                  <a:srgbClr val="000000"/>
                </a:solidFill>
              </a:rPr>
              <a:pPr/>
              <a:t>12</a:t>
            </a:fld>
            <a:endParaRPr lang="en-US" altLang="en-US" smtClean="0">
              <a:solidFill>
                <a:srgbClr val="000000"/>
              </a:solidFill>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b="1" smtClean="0"/>
              <a:t>Then came the Crusades. In 1204 the Fourth Crusade began. The </a:t>
            </a:r>
            <a:r>
              <a:rPr lang="en-US" altLang="en-US" b="1" i="1" smtClean="0">
                <a:solidFill>
                  <a:srgbClr val="CCFF33"/>
                </a:solidFill>
              </a:rPr>
              <a:t>Christian</a:t>
            </a:r>
            <a:r>
              <a:rPr lang="en-US" altLang="en-US" b="1" smtClean="0"/>
              <a:t> armies of Europe sacked Constantinople and returned home with huge quantities of precious stones, gold and silver worth nearly 1 million silver marks. And when the European princes and knights returned home …</a:t>
            </a:r>
          </a:p>
          <a:p>
            <a:endParaRPr lang="en-US" altLang="en-US" b="1" smtClean="0"/>
          </a:p>
        </p:txBody>
      </p:sp>
    </p:spTree>
    <p:extLst>
      <p:ext uri="{BB962C8B-B14F-4D97-AF65-F5344CB8AC3E}">
        <p14:creationId xmlns:p14="http://schemas.microsoft.com/office/powerpoint/2010/main" val="100914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B734DA-229A-4B62-A316-FE01DA82BF2D}" type="slidenum">
              <a:rPr lang="en-US" altLang="en-US" smtClean="0">
                <a:solidFill>
                  <a:srgbClr val="000000"/>
                </a:solidFill>
              </a:rPr>
              <a:pPr/>
              <a:t>13</a:t>
            </a:fld>
            <a:endParaRPr lang="en-US" altLang="en-US" smtClean="0">
              <a:solidFill>
                <a:srgbClr val="000000"/>
              </a:solidFill>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b="1" smtClean="0"/>
              <a:t>… the gold and silver they brought with them set the stage for replacement of feudal arrangements with cash- and credit-driven markets. Peasants were now required to sell their crops for cash, from which they paid ground rents and taxes to the land baron. Feudal obligations broke down, and the peasants assumed the risks of a failed crop or insufficient prices for what they sold.</a:t>
            </a:r>
          </a:p>
          <a:p>
            <a:endParaRPr lang="en-US" altLang="en-US" b="1" smtClean="0"/>
          </a:p>
          <a:p>
            <a:endParaRPr lang="en-US" altLang="en-US" b="1" smtClean="0"/>
          </a:p>
        </p:txBody>
      </p:sp>
    </p:spTree>
    <p:extLst>
      <p:ext uri="{BB962C8B-B14F-4D97-AF65-F5344CB8AC3E}">
        <p14:creationId xmlns:p14="http://schemas.microsoft.com/office/powerpoint/2010/main" val="289394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A7FE4B-3209-4BDA-8708-8A416357837A}" type="slidenum">
              <a:rPr lang="en-US" altLang="en-US" smtClean="0">
                <a:solidFill>
                  <a:srgbClr val="000000"/>
                </a:solidFill>
              </a:rPr>
              <a:pPr/>
              <a:t>14</a:t>
            </a:fld>
            <a:endParaRPr lang="en-US" altLang="en-US" smtClean="0">
              <a:solidFill>
                <a:srgbClr val="000000"/>
              </a:solidFill>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b="1" smtClean="0"/>
              <a:t>The end of the Crusades left many European princes holding new estates in the Eastern Mediterranean. Trade was renewed, and the flow of money created a need for merchant bankers. Blessed by their locations, Venice and Genoa became major centers of Mediterranean commerce. Florence emerged as a center of banking.</a:t>
            </a:r>
          </a:p>
        </p:txBody>
      </p:sp>
    </p:spTree>
    <p:extLst>
      <p:ext uri="{BB962C8B-B14F-4D97-AF65-F5344CB8AC3E}">
        <p14:creationId xmlns:p14="http://schemas.microsoft.com/office/powerpoint/2010/main" val="27285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418FC4-A77C-47B4-BDEF-1409F26DD995}" type="slidenum">
              <a:rPr lang="en-US" altLang="en-US" smtClean="0">
                <a:solidFill>
                  <a:srgbClr val="000000"/>
                </a:solidFill>
              </a:rPr>
              <a:pPr/>
              <a:t>15</a:t>
            </a:fld>
            <a:endParaRPr lang="en-US" altLang="en-US" smtClean="0">
              <a:solidFill>
                <a:srgbClr val="000000"/>
              </a:solidFill>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b="1" smtClean="0"/>
              <a:t>The Bardi and Peruzzi families were dominant in Florence in the 14th century and established branches in other parts of Europe to facilitate their trading activities. Both of these banking families extended substantial loans to Edward III of England to finance the 100 Years War against France.  But Edward defaulted, and the banks failed.</a:t>
            </a:r>
          </a:p>
          <a:p>
            <a:endParaRPr lang="en-US" altLang="en-US" b="1" smtClean="0"/>
          </a:p>
        </p:txBody>
      </p:sp>
    </p:spTree>
    <p:extLst>
      <p:ext uri="{BB962C8B-B14F-4D97-AF65-F5344CB8AC3E}">
        <p14:creationId xmlns:p14="http://schemas.microsoft.com/office/powerpoint/2010/main" val="2388908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D9891B-8A8B-4260-BF7F-2D081589C396}" type="slidenum">
              <a:rPr lang="en-US" altLang="en-US" smtClean="0">
                <a:solidFill>
                  <a:srgbClr val="000000"/>
                </a:solidFill>
              </a:rPr>
              <a:pPr/>
              <a:t>16</a:t>
            </a:fld>
            <a:endParaRPr lang="en-US" altLang="en-US" smtClean="0">
              <a:solidFill>
                <a:srgbClr val="000000"/>
              </a:solidFill>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b="1" smtClean="0"/>
              <a:t>About 1429 Jacques Coeur formed a commercial partnership with two brothers named Godard. In 1432 he was in Damascus, purchasing goods for shipment back to France. Four years later, he was appointed master of the Paris mint and other high offices. By 1450 he was by many estimates the wealthiest Frenchman. Then, he was accused of poisoning an aristocratic woman and arrested, his property confiscated by the king. He later escaped and made his way to Rome.</a:t>
            </a:r>
          </a:p>
          <a:p>
            <a:endParaRPr lang="en-US" altLang="en-US" b="1" smtClean="0"/>
          </a:p>
        </p:txBody>
      </p:sp>
    </p:spTree>
    <p:extLst>
      <p:ext uri="{BB962C8B-B14F-4D97-AF65-F5344CB8AC3E}">
        <p14:creationId xmlns:p14="http://schemas.microsoft.com/office/powerpoint/2010/main" val="4221594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99D771-B93A-4A1F-AD1F-C66DA28E278F}" type="slidenum">
              <a:rPr lang="en-US" altLang="en-US" smtClean="0">
                <a:solidFill>
                  <a:srgbClr val="000000"/>
                </a:solidFill>
              </a:rPr>
              <a:pPr/>
              <a:t>17</a:t>
            </a:fld>
            <a:endParaRPr lang="en-US" altLang="en-US" smtClean="0">
              <a:solidFill>
                <a:srgbClr val="000000"/>
              </a:solidFill>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z="1400" b="1" smtClean="0"/>
              <a:t>In southern Germany the </a:t>
            </a:r>
            <a:r>
              <a:rPr lang="en-US" altLang="en-US" sz="1400" b="1" smtClean="0">
                <a:solidFill>
                  <a:srgbClr val="CCFF33"/>
                </a:solidFill>
              </a:rPr>
              <a:t>Fugger family</a:t>
            </a:r>
            <a:r>
              <a:rPr lang="en-US" altLang="en-US" sz="1400" b="1" smtClean="0"/>
              <a:t> financed the house of Habsburg. </a:t>
            </a:r>
            <a:r>
              <a:rPr lang="en-US" altLang="en-US" sz="1300" b="1" smtClean="0"/>
              <a:t>They made their first loan to a Habsburg archduke in 1487, taking as security an interest in silver and copper mines. In 1491 and again in 1505 loans were made to Maximilian, secured by the feudal rights to two Austrian counties. In 1519, the bankers financed the campaign of Maximilian's grandson, Charles to be elected emperor. However, by the end of the 16th century the family withdrew from financial risk-taking, after some disastrous ventures, and settled into an aristocratic existence. </a:t>
            </a:r>
          </a:p>
          <a:p>
            <a:endParaRPr lang="en-US" altLang="en-US" b="1" smtClean="0"/>
          </a:p>
        </p:txBody>
      </p:sp>
    </p:spTree>
    <p:extLst>
      <p:ext uri="{BB962C8B-B14F-4D97-AF65-F5344CB8AC3E}">
        <p14:creationId xmlns:p14="http://schemas.microsoft.com/office/powerpoint/2010/main" val="182886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94368D-102E-40FD-A464-BB769213B6E6}" type="slidenum">
              <a:rPr lang="en-US" altLang="en-US" smtClean="0">
                <a:solidFill>
                  <a:srgbClr val="000000"/>
                </a:solidFill>
              </a:rPr>
              <a:pPr/>
              <a:t>18</a:t>
            </a:fld>
            <a:endParaRPr lang="en-US" altLang="en-US" smtClean="0">
              <a:solidFill>
                <a:srgbClr val="000000"/>
              </a:solidFill>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b="1" smtClean="0"/>
              <a:t>The Medici family emerged as banker to the Catholic Church in the early 15</a:t>
            </a:r>
            <a:r>
              <a:rPr lang="en-US" altLang="en-US" b="1" baseline="30000" smtClean="0"/>
              <a:t>th</a:t>
            </a:r>
            <a:r>
              <a:rPr lang="en-US" altLang="en-US" b="1" smtClean="0"/>
              <a:t> century, collecting </a:t>
            </a:r>
            <a:r>
              <a:rPr lang="en-US" altLang="en-US" b="1" i="1" smtClean="0">
                <a:solidFill>
                  <a:srgbClr val="CCFF33"/>
                </a:solidFill>
              </a:rPr>
              <a:t>tithes</a:t>
            </a:r>
            <a:r>
              <a:rPr lang="en-US" altLang="en-US" b="1" smtClean="0"/>
              <a:t> from church members. The Medici refrained from making loans to princes and kings, known to be very poor risks, and so remained profitable until its London operation made loans to Edward IV, whose treasury was emptied by the War of the Roses.</a:t>
            </a:r>
          </a:p>
          <a:p>
            <a:endParaRPr lang="en-US" altLang="en-US" b="1" smtClean="0"/>
          </a:p>
        </p:txBody>
      </p:sp>
    </p:spTree>
    <p:extLst>
      <p:ext uri="{BB962C8B-B14F-4D97-AF65-F5344CB8AC3E}">
        <p14:creationId xmlns:p14="http://schemas.microsoft.com/office/powerpoint/2010/main" val="736878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2E9B6C-34BD-46AD-AB53-1CF9359A5746}" type="slidenum">
              <a:rPr lang="en-US" altLang="en-US" smtClean="0">
                <a:solidFill>
                  <a:srgbClr val="000000"/>
                </a:solidFill>
              </a:rPr>
              <a:pPr/>
              <a:t>19</a:t>
            </a:fld>
            <a:endParaRPr lang="en-US" altLang="en-US" smtClean="0">
              <a:solidFill>
                <a:srgbClr val="000000"/>
              </a:solidFill>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1" smtClean="0"/>
              <a:t>The stage was now set for the development of the first modern banking institutions.</a:t>
            </a:r>
          </a:p>
          <a:p>
            <a:endParaRPr lang="en-US" altLang="en-US" b="1" smtClean="0"/>
          </a:p>
        </p:txBody>
      </p:sp>
    </p:spTree>
    <p:extLst>
      <p:ext uri="{BB962C8B-B14F-4D97-AF65-F5344CB8AC3E}">
        <p14:creationId xmlns:p14="http://schemas.microsoft.com/office/powerpoint/2010/main" val="304577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2033C8-A9D1-4BC8-AE7F-1BBD1B07B5ED}" type="slidenum">
              <a:rPr lang="en-US" altLang="en-US" smtClean="0">
                <a:solidFill>
                  <a:srgbClr val="000000"/>
                </a:solidFill>
              </a:rPr>
              <a:pPr/>
              <a:t>2</a:t>
            </a:fld>
            <a:endParaRPr lang="en-US" altLang="en-US" smtClean="0">
              <a:solidFill>
                <a:srgbClr val="000000"/>
              </a:solidFill>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r>
              <a:rPr lang="en-US" altLang="en-US" b="1" smtClean="0"/>
              <a:t>We are now ready to examine the nature and history of money, currency and credit.</a:t>
            </a:r>
          </a:p>
        </p:txBody>
      </p:sp>
    </p:spTree>
    <p:extLst>
      <p:ext uri="{BB962C8B-B14F-4D97-AF65-F5344CB8AC3E}">
        <p14:creationId xmlns:p14="http://schemas.microsoft.com/office/powerpoint/2010/main" val="1370207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C9782C-71B6-45C7-B61D-ED838EB9BBDA}" type="slidenum">
              <a:rPr lang="en-US" altLang="en-US" smtClean="0">
                <a:solidFill>
                  <a:srgbClr val="000000"/>
                </a:solidFill>
              </a:rPr>
              <a:pPr/>
              <a:t>20</a:t>
            </a:fld>
            <a:endParaRPr lang="en-US" altLang="en-US" smtClean="0">
              <a:solidFill>
                <a:srgbClr val="000000"/>
              </a:solidFill>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b="1" smtClean="0"/>
              <a:t>The Bank of Amsterdam was founded as a deposit bank, protected by the City of Amsterdam. The bank took in both foreign and local coinage which was re-minted, as well as gold and silver bullion. After taking a small minting and management fee, depositors were credited for the balance.</a:t>
            </a:r>
          </a:p>
          <a:p>
            <a:endParaRPr lang="en-US" altLang="en-US" b="1" smtClean="0"/>
          </a:p>
        </p:txBody>
      </p:sp>
    </p:spTree>
    <p:extLst>
      <p:ext uri="{BB962C8B-B14F-4D97-AF65-F5344CB8AC3E}">
        <p14:creationId xmlns:p14="http://schemas.microsoft.com/office/powerpoint/2010/main" val="239567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EDCCF1-3734-4718-A07F-EE904D62F6ED}" type="slidenum">
              <a:rPr lang="en-US" altLang="en-US" smtClean="0">
                <a:solidFill>
                  <a:srgbClr val="000000"/>
                </a:solidFill>
              </a:rPr>
              <a:pPr/>
              <a:t>21</a:t>
            </a:fld>
            <a:endParaRPr lang="en-US" altLang="en-US" smtClean="0">
              <a:solidFill>
                <a:srgbClr val="000000"/>
              </a:solidFill>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b="1" smtClean="0"/>
              <a:t>From the great Scottish political economist and moral philosopher Adam Smith, we learn of the chaotic conditions existing before the Bank of Amsterdam was established. Smith wrote:</a:t>
            </a:r>
            <a:endParaRPr lang="en-US" altLang="en-US" sz="1300" b="1" smtClean="0"/>
          </a:p>
        </p:txBody>
      </p:sp>
    </p:spTree>
    <p:extLst>
      <p:ext uri="{BB962C8B-B14F-4D97-AF65-F5344CB8AC3E}">
        <p14:creationId xmlns:p14="http://schemas.microsoft.com/office/powerpoint/2010/main" val="1564500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F408CA-43C4-426F-951F-A3444A92C536}" type="slidenum">
              <a:rPr lang="en-US" altLang="en-US" smtClean="0">
                <a:solidFill>
                  <a:srgbClr val="000000"/>
                </a:solidFill>
              </a:rPr>
              <a:pPr/>
              <a:t>22</a:t>
            </a:fld>
            <a:endParaRPr lang="en-US" altLang="en-US" smtClean="0">
              <a:solidFill>
                <a:srgbClr val="000000"/>
              </a:solidFill>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z="1300" b="1" smtClean="0"/>
              <a:t>“Before 1609 the great quantity of clipt and worn foreign coin, which the extensive trade of Amsterdam brought from all parts of Europe, reduced the value of its currency about nine per cent below that of good money fresh from the mint. Such money no sooner appeared than it was melted down or carried away, as it always is in such circumstances. ...”</a:t>
            </a:r>
            <a:endParaRPr lang="en-US" altLang="en-US" b="1" smtClean="0"/>
          </a:p>
          <a:p>
            <a:r>
              <a:rPr lang="en-US" altLang="en-US" b="1" smtClean="0"/>
              <a:t> </a:t>
            </a:r>
            <a:endParaRPr lang="en-US" altLang="en-US" sz="1300" b="1" smtClean="0"/>
          </a:p>
        </p:txBody>
      </p:sp>
    </p:spTree>
    <p:extLst>
      <p:ext uri="{BB962C8B-B14F-4D97-AF65-F5344CB8AC3E}">
        <p14:creationId xmlns:p14="http://schemas.microsoft.com/office/powerpoint/2010/main" val="824264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C09438-23B7-4A8D-861E-8FB3D292DC85}" type="slidenum">
              <a:rPr lang="en-US" altLang="en-US" smtClean="0">
                <a:solidFill>
                  <a:srgbClr val="000000"/>
                </a:solidFill>
              </a:rPr>
              <a:pPr/>
              <a:t>23</a:t>
            </a:fld>
            <a:endParaRPr lang="en-US" altLang="en-US" smtClean="0">
              <a:solidFill>
                <a:srgbClr val="000000"/>
              </a:solidFill>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z="1300" b="1" smtClean="0"/>
              <a:t>“The merchants, with plenty of currency, could not always find a sufficient quantity of good money to pay their bills of exchange; and the value of those bills, in spite of several regulations which were made to prevent it, became in a great measure uncertain.”</a:t>
            </a:r>
            <a:endParaRPr lang="en-US" altLang="en-US" b="1" smtClean="0"/>
          </a:p>
          <a:p>
            <a:r>
              <a:rPr lang="en-US" altLang="en-US" b="1" smtClean="0"/>
              <a:t> </a:t>
            </a:r>
            <a:endParaRPr lang="en-US" altLang="en-US" sz="1300" b="1" smtClean="0"/>
          </a:p>
        </p:txBody>
      </p:sp>
    </p:spTree>
    <p:extLst>
      <p:ext uri="{BB962C8B-B14F-4D97-AF65-F5344CB8AC3E}">
        <p14:creationId xmlns:p14="http://schemas.microsoft.com/office/powerpoint/2010/main" val="440177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041340-FB3A-47EE-82BC-B5F8518FB4BC}" type="slidenum">
              <a:rPr lang="en-US" altLang="en-US" smtClean="0">
                <a:solidFill>
                  <a:srgbClr val="000000"/>
                </a:solidFill>
              </a:rPr>
              <a:pPr/>
              <a:t>24</a:t>
            </a:fld>
            <a:endParaRPr lang="en-US" altLang="en-US" smtClean="0">
              <a:solidFill>
                <a:srgbClr val="000000"/>
              </a:solidFill>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b="1" smtClean="0"/>
              <a:t>And, then, once the Bank of Amsterdam began doing business. Smith continues:</a:t>
            </a:r>
          </a:p>
          <a:p>
            <a:r>
              <a:rPr lang="en-US" altLang="en-US" b="1" smtClean="0"/>
              <a:t> </a:t>
            </a:r>
            <a:endParaRPr lang="en-US" altLang="en-US" sz="1300" b="1" smtClean="0"/>
          </a:p>
        </p:txBody>
      </p:sp>
    </p:spTree>
    <p:extLst>
      <p:ext uri="{BB962C8B-B14F-4D97-AF65-F5344CB8AC3E}">
        <p14:creationId xmlns:p14="http://schemas.microsoft.com/office/powerpoint/2010/main" val="308230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91DA6C-2869-4DFF-9D0D-E6736E4494EB}" type="slidenum">
              <a:rPr lang="en-US" altLang="en-US" smtClean="0">
                <a:solidFill>
                  <a:srgbClr val="000000"/>
                </a:solidFill>
              </a:rPr>
              <a:pPr/>
              <a:t>25</a:t>
            </a:fld>
            <a:endParaRPr lang="en-US" altLang="en-US" smtClean="0">
              <a:solidFill>
                <a:srgbClr val="000000"/>
              </a:solidFill>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z="1300" b="1" smtClean="0"/>
              <a:t>“In order to remedy these inconveniences, a bank was established in 1609 under the guarantee of the city. This bank received both foreign coin, and the light and worn coin of the country at its real intrinsic value in the good standard money of the country, deducting only so much as was necessary for defraying the expense of coinage, and the other necessary expense of management. ...”</a:t>
            </a:r>
          </a:p>
          <a:p>
            <a:endParaRPr lang="en-US" altLang="en-US" sz="1300" b="1" smtClean="0"/>
          </a:p>
          <a:p>
            <a:endParaRPr lang="en-US" altLang="en-US" sz="1300" b="1" smtClean="0"/>
          </a:p>
        </p:txBody>
      </p:sp>
    </p:spTree>
    <p:extLst>
      <p:ext uri="{BB962C8B-B14F-4D97-AF65-F5344CB8AC3E}">
        <p14:creationId xmlns:p14="http://schemas.microsoft.com/office/powerpoint/2010/main" val="3965862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7A93CA-B122-4D09-87A8-A07B5A00ADBB}" type="slidenum">
              <a:rPr lang="en-US" altLang="en-US" smtClean="0">
                <a:solidFill>
                  <a:srgbClr val="000000"/>
                </a:solidFill>
              </a:rPr>
              <a:pPr/>
              <a:t>26</a:t>
            </a:fld>
            <a:endParaRPr lang="en-US" altLang="en-US" smtClean="0">
              <a:solidFill>
                <a:srgbClr val="000000"/>
              </a:solidFill>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z="1300" b="1" smtClean="0"/>
              <a:t>“For the value which remained, after this small deduction was made, it gave a credit in its books. This credit was called bank money, which, as it represented money exactly according to the standard of the mint, was always of the same real value, and intrinsically worth more than current money.”</a:t>
            </a:r>
          </a:p>
          <a:p>
            <a:endParaRPr lang="en-US" altLang="en-US" sz="1300" b="1" smtClean="0"/>
          </a:p>
          <a:p>
            <a:endParaRPr lang="en-US" altLang="en-US" sz="1300" b="1" smtClean="0"/>
          </a:p>
        </p:txBody>
      </p:sp>
    </p:spTree>
    <p:extLst>
      <p:ext uri="{BB962C8B-B14F-4D97-AF65-F5344CB8AC3E}">
        <p14:creationId xmlns:p14="http://schemas.microsoft.com/office/powerpoint/2010/main" val="2216214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4F8123-E1A7-413F-A104-C768D621FFF0}" type="slidenum">
              <a:rPr lang="en-US" altLang="en-US" smtClean="0">
                <a:solidFill>
                  <a:srgbClr val="000000"/>
                </a:solidFill>
              </a:rPr>
              <a:pPr/>
              <a:t>27</a:t>
            </a:fld>
            <a:endParaRPr lang="en-US" altLang="en-US" smtClean="0">
              <a:solidFill>
                <a:srgbClr val="000000"/>
              </a:solidFill>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b="1" smtClean="0"/>
              <a:t>Unfortunately, problems developed during the 1630s, when officers of the Bank engaged in speculations in the tulip market. </a:t>
            </a:r>
          </a:p>
          <a:p>
            <a:endParaRPr lang="en-US" altLang="en-US" b="1" smtClean="0"/>
          </a:p>
          <a:p>
            <a:endParaRPr lang="en-US" altLang="en-US" smtClean="0"/>
          </a:p>
        </p:txBody>
      </p:sp>
    </p:spTree>
    <p:extLst>
      <p:ext uri="{BB962C8B-B14F-4D97-AF65-F5344CB8AC3E}">
        <p14:creationId xmlns:p14="http://schemas.microsoft.com/office/powerpoint/2010/main" val="2791856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7D981E-102B-456F-8649-5F9481CC84EA}" type="slidenum">
              <a:rPr lang="en-US" altLang="en-US" smtClean="0">
                <a:solidFill>
                  <a:srgbClr val="000000"/>
                </a:solidFill>
              </a:rPr>
              <a:pPr/>
              <a:t>28</a:t>
            </a:fld>
            <a:endParaRPr lang="en-US" altLang="en-US" smtClean="0">
              <a:solidFill>
                <a:srgbClr val="000000"/>
              </a:solidFill>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b="1" smtClean="0"/>
              <a:t>In 1637 the “tulip bubble” burst, and with the burst the bank’s assets disappeared. The Bank was also making loans to the City of Amsterdam and to the Dutch East India Company – far above its own assets and leaving the bank with only fractional reserves.  Even so, the Bank’s central role as intermediary in the global economy enabled it to survive until dissolved in 1796.</a:t>
            </a:r>
          </a:p>
          <a:p>
            <a:endParaRPr lang="en-US" altLang="en-US" b="1" smtClean="0"/>
          </a:p>
          <a:p>
            <a:endParaRPr lang="en-US" altLang="en-US" b="1" smtClean="0"/>
          </a:p>
          <a:p>
            <a:endParaRPr lang="en-US" altLang="en-US" smtClean="0"/>
          </a:p>
        </p:txBody>
      </p:sp>
    </p:spTree>
    <p:extLst>
      <p:ext uri="{BB962C8B-B14F-4D97-AF65-F5344CB8AC3E}">
        <p14:creationId xmlns:p14="http://schemas.microsoft.com/office/powerpoint/2010/main" val="4172810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F5089C-7250-4C77-B90B-D7E964ED9A52}" type="slidenum">
              <a:rPr lang="en-US" altLang="en-US" smtClean="0">
                <a:solidFill>
                  <a:srgbClr val="000000"/>
                </a:solidFill>
              </a:rPr>
              <a:pPr/>
              <a:t>29</a:t>
            </a:fld>
            <a:endParaRPr lang="en-US" altLang="en-US" smtClean="0">
              <a:solidFill>
                <a:srgbClr val="000000"/>
              </a:solidFill>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b="1" smtClean="0"/>
              <a:t>The Bank of Amsterdam’s importance was eventually eclipsed by the Bank of England, which financed Britain’s bid for a global colonial empire. The Bank was chartered in 1694 with specie (hard money) raised from investors. This specie was then loaned to the British government. Nonetheless, the Bank was permitted to issue bank notes equal to its original specie, with redemption guaranteed by the government. The era of “fractional reserve banking” as the common practice had arrived.</a:t>
            </a:r>
          </a:p>
        </p:txBody>
      </p:sp>
    </p:spTree>
    <p:extLst>
      <p:ext uri="{BB962C8B-B14F-4D97-AF65-F5344CB8AC3E}">
        <p14:creationId xmlns:p14="http://schemas.microsoft.com/office/powerpoint/2010/main" val="302374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472453-1F36-41AD-9C1B-1DE6A1C15517}" type="slidenum">
              <a:rPr lang="en-US" altLang="en-US" smtClean="0">
                <a:solidFill>
                  <a:srgbClr val="000000"/>
                </a:solidFill>
              </a:rPr>
              <a:pPr/>
              <a:t>3</a:t>
            </a:fld>
            <a:endParaRPr lang="en-US" altLang="en-US" smtClean="0">
              <a:solidFill>
                <a:srgbClr val="000000"/>
              </a:solidFill>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r>
              <a:rPr lang="en-US" altLang="en-US" b="1" smtClean="0"/>
              <a:t>The arguments over what constitutes a just system of money, credit and banking have been ongoing for – well, several thousand years. We will now examine some of this history of how money came into use and how its use and abuse contributed to the growth and collapse of societies over throughout the ancient and modern eras.  </a:t>
            </a:r>
          </a:p>
        </p:txBody>
      </p:sp>
    </p:spTree>
    <p:extLst>
      <p:ext uri="{BB962C8B-B14F-4D97-AF65-F5344CB8AC3E}">
        <p14:creationId xmlns:p14="http://schemas.microsoft.com/office/powerpoint/2010/main" val="2057934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6F44AA-A513-4ECB-A70B-068DE277ECBC}" type="slidenum">
              <a:rPr lang="en-US" altLang="en-US" smtClean="0">
                <a:solidFill>
                  <a:srgbClr val="000000"/>
                </a:solidFill>
              </a:rPr>
              <a:pPr/>
              <a:t>30</a:t>
            </a:fld>
            <a:endParaRPr lang="en-US" altLang="en-US" smtClean="0">
              <a:solidFill>
                <a:srgbClr val="000000"/>
              </a:solidFill>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en-US" altLang="en-US" b="1" smtClean="0"/>
          </a:p>
        </p:txBody>
      </p:sp>
    </p:spTree>
    <p:extLst>
      <p:ext uri="{BB962C8B-B14F-4D97-AF65-F5344CB8AC3E}">
        <p14:creationId xmlns:p14="http://schemas.microsoft.com/office/powerpoint/2010/main" val="298585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15BD90-A32C-45D1-B9F7-F7589687BF6E}" type="slidenum">
              <a:rPr lang="en-US" altLang="en-US" smtClean="0">
                <a:solidFill>
                  <a:srgbClr val="000000"/>
                </a:solidFill>
              </a:rPr>
              <a:pPr/>
              <a:t>4</a:t>
            </a:fld>
            <a:endParaRPr lang="en-US" altLang="en-US" smtClean="0">
              <a:solidFill>
                <a:srgbClr val="000000"/>
              </a:solidFill>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altLang="en-US" b="1" smtClean="0"/>
              <a:t>Henry George offers this definition of money as he sees its role in political economy:</a:t>
            </a:r>
            <a:endParaRPr lang="en-US" altLang="en-US" smtClean="0"/>
          </a:p>
        </p:txBody>
      </p:sp>
    </p:spTree>
    <p:extLst>
      <p:ext uri="{BB962C8B-B14F-4D97-AF65-F5344CB8AC3E}">
        <p14:creationId xmlns:p14="http://schemas.microsoft.com/office/powerpoint/2010/main" val="364206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62EF3D-622E-4C51-B7F3-96335C2696E4}" type="slidenum">
              <a:rPr lang="en-US" altLang="en-US" smtClean="0">
                <a:solidFill>
                  <a:srgbClr val="000000"/>
                </a:solidFill>
              </a:rPr>
              <a:pPr/>
              <a:t>5</a:t>
            </a:fld>
            <a:endParaRPr lang="en-US" altLang="en-US" smtClean="0">
              <a:solidFill>
                <a:srgbClr val="000000"/>
              </a:solidFill>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b="1" smtClean="0"/>
              <a:t>“Money is a general medium of exchange, the common flow through which wealth is transformed from one form to another.”</a:t>
            </a:r>
          </a:p>
          <a:p>
            <a:endParaRPr lang="en-US" altLang="en-US" smtClean="0"/>
          </a:p>
        </p:txBody>
      </p:sp>
    </p:spTree>
    <p:extLst>
      <p:ext uri="{BB962C8B-B14F-4D97-AF65-F5344CB8AC3E}">
        <p14:creationId xmlns:p14="http://schemas.microsoft.com/office/powerpoint/2010/main" val="177208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E1DEB4-5785-4FE9-80A5-0EFFF6FE2331}" type="slidenum">
              <a:rPr lang="en-US" altLang="en-US" smtClean="0">
                <a:solidFill>
                  <a:srgbClr val="000000"/>
                </a:solidFill>
              </a:rPr>
              <a:pPr/>
              <a:t>6</a:t>
            </a:fld>
            <a:endParaRPr lang="en-US" altLang="en-US" smtClean="0">
              <a:solidFill>
                <a:srgbClr val="000000"/>
              </a:solidFill>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b="1" smtClean="0"/>
              <a:t>Throughout history, everything from cattle, beads, salt, barley, whiskey and tobacco served as a medium of exchange. Commodity money circulated based on wide acceptance, scarcity; and/or a high amount of labor required to produce the commodity.</a:t>
            </a:r>
          </a:p>
          <a:p>
            <a:pPr lvl="1"/>
            <a:endParaRPr lang="en-US" altLang="en-US" b="1" smtClean="0"/>
          </a:p>
        </p:txBody>
      </p:sp>
    </p:spTree>
    <p:extLst>
      <p:ext uri="{BB962C8B-B14F-4D97-AF65-F5344CB8AC3E}">
        <p14:creationId xmlns:p14="http://schemas.microsoft.com/office/powerpoint/2010/main" val="50646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9B7C95-39FB-44A7-99FA-C832147090BE}" type="slidenum">
              <a:rPr lang="en-US" altLang="en-US" smtClean="0">
                <a:solidFill>
                  <a:srgbClr val="000000"/>
                </a:solidFill>
              </a:rPr>
              <a:pPr/>
              <a:t>7</a:t>
            </a:fld>
            <a:endParaRPr lang="en-US" altLang="en-US" smtClean="0">
              <a:solidFill>
                <a:srgbClr val="000000"/>
              </a:solidFill>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en-US" altLang="en-US" b="1" smtClean="0"/>
              <a:t>The touchstone made it possible to test soft metals for purity, allowing one to quickly determine the content of a particular metal in a coin or raw metal. From this point on, gold and silver, although relatively scarce, spread around the entire globe as standard forms of money. An important characteristic was the fact that they are virtually indestructible.</a:t>
            </a:r>
          </a:p>
          <a:p>
            <a:endParaRPr lang="en-US" altLang="en-US" b="1" smtClean="0"/>
          </a:p>
        </p:txBody>
      </p:sp>
    </p:spTree>
    <p:extLst>
      <p:ext uri="{BB962C8B-B14F-4D97-AF65-F5344CB8AC3E}">
        <p14:creationId xmlns:p14="http://schemas.microsoft.com/office/powerpoint/2010/main" val="21818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B91AC6-633A-43E4-BC6D-3CA73D3DB726}" type="slidenum">
              <a:rPr lang="en-US" altLang="en-US" smtClean="0">
                <a:solidFill>
                  <a:srgbClr val="000000"/>
                </a:solidFill>
              </a:rPr>
              <a:pPr/>
              <a:t>8</a:t>
            </a:fld>
            <a:endParaRPr lang="en-US" altLang="en-US" smtClean="0">
              <a:solidFill>
                <a:srgbClr val="000000"/>
              </a:solidFill>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altLang="en-US" b="1" smtClean="0"/>
              <a:t>Early coins where subject to counterfeiting, that is, debasement. Stamping of coins with images made counterfeiting more difficult. Coins could still be </a:t>
            </a:r>
            <a:r>
              <a:rPr lang="en-US" altLang="en-US" b="1" i="1" smtClean="0">
                <a:solidFill>
                  <a:srgbClr val="CCFF33"/>
                </a:solidFill>
              </a:rPr>
              <a:t>shaved</a:t>
            </a:r>
            <a:r>
              <a:rPr lang="en-US" altLang="en-US" b="1" smtClean="0"/>
              <a:t> to produce a small amount of raw metal, eventually producing enough new metal to mint a new (counterfeit) coin. So, additional innovations were needed.</a:t>
            </a:r>
          </a:p>
          <a:p>
            <a:endParaRPr lang="en-US" altLang="en-US" b="1" smtClean="0"/>
          </a:p>
        </p:txBody>
      </p:sp>
    </p:spTree>
    <p:extLst>
      <p:ext uri="{BB962C8B-B14F-4D97-AF65-F5344CB8AC3E}">
        <p14:creationId xmlns:p14="http://schemas.microsoft.com/office/powerpoint/2010/main" val="198268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C9C956-13A4-428F-A513-8CD925655F76}" type="slidenum">
              <a:rPr lang="en-US" altLang="en-US" smtClean="0">
                <a:solidFill>
                  <a:srgbClr val="000000"/>
                </a:solidFill>
              </a:rPr>
              <a:pPr/>
              <a:t>9</a:t>
            </a:fld>
            <a:endParaRPr lang="en-US" altLang="en-US" smtClean="0">
              <a:solidFill>
                <a:srgbClr val="000000"/>
              </a:solidFill>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b="1" smtClean="0"/>
              <a:t>In response, issuers of money added one new important feature to coins. Coins with ridged edges could no longer be shaved, thus preventing the debasement of the coinage. It is worth noting that this innovation prevented kings and princes from shaving the coins taken in as rents and taxes. </a:t>
            </a:r>
          </a:p>
          <a:p>
            <a:endParaRPr lang="en-US" altLang="en-US" b="1" smtClean="0"/>
          </a:p>
        </p:txBody>
      </p:sp>
    </p:spTree>
    <p:extLst>
      <p:ext uri="{BB962C8B-B14F-4D97-AF65-F5344CB8AC3E}">
        <p14:creationId xmlns:p14="http://schemas.microsoft.com/office/powerpoint/2010/main" val="304464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B8631F-0E51-4751-97B8-5ECA5A4EE607}" type="slidenum">
              <a:rPr lang="en-US" altLang="en-US"/>
              <a:pPr>
                <a:defRPr/>
              </a:pPr>
              <a:t>‹#›</a:t>
            </a:fld>
            <a:endParaRPr lang="en-US" altLang="en-US"/>
          </a:p>
        </p:txBody>
      </p:sp>
    </p:spTree>
    <p:extLst>
      <p:ext uri="{BB962C8B-B14F-4D97-AF65-F5344CB8AC3E}">
        <p14:creationId xmlns:p14="http://schemas.microsoft.com/office/powerpoint/2010/main" val="34387141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261A06-B973-4E6B-A481-9D930F98ADC6}" type="slidenum">
              <a:rPr lang="en-US" altLang="en-US"/>
              <a:pPr>
                <a:defRPr/>
              </a:pPr>
              <a:t>‹#›</a:t>
            </a:fld>
            <a:endParaRPr lang="en-US" altLang="en-US"/>
          </a:p>
        </p:txBody>
      </p:sp>
    </p:spTree>
    <p:extLst>
      <p:ext uri="{BB962C8B-B14F-4D97-AF65-F5344CB8AC3E}">
        <p14:creationId xmlns:p14="http://schemas.microsoft.com/office/powerpoint/2010/main" val="1763417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FE46F8-A18C-4826-8CA1-160D6E1EC648}" type="slidenum">
              <a:rPr lang="en-US" altLang="en-US"/>
              <a:pPr>
                <a:defRPr/>
              </a:pPr>
              <a:t>‹#›</a:t>
            </a:fld>
            <a:endParaRPr lang="en-US" altLang="en-US"/>
          </a:p>
        </p:txBody>
      </p:sp>
    </p:spTree>
    <p:extLst>
      <p:ext uri="{BB962C8B-B14F-4D97-AF65-F5344CB8AC3E}">
        <p14:creationId xmlns:p14="http://schemas.microsoft.com/office/powerpoint/2010/main" val="1365541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24A38F6-8F3C-4F39-87F0-743B56E5E546}" type="slidenum">
              <a:rPr lang="en-US" altLang="en-US"/>
              <a:pPr>
                <a:defRPr/>
              </a:pPr>
              <a:t>‹#›</a:t>
            </a:fld>
            <a:endParaRPr lang="en-US" altLang="en-US"/>
          </a:p>
        </p:txBody>
      </p:sp>
    </p:spTree>
    <p:extLst>
      <p:ext uri="{BB962C8B-B14F-4D97-AF65-F5344CB8AC3E}">
        <p14:creationId xmlns:p14="http://schemas.microsoft.com/office/powerpoint/2010/main" val="23347115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EA2159C-2B44-469C-99CE-F707BB13C64A}" type="slidenum">
              <a:rPr lang="en-US" altLang="en-US"/>
              <a:pPr>
                <a:defRPr/>
              </a:pPr>
              <a:t>‹#›</a:t>
            </a:fld>
            <a:endParaRPr lang="en-US" altLang="en-US"/>
          </a:p>
        </p:txBody>
      </p:sp>
    </p:spTree>
    <p:extLst>
      <p:ext uri="{BB962C8B-B14F-4D97-AF65-F5344CB8AC3E}">
        <p14:creationId xmlns:p14="http://schemas.microsoft.com/office/powerpoint/2010/main" val="396215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837E808-F087-4085-9D64-22F2609D92D2}" type="slidenum">
              <a:rPr lang="en-US" altLang="en-US"/>
              <a:pPr>
                <a:defRPr/>
              </a:pPr>
              <a:t>‹#›</a:t>
            </a:fld>
            <a:endParaRPr lang="en-US" altLang="en-US"/>
          </a:p>
        </p:txBody>
      </p:sp>
    </p:spTree>
    <p:extLst>
      <p:ext uri="{BB962C8B-B14F-4D97-AF65-F5344CB8AC3E}">
        <p14:creationId xmlns:p14="http://schemas.microsoft.com/office/powerpoint/2010/main" val="1777584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6B5F03EB-E3A4-4951-A4ED-DE85AD7A6E51}" type="slidenum">
              <a:rPr lang="en-US" altLang="en-US"/>
              <a:pPr>
                <a:defRPr/>
              </a:pPr>
              <a:t>‹#›</a:t>
            </a:fld>
            <a:endParaRPr lang="en-US" altLang="en-US"/>
          </a:p>
        </p:txBody>
      </p:sp>
    </p:spTree>
    <p:extLst>
      <p:ext uri="{BB962C8B-B14F-4D97-AF65-F5344CB8AC3E}">
        <p14:creationId xmlns:p14="http://schemas.microsoft.com/office/powerpoint/2010/main" val="652291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20EEB877-E270-441C-9BDF-78DBB6BA369E}" type="slidenum">
              <a:rPr lang="en-US" altLang="en-US"/>
              <a:pPr>
                <a:defRPr/>
              </a:pPr>
              <a:t>‹#›</a:t>
            </a:fld>
            <a:endParaRPr lang="en-US" altLang="en-US"/>
          </a:p>
        </p:txBody>
      </p:sp>
    </p:spTree>
    <p:extLst>
      <p:ext uri="{BB962C8B-B14F-4D97-AF65-F5344CB8AC3E}">
        <p14:creationId xmlns:p14="http://schemas.microsoft.com/office/powerpoint/2010/main" val="3537849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664F444D-51F7-4CA7-B36D-ADD6A2005551}" type="slidenum">
              <a:rPr lang="en-US" altLang="en-US"/>
              <a:pPr>
                <a:defRPr/>
              </a:pPr>
              <a:t>‹#›</a:t>
            </a:fld>
            <a:endParaRPr lang="en-US" altLang="en-US"/>
          </a:p>
        </p:txBody>
      </p:sp>
    </p:spTree>
    <p:extLst>
      <p:ext uri="{BB962C8B-B14F-4D97-AF65-F5344CB8AC3E}">
        <p14:creationId xmlns:p14="http://schemas.microsoft.com/office/powerpoint/2010/main" val="321596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F17A13FF-6425-4C84-B320-5CB1AC482462}" type="slidenum">
              <a:rPr lang="en-US" altLang="en-US"/>
              <a:pPr>
                <a:defRPr/>
              </a:pPr>
              <a:t>‹#›</a:t>
            </a:fld>
            <a:endParaRPr lang="en-US" altLang="en-US"/>
          </a:p>
        </p:txBody>
      </p:sp>
    </p:spTree>
    <p:extLst>
      <p:ext uri="{BB962C8B-B14F-4D97-AF65-F5344CB8AC3E}">
        <p14:creationId xmlns:p14="http://schemas.microsoft.com/office/powerpoint/2010/main" val="293806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B7B38D5C-7A67-497E-9E31-B6C95B0B1675}" type="slidenum">
              <a:rPr lang="en-US" altLang="en-US"/>
              <a:pPr>
                <a:defRPr/>
              </a:pPr>
              <a:t>‹#›</a:t>
            </a:fld>
            <a:endParaRPr lang="en-US" altLang="en-US"/>
          </a:p>
        </p:txBody>
      </p:sp>
    </p:spTree>
    <p:extLst>
      <p:ext uri="{BB962C8B-B14F-4D97-AF65-F5344CB8AC3E}">
        <p14:creationId xmlns:p14="http://schemas.microsoft.com/office/powerpoint/2010/main" val="285728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FD1FFF-032E-4F0D-AE31-6CE16DCD725A}" type="slidenum">
              <a:rPr lang="en-US" altLang="en-US"/>
              <a:pPr>
                <a:defRPr/>
              </a:pPr>
              <a:t>‹#›</a:t>
            </a:fld>
            <a:endParaRPr lang="en-US" altLang="en-US"/>
          </a:p>
        </p:txBody>
      </p:sp>
    </p:spTree>
    <p:extLst>
      <p:ext uri="{BB962C8B-B14F-4D97-AF65-F5344CB8AC3E}">
        <p14:creationId xmlns:p14="http://schemas.microsoft.com/office/powerpoint/2010/main" val="12814915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DDC6460A-A88E-4F5C-9042-A96975D110D0}" type="slidenum">
              <a:rPr lang="en-US" altLang="en-US"/>
              <a:pPr>
                <a:defRPr/>
              </a:pPr>
              <a:t>‹#›</a:t>
            </a:fld>
            <a:endParaRPr lang="en-US" altLang="en-US"/>
          </a:p>
        </p:txBody>
      </p:sp>
    </p:spTree>
    <p:extLst>
      <p:ext uri="{BB962C8B-B14F-4D97-AF65-F5344CB8AC3E}">
        <p14:creationId xmlns:p14="http://schemas.microsoft.com/office/powerpoint/2010/main" val="4007397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237256F2-C28E-4DD4-A93F-42DD45C34894}" type="slidenum">
              <a:rPr lang="en-US" altLang="en-US"/>
              <a:pPr>
                <a:defRPr/>
              </a:pPr>
              <a:t>‹#›</a:t>
            </a:fld>
            <a:endParaRPr lang="en-US" altLang="en-US"/>
          </a:p>
        </p:txBody>
      </p:sp>
    </p:spTree>
    <p:extLst>
      <p:ext uri="{BB962C8B-B14F-4D97-AF65-F5344CB8AC3E}">
        <p14:creationId xmlns:p14="http://schemas.microsoft.com/office/powerpoint/2010/main" val="331582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D8EFB73-DCB0-4ADD-94DE-88E7FCCAEC9D}" type="slidenum">
              <a:rPr lang="en-US" altLang="en-US"/>
              <a:pPr>
                <a:defRPr/>
              </a:pPr>
              <a:t>‹#›</a:t>
            </a:fld>
            <a:endParaRPr lang="en-US" altLang="en-US"/>
          </a:p>
        </p:txBody>
      </p:sp>
    </p:spTree>
    <p:extLst>
      <p:ext uri="{BB962C8B-B14F-4D97-AF65-F5344CB8AC3E}">
        <p14:creationId xmlns:p14="http://schemas.microsoft.com/office/powerpoint/2010/main" val="3921271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BD4BAFEE-49BE-44A1-826F-BFF8FE5B8BED}" type="slidenum">
              <a:rPr lang="en-US" altLang="en-US"/>
              <a:pPr>
                <a:defRPr/>
              </a:pPr>
              <a:t>‹#›</a:t>
            </a:fld>
            <a:endParaRPr lang="en-US" altLang="en-US"/>
          </a:p>
        </p:txBody>
      </p:sp>
    </p:spTree>
    <p:extLst>
      <p:ext uri="{BB962C8B-B14F-4D97-AF65-F5344CB8AC3E}">
        <p14:creationId xmlns:p14="http://schemas.microsoft.com/office/powerpoint/2010/main" val="422733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D7FC2875-DA54-4936-A3BF-1CA1A3449318}" type="slidenum">
              <a:rPr lang="en-US" altLang="en-US"/>
              <a:pPr>
                <a:defRPr/>
              </a:pPr>
              <a:t>‹#›</a:t>
            </a:fld>
            <a:endParaRPr lang="en-US" altLang="en-US"/>
          </a:p>
        </p:txBody>
      </p:sp>
    </p:spTree>
    <p:extLst>
      <p:ext uri="{BB962C8B-B14F-4D97-AF65-F5344CB8AC3E}">
        <p14:creationId xmlns:p14="http://schemas.microsoft.com/office/powerpoint/2010/main" val="152519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42909528-1A53-46FB-90C1-55BE8D578DA1}" type="slidenum">
              <a:rPr lang="en-US" altLang="en-US"/>
              <a:pPr>
                <a:defRPr/>
              </a:pPr>
              <a:t>‹#›</a:t>
            </a:fld>
            <a:endParaRPr lang="en-US" altLang="en-US"/>
          </a:p>
        </p:txBody>
      </p:sp>
    </p:spTree>
    <p:extLst>
      <p:ext uri="{BB962C8B-B14F-4D97-AF65-F5344CB8AC3E}">
        <p14:creationId xmlns:p14="http://schemas.microsoft.com/office/powerpoint/2010/main" val="4122993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AA26A53A-68EC-46FA-9D72-E0CBDBE6B017}" type="slidenum">
              <a:rPr lang="en-US" altLang="en-US"/>
              <a:pPr>
                <a:defRPr/>
              </a:pPr>
              <a:t>‹#›</a:t>
            </a:fld>
            <a:endParaRPr lang="en-US" altLang="en-US"/>
          </a:p>
        </p:txBody>
      </p:sp>
    </p:spTree>
    <p:extLst>
      <p:ext uri="{BB962C8B-B14F-4D97-AF65-F5344CB8AC3E}">
        <p14:creationId xmlns:p14="http://schemas.microsoft.com/office/powerpoint/2010/main" val="2632923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11BB66EF-1ED9-428E-9FD2-B87E2E02EC3E}" type="slidenum">
              <a:rPr lang="en-US" altLang="en-US"/>
              <a:pPr>
                <a:defRPr/>
              </a:pPr>
              <a:t>‹#›</a:t>
            </a:fld>
            <a:endParaRPr lang="en-US" altLang="en-US"/>
          </a:p>
        </p:txBody>
      </p:sp>
    </p:spTree>
    <p:extLst>
      <p:ext uri="{BB962C8B-B14F-4D97-AF65-F5344CB8AC3E}">
        <p14:creationId xmlns:p14="http://schemas.microsoft.com/office/powerpoint/2010/main" val="2944075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AB93D403-72C4-4A9F-829F-C3987EADB1EA}" type="slidenum">
              <a:rPr lang="en-US" altLang="en-US"/>
              <a:pPr>
                <a:defRPr/>
              </a:pPr>
              <a:t>‹#›</a:t>
            </a:fld>
            <a:endParaRPr lang="en-US" altLang="en-US"/>
          </a:p>
        </p:txBody>
      </p:sp>
    </p:spTree>
    <p:extLst>
      <p:ext uri="{BB962C8B-B14F-4D97-AF65-F5344CB8AC3E}">
        <p14:creationId xmlns:p14="http://schemas.microsoft.com/office/powerpoint/2010/main" val="274901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7229FD4D-5C2D-40B0-AD77-3FEE763BA85B}" type="slidenum">
              <a:rPr lang="en-US" altLang="en-US"/>
              <a:pPr>
                <a:defRPr/>
              </a:pPr>
              <a:t>‹#›</a:t>
            </a:fld>
            <a:endParaRPr lang="en-US" altLang="en-US"/>
          </a:p>
        </p:txBody>
      </p:sp>
    </p:spTree>
    <p:extLst>
      <p:ext uri="{BB962C8B-B14F-4D97-AF65-F5344CB8AC3E}">
        <p14:creationId xmlns:p14="http://schemas.microsoft.com/office/powerpoint/2010/main" val="426911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564546-2B3E-47B4-B657-80E8505DC636}" type="slidenum">
              <a:rPr lang="en-US" altLang="en-US"/>
              <a:pPr>
                <a:defRPr/>
              </a:pPr>
              <a:t>‹#›</a:t>
            </a:fld>
            <a:endParaRPr lang="en-US" altLang="en-US"/>
          </a:p>
        </p:txBody>
      </p:sp>
    </p:spTree>
    <p:extLst>
      <p:ext uri="{BB962C8B-B14F-4D97-AF65-F5344CB8AC3E}">
        <p14:creationId xmlns:p14="http://schemas.microsoft.com/office/powerpoint/2010/main" val="38012260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6F7CC410-DD3B-417E-A347-A71216B47104}" type="slidenum">
              <a:rPr lang="en-US" altLang="en-US"/>
              <a:pPr>
                <a:defRPr/>
              </a:pPr>
              <a:t>‹#›</a:t>
            </a:fld>
            <a:endParaRPr lang="en-US" altLang="en-US"/>
          </a:p>
        </p:txBody>
      </p:sp>
    </p:spTree>
    <p:extLst>
      <p:ext uri="{BB962C8B-B14F-4D97-AF65-F5344CB8AC3E}">
        <p14:creationId xmlns:p14="http://schemas.microsoft.com/office/powerpoint/2010/main" val="2734833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91D59EEC-F48C-446C-88F0-F1FE7249394C}" type="slidenum">
              <a:rPr lang="en-US" altLang="en-US"/>
              <a:pPr>
                <a:defRPr/>
              </a:pPr>
              <a:t>‹#›</a:t>
            </a:fld>
            <a:endParaRPr lang="en-US" altLang="en-US"/>
          </a:p>
        </p:txBody>
      </p:sp>
    </p:spTree>
    <p:extLst>
      <p:ext uri="{BB962C8B-B14F-4D97-AF65-F5344CB8AC3E}">
        <p14:creationId xmlns:p14="http://schemas.microsoft.com/office/powerpoint/2010/main" val="3918601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F7E4ED33-5262-4A9A-ACC2-C038FBDAEB70}" type="slidenum">
              <a:rPr lang="en-US" altLang="en-US"/>
              <a:pPr>
                <a:defRPr/>
              </a:pPr>
              <a:t>‹#›</a:t>
            </a:fld>
            <a:endParaRPr lang="en-US" altLang="en-US"/>
          </a:p>
        </p:txBody>
      </p:sp>
    </p:spTree>
    <p:extLst>
      <p:ext uri="{BB962C8B-B14F-4D97-AF65-F5344CB8AC3E}">
        <p14:creationId xmlns:p14="http://schemas.microsoft.com/office/powerpoint/2010/main" val="3418547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92F67F97-A423-4E70-9C0B-03646637D459}" type="slidenum">
              <a:rPr lang="en-US" altLang="en-US"/>
              <a:pPr>
                <a:defRPr/>
              </a:pPr>
              <a:t>‹#›</a:t>
            </a:fld>
            <a:endParaRPr lang="en-US" altLang="en-US"/>
          </a:p>
        </p:txBody>
      </p:sp>
    </p:spTree>
    <p:extLst>
      <p:ext uri="{BB962C8B-B14F-4D97-AF65-F5344CB8AC3E}">
        <p14:creationId xmlns:p14="http://schemas.microsoft.com/office/powerpoint/2010/main" val="3157633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7B59D484-E58E-40A1-837B-26F76C767B72}" type="slidenum">
              <a:rPr lang="en-US" altLang="en-US"/>
              <a:pPr>
                <a:defRPr/>
              </a:pPr>
              <a:t>‹#›</a:t>
            </a:fld>
            <a:endParaRPr lang="en-US" altLang="en-US"/>
          </a:p>
        </p:txBody>
      </p:sp>
    </p:spTree>
    <p:extLst>
      <p:ext uri="{BB962C8B-B14F-4D97-AF65-F5344CB8AC3E}">
        <p14:creationId xmlns:p14="http://schemas.microsoft.com/office/powerpoint/2010/main" val="3387450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FDDBE760-2077-4120-9754-0CCD8CA61B9C}" type="slidenum">
              <a:rPr lang="en-US" altLang="en-US"/>
              <a:pPr>
                <a:defRPr/>
              </a:pPr>
              <a:t>‹#›</a:t>
            </a:fld>
            <a:endParaRPr lang="en-US" altLang="en-US"/>
          </a:p>
        </p:txBody>
      </p:sp>
    </p:spTree>
    <p:extLst>
      <p:ext uri="{BB962C8B-B14F-4D97-AF65-F5344CB8AC3E}">
        <p14:creationId xmlns:p14="http://schemas.microsoft.com/office/powerpoint/2010/main" val="3297882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45A6149-C6EB-45A8-A128-CB8EE6252572}" type="slidenum">
              <a:rPr lang="en-US" altLang="en-US"/>
              <a:pPr>
                <a:defRPr/>
              </a:pPr>
              <a:t>‹#›</a:t>
            </a:fld>
            <a:endParaRPr lang="en-US" altLang="en-US"/>
          </a:p>
        </p:txBody>
      </p:sp>
    </p:spTree>
    <p:extLst>
      <p:ext uri="{BB962C8B-B14F-4D97-AF65-F5344CB8AC3E}">
        <p14:creationId xmlns:p14="http://schemas.microsoft.com/office/powerpoint/2010/main" val="1997868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32A6FFC6-01B7-4F08-8E40-9B6699167801}" type="slidenum">
              <a:rPr lang="en-US" altLang="en-US"/>
              <a:pPr>
                <a:defRPr/>
              </a:pPr>
              <a:t>‹#›</a:t>
            </a:fld>
            <a:endParaRPr lang="en-US" altLang="en-US"/>
          </a:p>
        </p:txBody>
      </p:sp>
    </p:spTree>
    <p:extLst>
      <p:ext uri="{BB962C8B-B14F-4D97-AF65-F5344CB8AC3E}">
        <p14:creationId xmlns:p14="http://schemas.microsoft.com/office/powerpoint/2010/main" val="2403032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77E40B6F-74AE-4442-83DF-253B0F2EA688}" type="slidenum">
              <a:rPr lang="en-US" altLang="en-US"/>
              <a:pPr>
                <a:defRPr/>
              </a:pPr>
              <a:t>‹#›</a:t>
            </a:fld>
            <a:endParaRPr lang="en-US" altLang="en-US"/>
          </a:p>
        </p:txBody>
      </p:sp>
    </p:spTree>
    <p:extLst>
      <p:ext uri="{BB962C8B-B14F-4D97-AF65-F5344CB8AC3E}">
        <p14:creationId xmlns:p14="http://schemas.microsoft.com/office/powerpoint/2010/main" val="1082626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82CB431-268D-4862-BB20-5606BB7F8A2E}" type="slidenum">
              <a:rPr lang="en-US" altLang="en-US"/>
              <a:pPr>
                <a:defRPr/>
              </a:pPr>
              <a:t>‹#›</a:t>
            </a:fld>
            <a:endParaRPr lang="en-US" altLang="en-US"/>
          </a:p>
        </p:txBody>
      </p:sp>
    </p:spTree>
    <p:extLst>
      <p:ext uri="{BB962C8B-B14F-4D97-AF65-F5344CB8AC3E}">
        <p14:creationId xmlns:p14="http://schemas.microsoft.com/office/powerpoint/2010/main" val="397995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34E127-1A75-45C6-8B64-A9400097EF66}" type="slidenum">
              <a:rPr lang="en-US" altLang="en-US"/>
              <a:pPr>
                <a:defRPr/>
              </a:pPr>
              <a:t>‹#›</a:t>
            </a:fld>
            <a:endParaRPr lang="en-US" altLang="en-US"/>
          </a:p>
        </p:txBody>
      </p:sp>
    </p:spTree>
    <p:extLst>
      <p:ext uri="{BB962C8B-B14F-4D97-AF65-F5344CB8AC3E}">
        <p14:creationId xmlns:p14="http://schemas.microsoft.com/office/powerpoint/2010/main" val="128457774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D8992855-3E44-4BBA-BE1B-AB058F57CD85}" type="slidenum">
              <a:rPr lang="en-US" altLang="en-US"/>
              <a:pPr>
                <a:defRPr/>
              </a:pPr>
              <a:t>‹#›</a:t>
            </a:fld>
            <a:endParaRPr lang="en-US" altLang="en-US"/>
          </a:p>
        </p:txBody>
      </p:sp>
    </p:spTree>
    <p:extLst>
      <p:ext uri="{BB962C8B-B14F-4D97-AF65-F5344CB8AC3E}">
        <p14:creationId xmlns:p14="http://schemas.microsoft.com/office/powerpoint/2010/main" val="379665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6DE36C9-1596-47A0-B4F8-B5F4E0CDC93C}" type="slidenum">
              <a:rPr lang="en-US" altLang="en-US"/>
              <a:pPr>
                <a:defRPr/>
              </a:pPr>
              <a:t>‹#›</a:t>
            </a:fld>
            <a:endParaRPr lang="en-US" altLang="en-US"/>
          </a:p>
        </p:txBody>
      </p:sp>
    </p:spTree>
    <p:extLst>
      <p:ext uri="{BB962C8B-B14F-4D97-AF65-F5344CB8AC3E}">
        <p14:creationId xmlns:p14="http://schemas.microsoft.com/office/powerpoint/2010/main" val="177385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712A68C-3542-4781-80D7-99341011F127}" type="slidenum">
              <a:rPr lang="en-US" altLang="en-US"/>
              <a:pPr>
                <a:defRPr/>
              </a:pPr>
              <a:t>‹#›</a:t>
            </a:fld>
            <a:endParaRPr lang="en-US" altLang="en-US"/>
          </a:p>
        </p:txBody>
      </p:sp>
    </p:spTree>
    <p:extLst>
      <p:ext uri="{BB962C8B-B14F-4D97-AF65-F5344CB8AC3E}">
        <p14:creationId xmlns:p14="http://schemas.microsoft.com/office/powerpoint/2010/main" val="39471626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718C309-64DF-4189-A544-F59EEF2C37CD}" type="slidenum">
              <a:rPr lang="en-US" altLang="en-US"/>
              <a:pPr>
                <a:defRPr/>
              </a:pPr>
              <a:t>‹#›</a:t>
            </a:fld>
            <a:endParaRPr lang="en-US" altLang="en-US"/>
          </a:p>
        </p:txBody>
      </p:sp>
    </p:spTree>
    <p:extLst>
      <p:ext uri="{BB962C8B-B14F-4D97-AF65-F5344CB8AC3E}">
        <p14:creationId xmlns:p14="http://schemas.microsoft.com/office/powerpoint/2010/main" val="26478876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5199E9D-AC00-4563-9AAF-C521E923AC12}" type="slidenum">
              <a:rPr lang="en-US" altLang="en-US"/>
              <a:pPr>
                <a:defRPr/>
              </a:pPr>
              <a:t>‹#›</a:t>
            </a:fld>
            <a:endParaRPr lang="en-US" altLang="en-US"/>
          </a:p>
        </p:txBody>
      </p:sp>
    </p:spTree>
    <p:extLst>
      <p:ext uri="{BB962C8B-B14F-4D97-AF65-F5344CB8AC3E}">
        <p14:creationId xmlns:p14="http://schemas.microsoft.com/office/powerpoint/2010/main" val="9115656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938CA4-34AE-4122-B2C4-F3BC4F271317}" type="slidenum">
              <a:rPr lang="en-US" altLang="en-US"/>
              <a:pPr>
                <a:defRPr/>
              </a:pPr>
              <a:t>‹#›</a:t>
            </a:fld>
            <a:endParaRPr lang="en-US" altLang="en-US"/>
          </a:p>
        </p:txBody>
      </p:sp>
    </p:spTree>
    <p:extLst>
      <p:ext uri="{BB962C8B-B14F-4D97-AF65-F5344CB8AC3E}">
        <p14:creationId xmlns:p14="http://schemas.microsoft.com/office/powerpoint/2010/main" val="3431211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C3645CD-BC24-4607-B08F-5C86D340E5FF}" type="slidenum">
              <a:rPr lang="en-US" altLang="en-US"/>
              <a:pPr>
                <a:defRPr/>
              </a:pPr>
              <a:t>‹#›</a:t>
            </a:fld>
            <a:endParaRPr lang="en-US" altLang="en-US"/>
          </a:p>
        </p:txBody>
      </p:sp>
    </p:spTree>
    <p:extLst>
      <p:ext uri="{BB962C8B-B14F-4D97-AF65-F5344CB8AC3E}">
        <p14:creationId xmlns:p14="http://schemas.microsoft.com/office/powerpoint/2010/main" val="21202094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28D0C5-2382-4ADF-B2A4-911B05B9E3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6" r:id="rId1"/>
    <p:sldLayoutId id="2147485507" r:id="rId2"/>
    <p:sldLayoutId id="2147485508" r:id="rId3"/>
    <p:sldLayoutId id="2147485509" r:id="rId4"/>
    <p:sldLayoutId id="2147485510" r:id="rId5"/>
    <p:sldLayoutId id="2147485511" r:id="rId6"/>
    <p:sldLayoutId id="2147485512" r:id="rId7"/>
    <p:sldLayoutId id="2147485513" r:id="rId8"/>
    <p:sldLayoutId id="2147485514" r:id="rId9"/>
    <p:sldLayoutId id="2147485515" r:id="rId10"/>
    <p:sldLayoutId id="2147485516" r:id="rId11"/>
    <p:sldLayoutId id="2147485517"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4AF87AE-9818-434A-8F53-3A12BB9062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D4F53A8-F634-4B7C-9988-9AEAD695D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F037B44-6DBF-4389-B66E-F5B0F90FF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17E7039-51CB-45D0-9E58-D8737FAF96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42DE2A8-6C1D-480F-AAA2-02C0C61010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6351F6C-2716-4A60-B0EC-6127244FF3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4867670-83DB-45C6-B17F-52373B895B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E07F934-87B5-46C7-97F2-4135DF3FF1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683E01F-49A5-44F7-B076-F239567EAB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63F8CE2-9697-45FA-B845-23F789DF96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A1356E0-3BCC-4B0C-AD44-A17449014F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487A033-AF46-4E96-8A0E-61D3520EAC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83B7D72-BD26-4F5A-85D3-2D0B20A357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34F9BED-7915-46DE-A585-0CF9CCD9C0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1C8C1AB-E034-40B0-8E71-B7B577C7BD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9D681FA-5A31-4ABF-825C-5D42CDE42D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2515063-01FC-44F1-A8F3-3B2FEBB6F8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1A0CDF6-652E-4820-8C81-43C8098405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253AE71-BF3E-49C7-8CE8-5574417BC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48925E5-7C19-4E69-8DC9-AB11141A06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E1C533F-865D-4797-85B9-066A7A19D7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5" r:id="rId1"/>
    <p:sldLayoutId id="2147485546"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AAFCF09-7DA6-4C82-962F-3AF87596BC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2CB7F83-51CE-4BC8-B8EE-A50B2A3E74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12E8D1F-A44E-4442-93B9-C097624EB7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85226DE-8137-45B7-BC42-3ABDF041E4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B5BD479-8D2B-4C9A-A540-6FC1D5F3F5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6A01339-0EA9-4B01-BAE4-C0E9E2F19F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D84B0D1-400D-4550-B05A-C62177BDE5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0/0a/ConquestOfConstantinopleByTheCrusadersIn1204.jpg"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Portrait_couleur_Jacques_Coeur.JPG"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www.astur.sro.sk/CKletecky.JPG"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2/28/Saenredam_-_Het_oude_stadhuis_te_Amsterdam.jpeg"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2/28/Saenredam_-_Het_oude_stadhuis_te_Amsterdam.jpeg"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7" descr="The Great Roman 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7" descr="b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019" name="Picture 9" descr="Image:ConquestOfConstantinopleByTheCrusadersIn120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8" descr="medieval_f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0115" name="Picture 11" descr="ef6d4a81-0aae-84f2-dd21bf9627f59e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16"/>
          <p:cNvSpPr txBox="1">
            <a:spLocks noChangeArrowheads="1"/>
          </p:cNvSpPr>
          <p:nvPr/>
        </p:nvSpPr>
        <p:spPr bwMode="auto">
          <a:xfrm>
            <a:off x="2411413" y="3789363"/>
            <a:ext cx="1355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FF"/>
                </a:solidFill>
                <a:latin typeface="Rockwell" pitchFamily="18" charset="0"/>
              </a:rPr>
              <a:t>Florence </a:t>
            </a:r>
          </a:p>
        </p:txBody>
      </p:sp>
      <p:sp>
        <p:nvSpPr>
          <p:cNvPr id="90117" name="Text Box 17"/>
          <p:cNvSpPr txBox="1">
            <a:spLocks noChangeArrowheads="1"/>
          </p:cNvSpPr>
          <p:nvPr/>
        </p:nvSpPr>
        <p:spPr bwMode="auto">
          <a:xfrm>
            <a:off x="2411413" y="3357563"/>
            <a:ext cx="996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FF"/>
                </a:solidFill>
                <a:latin typeface="Rockwell" pitchFamily="18" charset="0"/>
              </a:rPr>
              <a:t>Genoa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3"/>
          <p:cNvSpPr>
            <a:spLocks noGrp="1" noChangeArrowheads="1"/>
          </p:cNvSpPr>
          <p:nvPr>
            <p:ph type="body" sz="half" idx="1"/>
          </p:nvPr>
        </p:nvSpPr>
        <p:spPr>
          <a:xfrm>
            <a:off x="4202113" y="1628775"/>
            <a:ext cx="4391025" cy="4464050"/>
          </a:xfrm>
        </p:spPr>
        <p:txBody>
          <a:bodyPr/>
          <a:lstStyle/>
          <a:p>
            <a:pPr eaLnBrk="1" hangingPunct="1">
              <a:lnSpc>
                <a:spcPct val="90000"/>
              </a:lnSpc>
              <a:buFontTx/>
              <a:buNone/>
            </a:pPr>
            <a:endParaRPr lang="en-US" altLang="en-US" sz="2800" smtClean="0"/>
          </a:p>
          <a:p>
            <a:pPr eaLnBrk="1" hangingPunct="1">
              <a:lnSpc>
                <a:spcPct val="90000"/>
              </a:lnSpc>
            </a:pPr>
            <a:endParaRPr lang="en-US" altLang="en-US" sz="2800" smtClean="0"/>
          </a:p>
        </p:txBody>
      </p:sp>
      <p:sp>
        <p:nvSpPr>
          <p:cNvPr id="92163"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164" name="Picture 6" descr="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2" descr="edward_i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981075"/>
            <a:ext cx="28797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13"/>
          <p:cNvSpPr txBox="1">
            <a:spLocks noChangeArrowheads="1"/>
          </p:cNvSpPr>
          <p:nvPr/>
        </p:nvSpPr>
        <p:spPr bwMode="auto">
          <a:xfrm>
            <a:off x="4067175" y="5229225"/>
            <a:ext cx="1871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Edward III 1312-1377</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3"/>
          <p:cNvSpPr>
            <a:spLocks noGrp="1" noChangeArrowheads="1"/>
          </p:cNvSpPr>
          <p:nvPr>
            <p:ph type="body" sz="half" idx="1"/>
          </p:nvPr>
        </p:nvSpPr>
        <p:spPr>
          <a:xfrm>
            <a:off x="2700338" y="1484313"/>
            <a:ext cx="6048375" cy="5111750"/>
          </a:xfrm>
        </p:spPr>
        <p:txBody>
          <a:bodyPr/>
          <a:lstStyle/>
          <a:p>
            <a:pPr eaLnBrk="1" hangingPunct="1">
              <a:buFontTx/>
              <a:buNone/>
            </a:pPr>
            <a:endParaRPr lang="en-US" altLang="en-US" sz="1800" smtClean="0"/>
          </a:p>
          <a:p>
            <a:pPr eaLnBrk="1" hangingPunct="1"/>
            <a:endParaRPr lang="en-US" altLang="en-US" smtClean="0"/>
          </a:p>
        </p:txBody>
      </p:sp>
      <p:pic>
        <p:nvPicPr>
          <p:cNvPr id="94211" name="Picture 6" descr="Jacques Cœur">
            <a:hlinkClick r:id="rId3" tooltip="Jacques Cœu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0"/>
            <a:ext cx="5418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 Box 7"/>
          <p:cNvSpPr txBox="1">
            <a:spLocks noChangeArrowheads="1"/>
          </p:cNvSpPr>
          <p:nvPr/>
        </p:nvSpPr>
        <p:spPr bwMode="auto">
          <a:xfrm>
            <a:off x="539750" y="2708275"/>
            <a:ext cx="2881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Jacques Coeur</a:t>
            </a:r>
          </a:p>
          <a:p>
            <a:pPr eaLnBrk="1" hangingPunct="1">
              <a:spcBef>
                <a:spcPct val="0"/>
              </a:spcBef>
              <a:buFontTx/>
              <a:buNone/>
            </a:pPr>
            <a:r>
              <a:rPr lang="en-US" altLang="en-US" sz="2400" b="1">
                <a:solidFill>
                  <a:srgbClr val="000000"/>
                </a:solidFill>
                <a:latin typeface="Rockwell" pitchFamily="18" charset="0"/>
              </a:rPr>
              <a:t>1395-1456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6259" name="Picture 12" descr="cerveny_kamen_cast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13"/>
          <p:cNvSpPr txBox="1">
            <a:spLocks noChangeArrowheads="1"/>
          </p:cNvSpPr>
          <p:nvPr/>
        </p:nvSpPr>
        <p:spPr bwMode="auto">
          <a:xfrm>
            <a:off x="827088" y="765175"/>
            <a:ext cx="31686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Fugger family castle, Western Slovakia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Picture 18" descr="100_76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22" descr="95495-004-CB531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860800"/>
            <a:ext cx="33845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23"/>
          <p:cNvSpPr txBox="1">
            <a:spLocks noChangeArrowheads="1"/>
          </p:cNvSpPr>
          <p:nvPr/>
        </p:nvSpPr>
        <p:spPr bwMode="auto">
          <a:xfrm>
            <a:off x="5256213" y="1196975"/>
            <a:ext cx="38877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FF99"/>
                </a:solidFill>
                <a:latin typeface="Rockwell" pitchFamily="18" charset="0"/>
              </a:rPr>
              <a:t>The Medici</a:t>
            </a:r>
          </a:p>
          <a:p>
            <a:pPr eaLnBrk="1" hangingPunct="1">
              <a:spcBef>
                <a:spcPct val="0"/>
              </a:spcBef>
              <a:buFontTx/>
              <a:buNone/>
            </a:pPr>
            <a:r>
              <a:rPr lang="en-US" altLang="en-US" b="1">
                <a:solidFill>
                  <a:srgbClr val="FFFF99"/>
                </a:solidFill>
                <a:latin typeface="Rockwell" pitchFamily="18" charset="0"/>
              </a:rPr>
              <a:t>FINANCING THE </a:t>
            </a:r>
            <a:r>
              <a:rPr lang="en-US" altLang="en-US" b="1" i="1">
                <a:solidFill>
                  <a:srgbClr val="FFFF99"/>
                </a:solidFill>
                <a:latin typeface="Rockwell" pitchFamily="18" charset="0"/>
              </a:rPr>
              <a:t>RENAISSANCE</a:t>
            </a:r>
            <a:r>
              <a:rPr lang="en-US" altLang="en-US">
                <a:solidFill>
                  <a:srgbClr val="000000"/>
                </a:solidFill>
                <a:latin typeface="Rockwell" pitchFamily="18" charset="0"/>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0355" name="Picture 3" descr="Image:Saenredam - Het oude stadhuis te Amsterdam.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5"/>
          <p:cNvSpPr txBox="1">
            <a:spLocks noChangeArrowheads="1"/>
          </p:cNvSpPr>
          <p:nvPr/>
        </p:nvSpPr>
        <p:spPr bwMode="auto">
          <a:xfrm>
            <a:off x="1763713" y="3716338"/>
            <a:ext cx="5737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FFFFFF"/>
                </a:solidFill>
                <a:latin typeface="Rockwell" pitchFamily="18" charset="0"/>
              </a:rPr>
              <a:t>Modern Banking Arrives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4"/>
          <p:cNvSpPr txBox="1">
            <a:spLocks noChangeArrowheads="1"/>
          </p:cNvSpPr>
          <p:nvPr/>
        </p:nvSpPr>
        <p:spPr bwMode="auto">
          <a:xfrm>
            <a:off x="252413" y="53340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7</a:t>
            </a:r>
          </a:p>
        </p:txBody>
      </p:sp>
      <p:sp>
        <p:nvSpPr>
          <p:cNvPr id="65540" name="Text Box 4"/>
          <p:cNvSpPr txBox="1">
            <a:spLocks noChangeArrowheads="1"/>
          </p:cNvSpPr>
          <p:nvPr/>
        </p:nvSpPr>
        <p:spPr bwMode="auto">
          <a:xfrm>
            <a:off x="252413" y="1214438"/>
            <a:ext cx="8639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Money, Currency and Credit</a:t>
            </a:r>
          </a:p>
          <a:p>
            <a:pPr algn="ctr" eaLnBrk="1" hangingPunct="1">
              <a:spcBef>
                <a:spcPct val="0"/>
              </a:spcBef>
              <a:buFontTx/>
              <a:buNone/>
            </a:pPr>
            <a:r>
              <a:rPr lang="en-US" altLang="en-US" sz="3600" b="1">
                <a:solidFill>
                  <a:srgbClr val="FFFFFF"/>
                </a:solidFill>
                <a:latin typeface="Rockwell" pitchFamily="18" charset="0"/>
              </a:rPr>
              <a:t>Old World Origins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403" name="Picture 6" descr="Image:Saenredam - Het oude stadhuis te Amsterdam.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7"/>
          <p:cNvSpPr txBox="1">
            <a:spLocks noChangeArrowheads="1"/>
          </p:cNvSpPr>
          <p:nvPr/>
        </p:nvSpPr>
        <p:spPr bwMode="auto">
          <a:xfrm rot="-38289">
            <a:off x="3851275" y="3429000"/>
            <a:ext cx="34559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old town hall in Amsterdam where the bank was founded, 1609</a:t>
            </a:r>
            <a:r>
              <a:rPr lang="en-US" altLang="en-US" sz="2000" b="1">
                <a:solidFill>
                  <a:srgbClr val="000000"/>
                </a:solidFill>
              </a:rPr>
              <a:t> </a:t>
            </a:r>
          </a:p>
        </p:txBody>
      </p:sp>
      <p:sp>
        <p:nvSpPr>
          <p:cNvPr id="102405" name="Text Box 10"/>
          <p:cNvSpPr txBox="1">
            <a:spLocks noChangeArrowheads="1"/>
          </p:cNvSpPr>
          <p:nvPr/>
        </p:nvSpPr>
        <p:spPr bwMode="auto">
          <a:xfrm>
            <a:off x="684213" y="766763"/>
            <a:ext cx="380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Bank of Amsterdam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4451" name="Picture 10" descr="adam-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0"/>
            <a:ext cx="6154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13" descr="E2_WealthOfN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30003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6499" name="Picture 6" descr="adam-smi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2349500"/>
            <a:ext cx="1422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8"/>
          <p:cNvSpPr txBox="1">
            <a:spLocks noChangeArrowheads="1"/>
          </p:cNvSpPr>
          <p:nvPr/>
        </p:nvSpPr>
        <p:spPr bwMode="auto">
          <a:xfrm>
            <a:off x="971550" y="1412875"/>
            <a:ext cx="56165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“Before 1609 the great quantity of clipt and worn foreign coin, which the extensive trade of Amsterdam brought from all parts of Europe, reduced the value of its currency about nine per cent below that of good money fresh from the mint. Such money no sooner appeared than it was melted down or carried away, as it always is in such circumstances.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8547" name="Picture 3" descr="adam-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150" y="2349500"/>
            <a:ext cx="18748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4"/>
          <p:cNvSpPr txBox="1">
            <a:spLocks noChangeArrowheads="1"/>
          </p:cNvSpPr>
          <p:nvPr/>
        </p:nvSpPr>
        <p:spPr bwMode="auto">
          <a:xfrm>
            <a:off x="1743075" y="6018213"/>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The Wealth of Nations, 1776, Book Four, Chapter III</a:t>
            </a:r>
          </a:p>
        </p:txBody>
      </p:sp>
      <p:sp>
        <p:nvSpPr>
          <p:cNvPr id="108549" name="Text Box 5"/>
          <p:cNvSpPr txBox="1">
            <a:spLocks noChangeArrowheads="1"/>
          </p:cNvSpPr>
          <p:nvPr/>
        </p:nvSpPr>
        <p:spPr bwMode="auto">
          <a:xfrm>
            <a:off x="1116013" y="1196975"/>
            <a:ext cx="417671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“The merchants, with plenty of currency, could not always find a sufficient quantity of good money to pay their bills of exchange; and the value of those bills, in spite of several regulations which were made to prevent it, became in a great measure uncertain.”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0595" name="Picture 3" descr="adam-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0"/>
            <a:ext cx="615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2643" name="Picture 6" descr="adam-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2205038"/>
            <a:ext cx="20050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9"/>
          <p:cNvSpPr txBox="1">
            <a:spLocks noChangeArrowheads="1"/>
          </p:cNvSpPr>
          <p:nvPr/>
        </p:nvSpPr>
        <p:spPr bwMode="auto">
          <a:xfrm>
            <a:off x="990600" y="1371600"/>
            <a:ext cx="51847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“In order to remedy these inconveniences, a bank was established in 1609 under the guarantee of the city. This bank received both foreign coin, and the light and worn coin of the country at its real intrinsic value in the good standard money of the country, deducting only so much as was necessary for defraying the expense of coinage, and the other necessary expense of management. ...”</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endParaRPr lang="en-US" altLang="en-US" sz="2400">
              <a:solidFill>
                <a:srgbClr val="000000"/>
              </a:solidFill>
              <a:latin typeface="Rockwell"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4691" name="Picture 3" descr="adam-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2205038"/>
            <a:ext cx="18097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4"/>
          <p:cNvSpPr txBox="1">
            <a:spLocks noChangeArrowheads="1"/>
          </p:cNvSpPr>
          <p:nvPr/>
        </p:nvSpPr>
        <p:spPr bwMode="auto">
          <a:xfrm>
            <a:off x="812800" y="2166938"/>
            <a:ext cx="55435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“For the value which remained, after this small deduction was made, it gave a credit in its books. This credit was called bank money, which, as it represented money exactly according to the standard of the mint, was always of the same real value, and intrinsically worth more than current money.”</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endParaRPr lang="en-US" altLang="en-US" sz="2400">
              <a:solidFill>
                <a:srgbClr val="000000"/>
              </a:solidFill>
              <a:latin typeface="Rockwell"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6739" name="Picture 18" descr="fpaholland-tulip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8787" name="Picture 4" descr="tu2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33375"/>
            <a:ext cx="5033963"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4" name="Picture 6" descr="bank_of_eng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9" descr="Catalogue ref: CO 956/537; British poster called 'Highways of Empire', 19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916113"/>
            <a:ext cx="31686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5"/>
          <p:cNvSpPr>
            <a:spLocks noGrp="1" noChangeArrowheads="1"/>
          </p:cNvSpPr>
          <p:nvPr>
            <p:ph type="subTitle" idx="1"/>
          </p:nvPr>
        </p:nvSpPr>
        <p:spPr>
          <a:xfrm>
            <a:off x="1371600" y="3886200"/>
            <a:ext cx="6400800" cy="1752600"/>
          </a:xfrm>
        </p:spPr>
        <p:txBody>
          <a:bodyPr/>
          <a:lstStyle/>
          <a:p>
            <a:pPr eaLnBrk="1" hangingPunct="1">
              <a:lnSpc>
                <a:spcPct val="80000"/>
              </a:lnSpc>
            </a:pPr>
            <a:r>
              <a:rPr lang="en-US" altLang="en-US" sz="2000" smtClean="0"/>
              <a:t> </a:t>
            </a:r>
          </a:p>
        </p:txBody>
      </p:sp>
      <p:pic>
        <p:nvPicPr>
          <p:cNvPr id="67587" name="Picture 18" descr="07coi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238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4"/>
          <p:cNvSpPr txBox="1">
            <a:spLocks noChangeArrowheads="1"/>
          </p:cNvSpPr>
          <p:nvPr/>
        </p:nvSpPr>
        <p:spPr bwMode="auto">
          <a:xfrm>
            <a:off x="252413" y="76200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END OF LECTURE 7</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9635" name="Picture 10" descr="cl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0"/>
            <a:ext cx="4867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13"/>
          <p:cNvSpPr txBox="1">
            <a:spLocks noChangeArrowheads="1"/>
          </p:cNvSpPr>
          <p:nvPr/>
        </p:nvSpPr>
        <p:spPr bwMode="auto">
          <a:xfrm>
            <a:off x="808038" y="3376613"/>
            <a:ext cx="228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Henry George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3" name="Text Box 4"/>
          <p:cNvSpPr txBox="1">
            <a:spLocks noChangeArrowheads="1"/>
          </p:cNvSpPr>
          <p:nvPr/>
        </p:nvSpPr>
        <p:spPr bwMode="auto">
          <a:xfrm>
            <a:off x="1547813" y="1412875"/>
            <a:ext cx="324008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“Money is a general medium of exchange, the common flow through which wealth is transformed from one form to another.”</a:t>
            </a:r>
          </a:p>
        </p:txBody>
      </p:sp>
      <p:pic>
        <p:nvPicPr>
          <p:cNvPr id="71684" name="Picture 5" descr="cl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773238"/>
            <a:ext cx="22479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6"/>
          <p:cNvSpPr txBox="1">
            <a:spLocks noChangeArrowheads="1"/>
          </p:cNvSpPr>
          <p:nvPr/>
        </p:nvSpPr>
        <p:spPr bwMode="auto">
          <a:xfrm>
            <a:off x="2627313" y="6021388"/>
            <a:ext cx="3424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p.35</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3731" name="Picture 11" descr="museu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15" descr="378_tobacco_pl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0"/>
            <a:ext cx="36353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6" descr="T02510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632325"/>
            <a:ext cx="36353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ext Box 5"/>
          <p:cNvSpPr txBox="1">
            <a:spLocks noChangeArrowheads="1"/>
          </p:cNvSpPr>
          <p:nvPr/>
        </p:nvSpPr>
        <p:spPr bwMode="auto">
          <a:xfrm>
            <a:off x="1187450" y="3429000"/>
            <a:ext cx="2665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TOUCHSTONES</a:t>
            </a:r>
          </a:p>
        </p:txBody>
      </p:sp>
      <p:pic>
        <p:nvPicPr>
          <p:cNvPr id="75779" name="Picture 6" descr="money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350" y="0"/>
            <a:ext cx="4311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7" descr="nero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3167063"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10" descr="814309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1989138"/>
            <a:ext cx="318928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2" descr="SNGIs_2581-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813" y="1989138"/>
            <a:ext cx="2770187"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8" descr="splash_commem_coin_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765175"/>
            <a:ext cx="430688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11" descr="lg_1795_liber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916113"/>
            <a:ext cx="3376613"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8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8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8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8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9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9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9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7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9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9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9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0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0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0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0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0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7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7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8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8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8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8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8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1866</Words>
  <Application>Microsoft Office PowerPoint</Application>
  <PresentationFormat>On-screen Show (4:3)</PresentationFormat>
  <Paragraphs>88</Paragraphs>
  <Slides>30</Slides>
  <Notes>30</Notes>
  <HiddenSlides>0</HiddenSlides>
  <MMClips>0</MMClips>
  <ScaleCrop>false</ScaleCrop>
  <HeadingPairs>
    <vt:vector size="6" baseType="variant">
      <vt:variant>
        <vt:lpstr>Fonts Used</vt:lpstr>
      </vt:variant>
      <vt:variant>
        <vt:i4>3</vt:i4>
      </vt:variant>
      <vt:variant>
        <vt:lpstr>Theme</vt:lpstr>
      </vt:variant>
      <vt:variant>
        <vt:i4>29</vt:i4>
      </vt:variant>
      <vt:variant>
        <vt:lpstr>Slide Titles</vt:lpstr>
      </vt:variant>
      <vt:variant>
        <vt:i4>30</vt:i4>
      </vt:variant>
    </vt:vector>
  </HeadingPairs>
  <TitlesOfParts>
    <vt:vector size="62" baseType="lpstr">
      <vt:lpstr>Arial</vt:lpstr>
      <vt:lpstr>Rockwell</vt:lpstr>
      <vt:lpstr>Wingdings</vt:lpstr>
      <vt:lpstr>Default Design</vt:lpstr>
      <vt:lpstr>177_Default Design</vt:lpstr>
      <vt:lpstr>178_Default Design</vt:lpstr>
      <vt:lpstr>179_Default Design</vt:lpstr>
      <vt:lpstr>180_Default Design</vt:lpstr>
      <vt:lpstr>181_Default Design</vt:lpstr>
      <vt:lpstr>182_Default Design</vt:lpstr>
      <vt:lpstr>183_Default Design</vt:lpstr>
      <vt:lpstr>184_Default Design</vt:lpstr>
      <vt:lpstr>185_Default Design</vt:lpstr>
      <vt:lpstr>186_Default Design</vt:lpstr>
      <vt:lpstr>187_Default Design</vt:lpstr>
      <vt:lpstr>188_Default Design</vt:lpstr>
      <vt:lpstr>189_Default Design</vt:lpstr>
      <vt:lpstr>190_Default Design</vt:lpstr>
      <vt:lpstr>191_Default Design</vt:lpstr>
      <vt:lpstr>192_Default Design</vt:lpstr>
      <vt:lpstr>193_Default Design</vt:lpstr>
      <vt:lpstr>194_Default Design</vt:lpstr>
      <vt:lpstr>195_Default Design</vt:lpstr>
      <vt:lpstr>196_Default Design</vt:lpstr>
      <vt:lpstr>197_Default Design</vt:lpstr>
      <vt:lpstr>198_Default Design</vt:lpstr>
      <vt:lpstr>199_Default Design</vt:lpstr>
      <vt:lpstr>200_Default Design</vt:lpstr>
      <vt:lpstr>201_Default Design</vt:lpstr>
      <vt:lpstr>202_Default Design</vt:lpstr>
      <vt:lpstr>203_Default Design</vt:lpstr>
      <vt:lpstr>204_Default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106</cp:revision>
  <dcterms:created xsi:type="dcterms:W3CDTF">2010-08-28T01:18:10Z</dcterms:created>
  <dcterms:modified xsi:type="dcterms:W3CDTF">2023-06-03T16:08:46Z</dcterms:modified>
</cp:coreProperties>
</file>