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657" r:id="rId2"/>
    <p:sldId id="665" r:id="rId3"/>
    <p:sldId id="670" r:id="rId4"/>
    <p:sldId id="684" r:id="rId5"/>
    <p:sldId id="666" r:id="rId6"/>
    <p:sldId id="675" r:id="rId7"/>
    <p:sldId id="340" r:id="rId8"/>
    <p:sldId id="685" r:id="rId9"/>
    <p:sldId id="570" r:id="rId10"/>
    <p:sldId id="681" r:id="rId11"/>
    <p:sldId id="672" r:id="rId12"/>
    <p:sldId id="568" r:id="rId13"/>
    <p:sldId id="688" r:id="rId14"/>
    <p:sldId id="687" r:id="rId15"/>
    <p:sldId id="676" r:id="rId16"/>
    <p:sldId id="677" r:id="rId17"/>
    <p:sldId id="650" r:id="rId18"/>
    <p:sldId id="689" r:id="rId19"/>
    <p:sldId id="682" r:id="rId20"/>
    <p:sldId id="653" r:id="rId21"/>
    <p:sldId id="464" r:id="rId22"/>
    <p:sldId id="571" r:id="rId23"/>
    <p:sldId id="679" r:id="rId24"/>
    <p:sldId id="690" r:id="rId25"/>
    <p:sldId id="667" r:id="rId26"/>
    <p:sldId id="582" r:id="rId27"/>
    <p:sldId id="631" r:id="rId28"/>
    <p:sldId id="630" r:id="rId29"/>
    <p:sldId id="691" r:id="rId30"/>
    <p:sldId id="668" r:id="rId31"/>
    <p:sldId id="683" r:id="rId32"/>
    <p:sldId id="465" r:id="rId33"/>
    <p:sldId id="633" r:id="rId34"/>
    <p:sldId id="674" r:id="rId35"/>
    <p:sldId id="659"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Rockwell" pitchFamily="18" charset="0"/>
        <a:ea typeface="+mn-ea"/>
        <a:cs typeface="+mn-cs"/>
      </a:defRPr>
    </a:lvl1pPr>
    <a:lvl2pPr marL="457200" algn="l" rtl="0" eaLnBrk="0" fontAlgn="base" hangingPunct="0">
      <a:spcBef>
        <a:spcPct val="0"/>
      </a:spcBef>
      <a:spcAft>
        <a:spcPct val="0"/>
      </a:spcAft>
      <a:defRPr kern="1200">
        <a:solidFill>
          <a:schemeClr val="tx1"/>
        </a:solidFill>
        <a:latin typeface="Rockwell" pitchFamily="18" charset="0"/>
        <a:ea typeface="+mn-ea"/>
        <a:cs typeface="+mn-cs"/>
      </a:defRPr>
    </a:lvl2pPr>
    <a:lvl3pPr marL="914400" algn="l" rtl="0" eaLnBrk="0" fontAlgn="base" hangingPunct="0">
      <a:spcBef>
        <a:spcPct val="0"/>
      </a:spcBef>
      <a:spcAft>
        <a:spcPct val="0"/>
      </a:spcAft>
      <a:defRPr kern="1200">
        <a:solidFill>
          <a:schemeClr val="tx1"/>
        </a:solidFill>
        <a:latin typeface="Rockwell" pitchFamily="18" charset="0"/>
        <a:ea typeface="+mn-ea"/>
        <a:cs typeface="+mn-cs"/>
      </a:defRPr>
    </a:lvl3pPr>
    <a:lvl4pPr marL="1371600" algn="l" rtl="0" eaLnBrk="0" fontAlgn="base" hangingPunct="0">
      <a:spcBef>
        <a:spcPct val="0"/>
      </a:spcBef>
      <a:spcAft>
        <a:spcPct val="0"/>
      </a:spcAft>
      <a:defRPr kern="1200">
        <a:solidFill>
          <a:schemeClr val="tx1"/>
        </a:solidFill>
        <a:latin typeface="Rockwell" pitchFamily="18" charset="0"/>
        <a:ea typeface="+mn-ea"/>
        <a:cs typeface="+mn-cs"/>
      </a:defRPr>
    </a:lvl4pPr>
    <a:lvl5pPr marL="1828800" algn="l" rtl="0" eaLnBrk="0" fontAlgn="base" hangingPunct="0">
      <a:spcBef>
        <a:spcPct val="0"/>
      </a:spcBef>
      <a:spcAft>
        <a:spcPct val="0"/>
      </a:spcAft>
      <a:defRPr kern="1200">
        <a:solidFill>
          <a:schemeClr val="tx1"/>
        </a:solidFill>
        <a:latin typeface="Rockwell" pitchFamily="18" charset="0"/>
        <a:ea typeface="+mn-ea"/>
        <a:cs typeface="+mn-cs"/>
      </a:defRPr>
    </a:lvl5pPr>
    <a:lvl6pPr marL="2286000" algn="l" defTabSz="914400" rtl="0" eaLnBrk="1" latinLnBrk="0" hangingPunct="1">
      <a:defRPr kern="1200">
        <a:solidFill>
          <a:schemeClr val="tx1"/>
        </a:solidFill>
        <a:latin typeface="Rockwell" pitchFamily="18" charset="0"/>
        <a:ea typeface="+mn-ea"/>
        <a:cs typeface="+mn-cs"/>
      </a:defRPr>
    </a:lvl6pPr>
    <a:lvl7pPr marL="2743200" algn="l" defTabSz="914400" rtl="0" eaLnBrk="1" latinLnBrk="0" hangingPunct="1">
      <a:defRPr kern="1200">
        <a:solidFill>
          <a:schemeClr val="tx1"/>
        </a:solidFill>
        <a:latin typeface="Rockwell" pitchFamily="18" charset="0"/>
        <a:ea typeface="+mn-ea"/>
        <a:cs typeface="+mn-cs"/>
      </a:defRPr>
    </a:lvl7pPr>
    <a:lvl8pPr marL="3200400" algn="l" defTabSz="914400" rtl="0" eaLnBrk="1" latinLnBrk="0" hangingPunct="1">
      <a:defRPr kern="1200">
        <a:solidFill>
          <a:schemeClr val="tx1"/>
        </a:solidFill>
        <a:latin typeface="Rockwell" pitchFamily="18" charset="0"/>
        <a:ea typeface="+mn-ea"/>
        <a:cs typeface="+mn-cs"/>
      </a:defRPr>
    </a:lvl8pPr>
    <a:lvl9pPr marL="3657600" algn="l" defTabSz="914400" rtl="0" eaLnBrk="1" latinLnBrk="0" hangingPunct="1">
      <a:defRPr kern="1200">
        <a:solidFill>
          <a:schemeClr val="tx1"/>
        </a:solidFill>
        <a:latin typeface="Rockwell"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34" autoAdjust="0"/>
    <p:restoredTop sz="74026" autoAdjust="0"/>
  </p:normalViewPr>
  <p:slideViewPr>
    <p:cSldViewPr>
      <p:cViewPr varScale="1">
        <p:scale>
          <a:sx n="95" d="100"/>
          <a:sy n="95" d="100"/>
        </p:scale>
        <p:origin x="99"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C48EC882-BA9F-4ED9-BBAE-869EFCFDBFEB}" type="slidenum">
              <a:rPr lang="en-US" altLang="en-US"/>
              <a:pPr>
                <a:defRPr/>
              </a:pPr>
              <a:t>‹#›</a:t>
            </a:fld>
            <a:endParaRPr lang="en-US" altLang="en-US"/>
          </a:p>
        </p:txBody>
      </p:sp>
    </p:spTree>
    <p:extLst>
      <p:ext uri="{BB962C8B-B14F-4D97-AF65-F5344CB8AC3E}">
        <p14:creationId xmlns:p14="http://schemas.microsoft.com/office/powerpoint/2010/main" val="42862343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294253F3-CF2D-4CA5-8675-945FC4D33A46}" type="slidenum">
              <a:rPr lang="en-US" altLang="en-US" smtClean="0">
                <a:latin typeface="Arial" panose="020B0604020202020204" pitchFamily="34" charset="0"/>
              </a:rPr>
              <a:pPr/>
              <a:t>1</a:t>
            </a:fld>
            <a:endParaRPr lang="en-US" altLang="en-US" smtClean="0">
              <a:latin typeface="Arial" panose="020B0604020202020204"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4225357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14CBDE5E-5282-4FCC-B88A-B496975150E5}" type="slidenum">
              <a:rPr lang="en-US" altLang="en-US" sz="1200">
                <a:latin typeface="Arial" panose="020B0604020202020204" pitchFamily="34" charset="0"/>
              </a:rPr>
              <a:pPr algn="r" eaLnBrk="1" hangingPunct="1"/>
              <a:t>10</a:t>
            </a:fld>
            <a:endParaRPr lang="en-US" altLang="en-US" sz="1200">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b="1" dirty="0" smtClean="0"/>
              <a:t>Despite a general</a:t>
            </a:r>
            <a:r>
              <a:rPr lang="en-US" altLang="en-US" b="1" baseline="0" dirty="0" smtClean="0"/>
              <a:t> recovery in employment across the nation, some states continue to loss jobs. Alaska has been losing jobs since October of 2015. An important factor has been the steep drop in oil prices from above $100 a barrel to below $30.</a:t>
            </a:r>
            <a:endParaRPr lang="en-US" altLang="en-US" b="1" dirty="0" smtClean="0"/>
          </a:p>
        </p:txBody>
      </p:sp>
    </p:spTree>
    <p:extLst>
      <p:ext uri="{BB962C8B-B14F-4D97-AF65-F5344CB8AC3E}">
        <p14:creationId xmlns:p14="http://schemas.microsoft.com/office/powerpoint/2010/main" val="1446356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B8C1265F-D399-427C-900B-37668A336FB6}" type="slidenum">
              <a:rPr lang="en-US" altLang="en-US" smtClean="0">
                <a:latin typeface="Arial" panose="020B0604020202020204" pitchFamily="34" charset="0"/>
              </a:rPr>
              <a:pPr/>
              <a:t>11</a:t>
            </a:fld>
            <a:endParaRPr lang="en-US" altLang="en-US" smtClean="0">
              <a:latin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altLang="en-US" b="1" dirty="0" smtClean="0"/>
              <a:t>A broader definition of unemployment, described as U-6,</a:t>
            </a:r>
            <a:r>
              <a:rPr lang="en-US" altLang="en-US" b="1" baseline="0" dirty="0" smtClean="0"/>
              <a:t> indicates that the rate of unemployment in January of 2019 was calculated to be was up slightly. This calculation includes the underemployed, the marginally employed and discouraged workers. However, the analysts at Shadowstats.com suggest the number of people who have dropped out of the workforce or are marginally employed is even much larger than what is revealed by the Census Bureau’s survey.</a:t>
            </a:r>
          </a:p>
          <a:p>
            <a:pPr eaLnBrk="1" hangingPunct="1"/>
            <a:endParaRPr lang="en-US" altLang="en-US" b="1" baseline="0" dirty="0" smtClean="0"/>
          </a:p>
        </p:txBody>
      </p:sp>
    </p:spTree>
    <p:extLst>
      <p:ext uri="{BB962C8B-B14F-4D97-AF65-F5344CB8AC3E}">
        <p14:creationId xmlns:p14="http://schemas.microsoft.com/office/powerpoint/2010/main" val="319594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37F0AFEB-7879-425D-8F02-673273CED22C}" type="slidenum">
              <a:rPr lang="en-US" altLang="en-US" sz="1200">
                <a:latin typeface="Arial" panose="020B0604020202020204" pitchFamily="34" charset="0"/>
              </a:rPr>
              <a:pPr algn="r" eaLnBrk="1" hangingPunct="1"/>
              <a:t>12</a:t>
            </a:fld>
            <a:endParaRPr lang="en-US" altLang="en-US" sz="1200">
              <a:latin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b="1" dirty="0" smtClean="0"/>
              <a:t>Is it that people are unwilling to take what jobs are available or lack the skills</a:t>
            </a:r>
            <a:r>
              <a:rPr lang="en-US" altLang="en-US" b="1" baseline="0" dirty="0" smtClean="0"/>
              <a:t> required for available jobs</a:t>
            </a:r>
            <a:r>
              <a:rPr lang="en-US" altLang="en-US" b="1" dirty="0" smtClean="0"/>
              <a:t>? It is my position</a:t>
            </a:r>
            <a:r>
              <a:rPr lang="en-US" altLang="en-US" b="1" baseline="0" dirty="0" smtClean="0"/>
              <a:t> that the</a:t>
            </a:r>
            <a:r>
              <a:rPr lang="en-US" altLang="en-US" b="1" dirty="0" smtClean="0"/>
              <a:t> problem is systemic, that our economic system is unable to offer employment to a growing number of persons at a wage sufficient to meet even very basic living expenses.</a:t>
            </a:r>
            <a:endParaRPr lang="en-US" altLang="en-US" dirty="0" smtClean="0"/>
          </a:p>
        </p:txBody>
      </p:sp>
    </p:spTree>
    <p:extLst>
      <p:ext uri="{BB962C8B-B14F-4D97-AF65-F5344CB8AC3E}">
        <p14:creationId xmlns:p14="http://schemas.microsoft.com/office/powerpoint/2010/main" val="1792170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10C232E5-412E-430A-9A41-A0851B0F0B0E}" type="slidenum">
              <a:rPr lang="en-US" altLang="en-US" smtClean="0">
                <a:latin typeface="Arial" panose="020B0604020202020204" pitchFamily="34" charset="0"/>
              </a:rPr>
              <a:pPr/>
              <a:t>13</a:t>
            </a:fld>
            <a:endParaRPr lang="en-US" altLang="en-US" smtClean="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altLang="en-US" b="1" dirty="0" smtClean="0"/>
              <a:t>Across the United States, millions of people work full-time but do not</a:t>
            </a:r>
            <a:r>
              <a:rPr lang="en-US" altLang="en-US" b="1" baseline="0" dirty="0" smtClean="0"/>
              <a:t> earn enough to meet housing expenses and other basic living expenses. Some states have mandated a higher minimum wage for at least some workers. There are a number of concerns expressed by employers whose profit margins are already tight because of competition from lower-wage and lower-tax locations, domestic and foreign. The cost of living in the United States varies significantly.</a:t>
            </a:r>
            <a:endParaRPr lang="en-US" altLang="en-US" b="1" dirty="0" smtClean="0"/>
          </a:p>
        </p:txBody>
      </p:sp>
    </p:spTree>
    <p:extLst>
      <p:ext uri="{BB962C8B-B14F-4D97-AF65-F5344CB8AC3E}">
        <p14:creationId xmlns:p14="http://schemas.microsoft.com/office/powerpoint/2010/main" val="2771986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37F0AFEB-7879-425D-8F02-673273CED22C}" type="slidenum">
              <a:rPr lang="en-US" altLang="en-US" sz="1200">
                <a:latin typeface="Arial" panose="020B0604020202020204" pitchFamily="34" charset="0"/>
              </a:rPr>
              <a:pPr algn="r" eaLnBrk="1" hangingPunct="1"/>
              <a:t>14</a:t>
            </a:fld>
            <a:endParaRPr lang="en-US" altLang="en-US" sz="1200">
              <a:latin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b="1" dirty="0" smtClean="0"/>
              <a:t>The Massachusetts Institute of Technology has developed a Living</a:t>
            </a:r>
            <a:r>
              <a:rPr lang="en-US" altLang="en-US" b="1" baseline="0" dirty="0" smtClean="0"/>
              <a:t> Wage Calculator to put the problem in perspective based on where people live. You can access the data for your state or metropolitan area. However, M.I.T.’s analysis of the data indicates the disconnect between the cost of living and wage levels is a national problem:</a:t>
            </a:r>
            <a:endParaRPr lang="en-US" altLang="en-US" dirty="0" smtClean="0"/>
          </a:p>
        </p:txBody>
      </p:sp>
    </p:spTree>
    <p:extLst>
      <p:ext uri="{BB962C8B-B14F-4D97-AF65-F5344CB8AC3E}">
        <p14:creationId xmlns:p14="http://schemas.microsoft.com/office/powerpoint/2010/main" val="1380931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r>
              <a:rPr lang="en-US" b="1" dirty="0" smtClean="0"/>
              <a:t>“An analysis of the living wage, compiling geographically specific expenditure data for food, childcare, health care, housing, transportation, and other basic necessities, finds that:</a:t>
            </a:r>
          </a:p>
          <a:p>
            <a:endParaRPr lang="en-US" b="1" dirty="0" smtClean="0"/>
          </a:p>
          <a:p>
            <a:r>
              <a:rPr lang="en-US" b="1" dirty="0" smtClean="0"/>
              <a:t>The living wage in the United States is $16.07 per hour in 2017, before taxes for a family of four (two working adults, two children), compared to $15.84 in 2016.</a:t>
            </a:r>
          </a:p>
          <a:p>
            <a:endParaRPr lang="en-US" b="1" dirty="0" smtClean="0"/>
          </a:p>
          <a:p>
            <a:r>
              <a:rPr lang="en-US" b="1" dirty="0" smtClean="0"/>
              <a:t>The minimum wage does not provide a living wage for most American families. A typical family of four (two working adults, two children) needs to work nearly four full-time minimum-wage jobs (a 75-hour work week per working adult) to earn a living wage.”</a:t>
            </a:r>
          </a:p>
          <a:p>
            <a:pPr eaLnBrk="1" hangingPunct="1"/>
            <a:endParaRPr lang="en-US" altLang="en-US" b="1" dirty="0" smtClean="0"/>
          </a:p>
        </p:txBody>
      </p:sp>
      <p:sp>
        <p:nvSpPr>
          <p:cNvPr id="18436"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2F6EE9B0-8585-497D-83F2-039A14E9D638}" type="slidenum">
              <a:rPr lang="en-US" altLang="en-US" smtClean="0">
                <a:latin typeface="Arial" panose="020B0604020202020204" pitchFamily="34" charset="0"/>
              </a:rPr>
              <a:pPr/>
              <a:t>15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094736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90E7BE36-2498-4B5C-B8F3-FBB0BC734E1F}" type="slidenum">
              <a:rPr lang="en-US" altLang="en-US" sz="1200">
                <a:latin typeface="Arial" panose="020B0604020202020204" pitchFamily="34" charset="0"/>
              </a:rPr>
              <a:pPr algn="r" eaLnBrk="1" hangingPunct="1"/>
              <a:t>16</a:t>
            </a:fld>
            <a:endParaRPr lang="en-US" altLang="en-US" sz="1200">
              <a:latin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altLang="en-US" b="1" dirty="0" smtClean="0"/>
              <a:t>A word of caution is required for those who advocate for an</a:t>
            </a:r>
            <a:r>
              <a:rPr lang="en-US" altLang="en-US" b="1" baseline="0" dirty="0" smtClean="0"/>
              <a:t> increase in the minimum wage independent of one extremely important other need of families: decent, affordable housing. The economics is easy to understand. Increase the demand side of a market without increasing the supply side and prices will increase. Thus, for many people whose dollar income would increase by a legislated increase in the minimum wage, the increase will eventually (and in some markets quickly) be capitalized into higher rental charges for existing apartments and high prices for houses suitable for first-time homebuyers.</a:t>
            </a:r>
            <a:endParaRPr lang="en-US" altLang="en-US" b="1" dirty="0" smtClean="0"/>
          </a:p>
        </p:txBody>
      </p:sp>
    </p:spTree>
    <p:extLst>
      <p:ext uri="{BB962C8B-B14F-4D97-AF65-F5344CB8AC3E}">
        <p14:creationId xmlns:p14="http://schemas.microsoft.com/office/powerpoint/2010/main" val="3447478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90E7BE36-2498-4B5C-B8F3-FBB0BC734E1F}" type="slidenum">
              <a:rPr lang="en-US" altLang="en-US" sz="1200">
                <a:latin typeface="Arial" panose="020B0604020202020204" pitchFamily="34" charset="0"/>
              </a:rPr>
              <a:pPr algn="r" eaLnBrk="1" hangingPunct="1"/>
              <a:t>17</a:t>
            </a:fld>
            <a:endParaRPr lang="en-US" altLang="en-US" sz="1200">
              <a:latin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altLang="en-US" b="1" dirty="0" smtClean="0"/>
              <a:t>At the same time, there are some sectors of the economy and some regions that have difficulty filling job openings. Low pay, difficult or dangerous working conditions, a shortage of decent, affordable housing and transportation obstacles all contribute to the problem. Some employers say they have great difficulty finding people with the needed skills and knowledge. Potential</a:t>
            </a:r>
            <a:r>
              <a:rPr lang="en-US" altLang="en-US" b="1" baseline="0" dirty="0" smtClean="0"/>
              <a:t> candidates may have undesirable criminal records or are found to be using illegal or addictive drugs.</a:t>
            </a:r>
            <a:r>
              <a:rPr lang="en-US" altLang="en-US" b="1" dirty="0" smtClean="0"/>
              <a:t> </a:t>
            </a:r>
          </a:p>
        </p:txBody>
      </p:sp>
    </p:spTree>
    <p:extLst>
      <p:ext uri="{BB962C8B-B14F-4D97-AF65-F5344CB8AC3E}">
        <p14:creationId xmlns:p14="http://schemas.microsoft.com/office/powerpoint/2010/main" val="1730539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719AB6C3-F958-42A7-AC06-18ACE594FC58}" type="slidenum">
              <a:rPr lang="en-US" altLang="en-US" sz="1200">
                <a:latin typeface="Arial" panose="020B0604020202020204" pitchFamily="34" charset="0"/>
              </a:rPr>
              <a:pPr algn="r" eaLnBrk="1" hangingPunct="1"/>
              <a:t>18</a:t>
            </a:fld>
            <a:endParaRPr lang="en-US" altLang="en-US" sz="120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kern="1200" dirty="0" smtClean="0">
                <a:solidFill>
                  <a:schemeClr val="tx1"/>
                </a:solidFill>
                <a:effectLst/>
                <a:latin typeface="Arial" panose="020B0604020202020204" pitchFamily="34" charset="0"/>
                <a:ea typeface="+mn-ea"/>
                <a:cs typeface="+mn-cs"/>
              </a:rPr>
              <a:t>The number of job openings in the US reached an all-time high of 7.335 million in December 2018. Across industries, the largest increases in the job openings level were recorded in construction (+88,000), accommodation &amp; food services (+84,000), and health care &amp; social assistance (+79,000). Meanwhile, job openings declined in non-durable goods manufacturing (-37,000), federal government (-32,000), and real estate &amp; rental and leasing (-31,000).</a:t>
            </a:r>
            <a:endParaRPr lang="en-US" altLang="en-US" b="1" dirty="0" smtClean="0"/>
          </a:p>
        </p:txBody>
      </p:sp>
    </p:spTree>
    <p:extLst>
      <p:ext uri="{BB962C8B-B14F-4D97-AF65-F5344CB8AC3E}">
        <p14:creationId xmlns:p14="http://schemas.microsoft.com/office/powerpoint/2010/main" val="1358549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F47C65B3-14CC-4BDA-890D-E646CBDA28B5}" type="slidenum">
              <a:rPr lang="en-US" altLang="en-US" sz="1200">
                <a:latin typeface="Arial" panose="020B0604020202020204" pitchFamily="34" charset="0"/>
              </a:rPr>
              <a:pPr algn="r" eaLnBrk="1" hangingPunct="1"/>
              <a:t>19</a:t>
            </a:fld>
            <a:endParaRPr lang="en-US" altLang="en-US" sz="1200">
              <a:latin typeface="Arial" panose="020B0604020202020204"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altLang="en-US" b="1" dirty="0" smtClean="0"/>
              <a:t>Bob Bryan, of Business Insider covered the story in 2016, and</a:t>
            </a:r>
            <a:r>
              <a:rPr lang="en-US" altLang="en-US" b="1" baseline="0" dirty="0" smtClean="0"/>
              <a:t> described one of the important demographic issues</a:t>
            </a:r>
            <a:r>
              <a:rPr lang="en-US" altLang="en-US" b="1" dirty="0" smtClean="0"/>
              <a:t>:</a:t>
            </a:r>
          </a:p>
        </p:txBody>
      </p:sp>
    </p:spTree>
    <p:extLst>
      <p:ext uri="{BB962C8B-B14F-4D97-AF65-F5344CB8AC3E}">
        <p14:creationId xmlns:p14="http://schemas.microsoft.com/office/powerpoint/2010/main" val="1807874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pPr eaLnBrk="1" hangingPunct="1"/>
            <a:r>
              <a:rPr lang="en-US" altLang="en-US" b="1" dirty="0" smtClean="0"/>
              <a:t>The</a:t>
            </a:r>
            <a:r>
              <a:rPr lang="en-US" altLang="en-US" b="1" baseline="0" dirty="0" smtClean="0"/>
              <a:t> population of the United States is aging rapidly. Millions of adults born after the Second World War are now eligible for benefits under the Social Security System. Millions are relatively well off. Millions of others are not. Some percentage remain in the workforce, either in their long-term, full-time positions, in second or third careers or in part-time positions taken for economic or other personal reasons. Immigration and the impact of the new restrictions on immigration are already affecting workforce trends.</a:t>
            </a:r>
            <a:endParaRPr lang="en-US" altLang="en-US" b="1" dirty="0" smtClean="0"/>
          </a:p>
        </p:txBody>
      </p:sp>
      <p:sp>
        <p:nvSpPr>
          <p:cNvPr id="6148"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6B783D42-C217-43ED-A17E-E9CE2A519393}" type="slidenum">
              <a:rPr lang="en-US" altLang="en-US" smtClean="0">
                <a:latin typeface="Arial" panose="020B0604020202020204" pitchFamily="34" charset="0"/>
              </a:rPr>
              <a:pPr/>
              <a:t>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807026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F47C65B3-14CC-4BDA-890D-E646CBDA28B5}" type="slidenum">
              <a:rPr lang="en-US" altLang="en-US" sz="1200">
                <a:latin typeface="Arial" panose="020B0604020202020204" pitchFamily="34" charset="0"/>
              </a:rPr>
              <a:pPr algn="r" eaLnBrk="1" hangingPunct="1"/>
              <a:t>20</a:t>
            </a:fld>
            <a:endParaRPr lang="en-US" altLang="en-US" sz="1200">
              <a:latin typeface="Arial" panose="020B0604020202020204"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altLang="en-US" b="1" smtClean="0"/>
              <a:t>“While the outlook is bright for the younger generation, there will be a transition period as baby boomers and older members of the workforce shift out of the labor market and more and more millennials hit working age. This will mean the giant gap between experienced workers with the skills for the new jobs America is creating and those available in the labor poor will remain wide for a while.”</a:t>
            </a:r>
          </a:p>
        </p:txBody>
      </p:sp>
    </p:spTree>
    <p:extLst>
      <p:ext uri="{BB962C8B-B14F-4D97-AF65-F5344CB8AC3E}">
        <p14:creationId xmlns:p14="http://schemas.microsoft.com/office/powerpoint/2010/main" val="2964206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349373AB-38B4-4971-9F43-4F3F8002CDD3}" type="slidenum">
              <a:rPr lang="en-US" altLang="en-US" smtClean="0">
                <a:latin typeface="Arial" panose="020B0604020202020204" pitchFamily="34" charset="0"/>
              </a:rPr>
              <a:pPr/>
              <a:t>21</a:t>
            </a:fld>
            <a:endParaRPr lang="en-US" altLang="en-US" smtClean="0">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b="1" baseline="0" dirty="0" smtClean="0"/>
              <a:t>If you happen to be one of the 239,000 people who just applied for state unemployment benefits, it is probably not encouraging to you that claims have been held below the 300,000 level for the longest period since 1969. </a:t>
            </a:r>
            <a:endParaRPr lang="en-US" altLang="en-US" b="1" dirty="0" smtClean="0"/>
          </a:p>
        </p:txBody>
      </p:sp>
    </p:spTree>
    <p:extLst>
      <p:ext uri="{BB962C8B-B14F-4D97-AF65-F5344CB8AC3E}">
        <p14:creationId xmlns:p14="http://schemas.microsoft.com/office/powerpoint/2010/main" val="3815421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F4B057B9-2651-44B5-8F38-52CF490E5285}" type="slidenum">
              <a:rPr lang="en-US" altLang="en-US" sz="1200">
                <a:latin typeface="Arial" panose="020B0604020202020204" pitchFamily="34" charset="0"/>
              </a:rPr>
              <a:pPr algn="r" eaLnBrk="1" hangingPunct="1"/>
              <a:t>22</a:t>
            </a:fld>
            <a:endParaRPr lang="en-US" altLang="en-US" sz="1200">
              <a:latin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b="1" dirty="0" smtClean="0"/>
              <a:t>Data published by the National Employment Law Project</a:t>
            </a:r>
            <a:r>
              <a:rPr lang="en-US" altLang="en-US" b="1" baseline="0" dirty="0" smtClean="0"/>
              <a:t> in December 2017 indicated that only 27 percent of unemployed workers continued to receive unemployment insurance. The author of the report, George Wentworth, explains:</a:t>
            </a:r>
            <a:endParaRPr lang="en-US" altLang="en-US" b="1" dirty="0" smtClean="0"/>
          </a:p>
        </p:txBody>
      </p:sp>
    </p:spTree>
    <p:extLst>
      <p:ext uri="{BB962C8B-B14F-4D97-AF65-F5344CB8AC3E}">
        <p14:creationId xmlns:p14="http://schemas.microsoft.com/office/powerpoint/2010/main" val="948631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F4B057B9-2651-44B5-8F38-52CF490E5285}" type="slidenum">
              <a:rPr lang="en-US" altLang="en-US" sz="1200">
                <a:latin typeface="Arial" panose="020B0604020202020204" pitchFamily="34" charset="0"/>
              </a:rPr>
              <a:pPr algn="r" eaLnBrk="1" hangingPunct="1"/>
              <a:t>23</a:t>
            </a:fld>
            <a:endParaRPr lang="en-US" altLang="en-US" sz="1200">
              <a:latin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r>
              <a:rPr lang="en-US" sz="1200" b="1" dirty="0" smtClean="0"/>
              <a:t>“While trust fund recovery has accelerated, less than half of all state UI trust funds currently meet the federal standard for recession preparedness. Rather than increase the revenue generated by employer taxes to shore up the trust funds, many states decreased UI payouts through dramatic reductions in weeks of available benefits, stricter eligibility conditions and harsh new disqualifications. At the same time, some ‘modernized’ online filing systems are making it harder for m any workers to apply for benefits.” </a:t>
            </a:r>
            <a:r>
              <a:rPr lang="en-US" sz="1200" b="0" dirty="0" smtClean="0"/>
              <a:t>[Source:</a:t>
            </a:r>
            <a:r>
              <a:rPr lang="en-US" sz="1200" b="0" baseline="0" dirty="0" smtClean="0"/>
              <a:t> George Wentworth. “Closing Doors on the Unemployed: Why Most Jobless Workers Are Not Receiving Unemployment Insurance and What States Can Do About It,” National Employment Law Project Report, 19 December, 2017]</a:t>
            </a:r>
            <a:endParaRPr lang="en-US" sz="1200" b="0" dirty="0"/>
          </a:p>
        </p:txBody>
      </p:sp>
    </p:spTree>
    <p:extLst>
      <p:ext uri="{BB962C8B-B14F-4D97-AF65-F5344CB8AC3E}">
        <p14:creationId xmlns:p14="http://schemas.microsoft.com/office/powerpoint/2010/main" val="3877336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F4B057B9-2651-44B5-8F38-52CF490E5285}" type="slidenum">
              <a:rPr lang="en-US" altLang="en-US" sz="1200">
                <a:latin typeface="Arial" panose="020B0604020202020204" pitchFamily="34" charset="0"/>
              </a:rPr>
              <a:pPr algn="r" eaLnBrk="1" hangingPunct="1"/>
              <a:t>24</a:t>
            </a:fld>
            <a:endParaRPr lang="en-US" altLang="en-US" sz="1200">
              <a:latin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b="1" dirty="0" smtClean="0"/>
              <a:t>It is worth</a:t>
            </a:r>
            <a:r>
              <a:rPr lang="en-US" altLang="en-US" b="1" baseline="0" dirty="0" smtClean="0"/>
              <a:t> noting that some states are far more generous providing unemployment benefits than others. Benefits are the highest in the state of Massachusetts, ranging up to $1,537, depending on one’s eligibility. Benefits in Mississippi and Arizona are the least generous. The policy issue involved is whether the benefit level allows individuals to be overly-selective in their search for re-employment. </a:t>
            </a:r>
            <a:endParaRPr lang="en-US" altLang="en-US" b="1" dirty="0" smtClean="0"/>
          </a:p>
        </p:txBody>
      </p:sp>
    </p:spTree>
    <p:extLst>
      <p:ext uri="{BB962C8B-B14F-4D97-AF65-F5344CB8AC3E}">
        <p14:creationId xmlns:p14="http://schemas.microsoft.com/office/powerpoint/2010/main" val="3666378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pPr eaLnBrk="1" hangingPunct="1"/>
            <a:r>
              <a:rPr lang="en-US" altLang="en-US" b="1" smtClean="0"/>
              <a:t>Education levels and specialized training have always helped protect people from prolonged periods of unemployment, if not necessarily from underemployment.</a:t>
            </a:r>
          </a:p>
          <a:p>
            <a:pPr eaLnBrk="1" hangingPunct="1"/>
            <a:endParaRPr lang="en-US" altLang="en-US" b="1" smtClean="0"/>
          </a:p>
        </p:txBody>
      </p:sp>
      <p:sp>
        <p:nvSpPr>
          <p:cNvPr id="30724"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5703FF81-B9FE-4F39-8672-EA0AA79FB748}" type="slidenum">
              <a:rPr lang="en-US" altLang="en-US" smtClean="0">
                <a:latin typeface="Arial" panose="020B0604020202020204" pitchFamily="34" charset="0"/>
              </a:rPr>
              <a:pPr/>
              <a:t>25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1939115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B1AEA824-EB00-4E69-BF9B-F2B7C54D4F3B}" type="slidenum">
              <a:rPr lang="en-US" altLang="en-US" sz="1200">
                <a:latin typeface="Arial" panose="020B0604020202020204" pitchFamily="34" charset="0"/>
              </a:rPr>
              <a:pPr algn="r" eaLnBrk="1" hangingPunct="1"/>
              <a:t>26</a:t>
            </a:fld>
            <a:endParaRPr lang="en-US" altLang="en-US" sz="1200">
              <a:latin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b="1" baseline="0" dirty="0" smtClean="0"/>
              <a:t>Data from the Bureau of Labor Statistics was used to prepare this graph, which validates what our intuition would conclude. There is a very strong correlation between formal education, employment stability and income level</a:t>
            </a:r>
            <a:r>
              <a:rPr lang="en-US" altLang="en-US" b="1" baseline="0" dirty="0" smtClean="0"/>
              <a:t>. The 2019 percentages have been added to this chart issued for 2017.</a:t>
            </a:r>
            <a:endParaRPr lang="en-US" altLang="en-US" dirty="0" smtClean="0"/>
          </a:p>
        </p:txBody>
      </p:sp>
    </p:spTree>
    <p:extLst>
      <p:ext uri="{BB962C8B-B14F-4D97-AF65-F5344CB8AC3E}">
        <p14:creationId xmlns:p14="http://schemas.microsoft.com/office/powerpoint/2010/main" val="3769401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0F20C526-0953-470D-AE93-3CF6411FF638}" type="slidenum">
              <a:rPr lang="en-US" altLang="en-US" sz="1200">
                <a:latin typeface="Arial" panose="020B0604020202020204" pitchFamily="34" charset="0"/>
              </a:rPr>
              <a:pPr algn="r" eaLnBrk="1" hangingPunct="1"/>
              <a:t>27</a:t>
            </a:fld>
            <a:endParaRPr lang="en-US" altLang="en-US" sz="1200">
              <a:latin typeface="Arial" panose="020B0604020202020204"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b="1" dirty="0" smtClean="0"/>
              <a:t>A 2018 </a:t>
            </a:r>
            <a:r>
              <a:rPr lang="en-US" altLang="en-US" b="1" dirty="0" smtClean="0"/>
              <a:t>U.S.</a:t>
            </a:r>
            <a:r>
              <a:rPr lang="en-US" altLang="en-US" b="1" baseline="0" dirty="0" smtClean="0"/>
              <a:t> </a:t>
            </a:r>
            <a:r>
              <a:rPr lang="en-US" altLang="en-US" b="1" baseline="0" dirty="0" smtClean="0"/>
              <a:t>Bureau of Labor and Statistics report indicated that veteran unemployment feel to an all-time low of 3.8 percent. However, this figure is derived from a questionnaire sent out to veterans that is not considered by veteran organizations as sufficiently specific. As with other individuals, anyone who has given up trying to obtain employment is not counted.</a:t>
            </a:r>
            <a:endParaRPr lang="en-US" altLang="en-US" b="1" dirty="0" smtClean="0"/>
          </a:p>
          <a:p>
            <a:pPr eaLnBrk="1" hangingPunct="1"/>
            <a:endParaRPr lang="en-US" altLang="en-US" b="1" dirty="0" smtClean="0"/>
          </a:p>
          <a:p>
            <a:pPr eaLnBrk="1" hangingPunct="1"/>
            <a:r>
              <a:rPr lang="en-US" altLang="en-US" b="1" dirty="0" smtClean="0"/>
              <a:t> </a:t>
            </a:r>
            <a:endParaRPr lang="en-US" altLang="en-US" dirty="0" smtClean="0"/>
          </a:p>
        </p:txBody>
      </p:sp>
    </p:spTree>
    <p:extLst>
      <p:ext uri="{BB962C8B-B14F-4D97-AF65-F5344CB8AC3E}">
        <p14:creationId xmlns:p14="http://schemas.microsoft.com/office/powerpoint/2010/main" val="24115238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5B67BBB8-E884-420C-936C-9BCB204EBEA5}" type="slidenum">
              <a:rPr lang="en-US" altLang="en-US" sz="1200">
                <a:latin typeface="Arial" panose="020B0604020202020204" pitchFamily="34" charset="0"/>
              </a:rPr>
              <a:pPr algn="r" eaLnBrk="1" hangingPunct="1"/>
              <a:t>28</a:t>
            </a:fld>
            <a:endParaRPr lang="en-US" altLang="en-US" sz="1200">
              <a:latin typeface="Arial" panose="020B0604020202020204"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altLang="en-US" b="1" dirty="0" smtClean="0"/>
              <a:t>Despite the positive trend in employment growth, that statistics on individual and household savings indicate that 40</a:t>
            </a:r>
            <a:r>
              <a:rPr lang="en-US" altLang="en-US" b="1" baseline="0" dirty="0" smtClean="0"/>
              <a:t> percent of all households are unable to cover the cost of even a minority emergency expense. An analysis of the Economic Policy Institute indicates that labor incomes fro the bottom 90 percent has shrunk by more than 10 percent since 1979. This translates into about $10,800 of lost pay per household.</a:t>
            </a:r>
            <a:endParaRPr lang="en-US" altLang="en-US" b="1" dirty="0" smtClean="0"/>
          </a:p>
        </p:txBody>
      </p:sp>
    </p:spTree>
    <p:extLst>
      <p:ext uri="{BB962C8B-B14F-4D97-AF65-F5344CB8AC3E}">
        <p14:creationId xmlns:p14="http://schemas.microsoft.com/office/powerpoint/2010/main" val="6408233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10C232E5-412E-430A-9A41-A0851B0F0B0E}" type="slidenum">
              <a:rPr lang="en-US" altLang="en-US" smtClean="0">
                <a:latin typeface="Arial" panose="020B0604020202020204" pitchFamily="34" charset="0"/>
              </a:rPr>
              <a:pPr/>
              <a:t>29</a:t>
            </a:fld>
            <a:endParaRPr lang="en-US" altLang="en-US" smtClean="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altLang="en-US" b="1" dirty="0" smtClean="0"/>
              <a:t>There are some 20 million</a:t>
            </a:r>
            <a:r>
              <a:rPr lang="en-US" altLang="en-US" b="1" baseline="0" dirty="0" smtClean="0"/>
              <a:t> working-age- people with some disability in the United States. Of this total, 7.5 million are working. During 2016 the economy added 343,000 new jobs for people with disabilities, and another 111,804 people with a disability entered the workforce in 2017.  Statistics for 2019 are not yet published.</a:t>
            </a:r>
            <a:endParaRPr lang="en-US" altLang="en-US" b="1" dirty="0" smtClean="0"/>
          </a:p>
        </p:txBody>
      </p:sp>
    </p:spTree>
    <p:extLst>
      <p:ext uri="{BB962C8B-B14F-4D97-AF65-F5344CB8AC3E}">
        <p14:creationId xmlns:p14="http://schemas.microsoft.com/office/powerpoint/2010/main" val="3302339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6E820A12-22F5-43E0-A428-68BE3ED5EA9A}" type="slidenum">
              <a:rPr lang="en-US" altLang="en-US" sz="1200">
                <a:latin typeface="Arial" panose="020B0604020202020204" pitchFamily="34" charset="0"/>
              </a:rPr>
              <a:pPr algn="r" eaLnBrk="1" hangingPunct="1"/>
              <a:t>3</a:t>
            </a:fld>
            <a:endParaRPr lang="en-US" altLang="en-US" sz="120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en-US" b="1" dirty="0" smtClean="0"/>
              <a:t>Roughly one-half of our population – 159.5 million people -- comprises the nation’s civilian workforce. Of course, not all of these persons are employed. The</a:t>
            </a:r>
            <a:r>
              <a:rPr lang="en-US" altLang="en-US" b="1" baseline="0" dirty="0" smtClean="0"/>
              <a:t> downward sloping direction of the line on this graph reveals that a rising number of people included in the statistical labor force are not employed. A 2017 Brookings Institution paper written by Princeton University economics professor Alan Krueger provided some of the answers:</a:t>
            </a:r>
            <a:endParaRPr lang="en-US" altLang="en-US" b="1" dirty="0" smtClean="0"/>
          </a:p>
        </p:txBody>
      </p:sp>
    </p:spTree>
    <p:extLst>
      <p:ext uri="{BB962C8B-B14F-4D97-AF65-F5344CB8AC3E}">
        <p14:creationId xmlns:p14="http://schemas.microsoft.com/office/powerpoint/2010/main" val="20351456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t>As reported in previous updates, another consequence of long-term unemployment has been a significant increase in the number of people applying for Social Security Disability benefits. </a:t>
            </a:r>
          </a:p>
        </p:txBody>
      </p:sp>
      <p:sp>
        <p:nvSpPr>
          <p:cNvPr id="38916"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08993311-CD56-4F7B-BFFB-B8344AB6A53C}" type="slidenum">
              <a:rPr lang="en-US" altLang="en-US" smtClean="0">
                <a:latin typeface="Arial" panose="020B0604020202020204" pitchFamily="34" charset="0"/>
              </a:rPr>
              <a:pPr/>
              <a:t>30</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3250632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pPr eaLnBrk="1" hangingPunct="1"/>
            <a:r>
              <a:rPr lang="en-US" altLang="en-US" b="1" dirty="0" smtClean="0"/>
              <a:t>The Center on Budget and</a:t>
            </a:r>
            <a:r>
              <a:rPr lang="en-US" altLang="en-US" b="1" baseline="0" dirty="0" smtClean="0"/>
              <a:t> Policy Priorities reported last August that 62 million people – one in every six U.S. residents, collected Social Security benefits in June 2018. Older Americans make up about 4 in 5 beneficiaries, another one-fifth of beneficiaries received Social Security Disability Insurance (SSDI) or were young survivors of deceased workers.</a:t>
            </a:r>
            <a:endParaRPr lang="en-US" altLang="en-US" b="1" dirty="0" smtClean="0"/>
          </a:p>
        </p:txBody>
      </p:sp>
      <p:sp>
        <p:nvSpPr>
          <p:cNvPr id="38916"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08993311-CD56-4F7B-BFFB-B8344AB6A53C}" type="slidenum">
              <a:rPr lang="en-US" altLang="en-US" smtClean="0">
                <a:latin typeface="Arial" panose="020B0604020202020204" pitchFamily="34" charset="0"/>
              </a:rPr>
              <a:pPr/>
              <a:t>31</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816525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2E9BF089-792A-4B1F-BC95-B15722869AA9}" type="slidenum">
              <a:rPr lang="en-US" altLang="en-US" smtClean="0">
                <a:latin typeface="Arial" panose="020B0604020202020204" pitchFamily="34" charset="0"/>
              </a:rPr>
              <a:pPr/>
              <a:t>32</a:t>
            </a:fld>
            <a:endParaRPr lang="en-US" altLang="en-US" smtClean="0">
              <a:latin typeface="Arial" panose="020B0604020202020204"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b="1" dirty="0" smtClean="0"/>
              <a:t>The financial obligations</a:t>
            </a:r>
            <a:r>
              <a:rPr lang="en-US" altLang="en-US" b="1" baseline="0" dirty="0" smtClean="0"/>
              <a:t> to those now collecting disability insurance benefits are rapidly depleting the reserves of the trust fund. The 2017 report of the Social Security trustees indicates the fund will be depleted by 2028. </a:t>
            </a:r>
            <a:endParaRPr lang="en-US" altLang="en-US" b="1" dirty="0" smtClean="0"/>
          </a:p>
        </p:txBody>
      </p:sp>
    </p:spTree>
    <p:extLst>
      <p:ext uri="{BB962C8B-B14F-4D97-AF65-F5344CB8AC3E}">
        <p14:creationId xmlns:p14="http://schemas.microsoft.com/office/powerpoint/2010/main" val="38031595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0E7B86A-E430-4DDC-9FF1-BFB69FEA9986}" type="slidenum">
              <a:rPr lang="en-US" altLang="en-US" sz="1200">
                <a:latin typeface="Arial" panose="020B0604020202020204" pitchFamily="34" charset="0"/>
              </a:rPr>
              <a:pPr algn="r" eaLnBrk="1" hangingPunct="1"/>
              <a:t>33</a:t>
            </a:fld>
            <a:endParaRPr lang="en-US" altLang="en-US" sz="1200">
              <a:latin typeface="Arial" panose="020B0604020202020204"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b="1" dirty="0" smtClean="0"/>
              <a:t>An internal audit revealed that Social Security paid out $2 billion from fraudulent disability claims approved by 44 administrative law judges between 2007 and 2014. In response,</a:t>
            </a:r>
            <a:r>
              <a:rPr lang="en-US" altLang="en-US" b="1" baseline="0" dirty="0" smtClean="0"/>
              <a:t> the Social Security Administration and the Justice Department created the Cooperative Disability Investigation Unit, now operating in 34 states, the District of Columbia and Puerto Rico. </a:t>
            </a:r>
            <a:r>
              <a:rPr lang="en-US" altLang="en-US" b="1" baseline="0" dirty="0" smtClean="0"/>
              <a:t>The SSA’s Office of the Inspector General reported to Congress that between October 2017 and March 2018, their investigations of fraud resulted in 400 criminal convictions, recovering $40 million.</a:t>
            </a:r>
            <a:endParaRPr lang="en-US" altLang="en-US" b="1" dirty="0" smtClean="0"/>
          </a:p>
        </p:txBody>
      </p:sp>
    </p:spTree>
    <p:extLst>
      <p:ext uri="{BB962C8B-B14F-4D97-AF65-F5344CB8AC3E}">
        <p14:creationId xmlns:p14="http://schemas.microsoft.com/office/powerpoint/2010/main" val="42282682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6708766-96BC-4DA6-AF0A-E5F0F7A72793}" type="slidenum">
              <a:rPr lang="en-US" altLang="en-US" sz="1200">
                <a:latin typeface="Arial" panose="020B0604020202020204" pitchFamily="34" charset="0"/>
              </a:rPr>
              <a:pPr algn="r" eaLnBrk="1" hangingPunct="1"/>
              <a:t>34</a:t>
            </a:fld>
            <a:endParaRPr lang="en-US" altLang="en-US" sz="1200">
              <a:latin typeface="Arial" panose="020B0604020202020204"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b="1" dirty="0" smtClean="0"/>
              <a:t>The bottom line for most Americans is that we are very dependent on continuous employment to make ends meet. Any interruption in employment, even for a short period can result in indebtedness and even homelessness. Next, we</a:t>
            </a:r>
            <a:r>
              <a:rPr lang="en-US" altLang="en-US" b="1" baseline="0" dirty="0" smtClean="0"/>
              <a:t> will look at social welfare trends.</a:t>
            </a:r>
            <a:endParaRPr lang="en-US" altLang="en-US" b="1" dirty="0" smtClean="0"/>
          </a:p>
        </p:txBody>
      </p:sp>
    </p:spTree>
    <p:extLst>
      <p:ext uri="{BB962C8B-B14F-4D97-AF65-F5344CB8AC3E}">
        <p14:creationId xmlns:p14="http://schemas.microsoft.com/office/powerpoint/2010/main" val="14716670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48EC882-BA9F-4ED9-BBAE-869EFCFDBFEB}" type="slidenum">
              <a:rPr lang="en-US" altLang="en-US" smtClean="0"/>
              <a:pPr>
                <a:defRPr/>
              </a:pPr>
              <a:t>35</a:t>
            </a:fld>
            <a:endParaRPr lang="en-US" altLang="en-US"/>
          </a:p>
        </p:txBody>
      </p:sp>
    </p:spTree>
    <p:extLst>
      <p:ext uri="{BB962C8B-B14F-4D97-AF65-F5344CB8AC3E}">
        <p14:creationId xmlns:p14="http://schemas.microsoft.com/office/powerpoint/2010/main" val="3118371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smtClean="0"/>
              <a:t>“The opioid epidemic and labor-force participation are now intertwined. If we are to bring a large number of people back into the labor force who have left the labor force, I think it’s important that we take serious steps to address the opioid crisis.” </a:t>
            </a:r>
            <a:r>
              <a:rPr lang="en-US" sz="1200" b="0" dirty="0" smtClean="0"/>
              <a:t>[Source: Alan Krueger. </a:t>
            </a:r>
            <a:r>
              <a:rPr lang="en-US" altLang="en-US" b="0" baseline="0" dirty="0" smtClean="0"/>
              <a:t>“Where Have All the Workers Gone? An Inquiry into the Decline of the U.S. Labor Force Participation Rate.” Brookings Institution, 2017]</a:t>
            </a:r>
            <a:endParaRPr lang="en-US" alt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a:p>
            <a:pPr eaLnBrk="1" hangingPunct="1"/>
            <a:endParaRPr lang="en-US" altLang="en-US" b="1" dirty="0" smtClean="0"/>
          </a:p>
        </p:txBody>
      </p:sp>
      <p:sp>
        <p:nvSpPr>
          <p:cNvPr id="6148"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6B783D42-C217-43ED-A17E-E9CE2A519393}" type="slidenum">
              <a:rPr lang="en-US" altLang="en-US" smtClean="0">
                <a:latin typeface="Arial" panose="020B0604020202020204" pitchFamily="34" charset="0"/>
              </a:rPr>
              <a:pPr/>
              <a:t>4</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672593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719AB6C3-F958-42A7-AC06-18ACE594FC58}" type="slidenum">
              <a:rPr lang="en-US" altLang="en-US" sz="1200">
                <a:latin typeface="Arial" panose="020B0604020202020204" pitchFamily="34" charset="0"/>
              </a:rPr>
              <a:pPr algn="r" eaLnBrk="1" hangingPunct="1"/>
              <a:t>5</a:t>
            </a:fld>
            <a:endParaRPr lang="en-US" altLang="en-US" sz="120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b="1" dirty="0" smtClean="0"/>
              <a:t>The number of people employed full-time</a:t>
            </a:r>
            <a:r>
              <a:rPr lang="en-US" altLang="en-US" b="1" baseline="0" dirty="0" smtClean="0"/>
              <a:t> peaked in December of 2018 at 129.9 million. </a:t>
            </a:r>
            <a:endParaRPr lang="en-US" altLang="en-US" b="1" dirty="0" smtClean="0"/>
          </a:p>
        </p:txBody>
      </p:sp>
    </p:spTree>
    <p:extLst>
      <p:ext uri="{BB962C8B-B14F-4D97-AF65-F5344CB8AC3E}">
        <p14:creationId xmlns:p14="http://schemas.microsoft.com/office/powerpoint/2010/main" val="4089950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10C232E5-412E-430A-9A41-A0851B0F0B0E}" type="slidenum">
              <a:rPr lang="en-US" altLang="en-US" smtClean="0">
                <a:latin typeface="Arial" panose="020B0604020202020204" pitchFamily="34" charset="0"/>
              </a:rPr>
              <a:pPr/>
              <a:t>6</a:t>
            </a:fld>
            <a:endParaRPr lang="en-US" altLang="en-US" smtClean="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altLang="en-US" b="1" dirty="0" smtClean="0"/>
              <a:t>When the government announces the official</a:t>
            </a:r>
            <a:r>
              <a:rPr lang="en-US" altLang="en-US" b="1" baseline="0" dirty="0" smtClean="0"/>
              <a:t> rate of unemployment, this statistic is based on a </a:t>
            </a:r>
            <a:r>
              <a:rPr lang="en-US" altLang="en-US" b="1" dirty="0" smtClean="0"/>
              <a:t>survey of households taken by the U.S. Census Bureau. They report the percentage of the labor force that is without work, but seeking employment. Anyone</a:t>
            </a:r>
            <a:r>
              <a:rPr lang="en-US" altLang="en-US" b="1" baseline="0" dirty="0" smtClean="0"/>
              <a:t> who responds that they have given up looking for employment is categorized as no longer in the workforce and, therefore, not unemployed.</a:t>
            </a:r>
            <a:r>
              <a:rPr lang="en-US" altLang="en-US" b="1" dirty="0" smtClean="0"/>
              <a:t> </a:t>
            </a:r>
          </a:p>
          <a:p>
            <a:pPr eaLnBrk="1" hangingPunct="1"/>
            <a:endParaRPr lang="en-US" altLang="en-US" b="1" dirty="0" smtClean="0"/>
          </a:p>
        </p:txBody>
      </p:sp>
    </p:spTree>
    <p:extLst>
      <p:ext uri="{BB962C8B-B14F-4D97-AF65-F5344CB8AC3E}">
        <p14:creationId xmlns:p14="http://schemas.microsoft.com/office/powerpoint/2010/main" val="1264433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10C232E5-412E-430A-9A41-A0851B0F0B0E}" type="slidenum">
              <a:rPr lang="en-US" altLang="en-US" smtClean="0">
                <a:latin typeface="Arial" panose="020B0604020202020204" pitchFamily="34" charset="0"/>
              </a:rPr>
              <a:pPr/>
              <a:t>7</a:t>
            </a:fld>
            <a:endParaRPr lang="en-US" altLang="en-US" smtClean="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altLang="en-US" b="1" dirty="0" smtClean="0"/>
              <a:t>The report released by the</a:t>
            </a:r>
            <a:r>
              <a:rPr lang="en-US" altLang="en-US" b="1" baseline="0" dirty="0" smtClean="0"/>
              <a:t> Bureau of Labor Statistics for January, 2019 states the unemployment rate to be 4.0%. The number of unemployed increased by 241,000 to 6.54 million. Analysts point to the partial federal government shutdown as a significant factor in the uptick in both the unemployment rate and the number of unemployed persons.</a:t>
            </a:r>
            <a:endParaRPr lang="en-US" altLang="en-US" b="1" dirty="0" smtClean="0"/>
          </a:p>
        </p:txBody>
      </p:sp>
    </p:spTree>
    <p:extLst>
      <p:ext uri="{BB962C8B-B14F-4D97-AF65-F5344CB8AC3E}">
        <p14:creationId xmlns:p14="http://schemas.microsoft.com/office/powerpoint/2010/main" val="2987037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10C232E5-412E-430A-9A41-A0851B0F0B0E}" type="slidenum">
              <a:rPr lang="en-US" altLang="en-US" smtClean="0">
                <a:latin typeface="Arial" panose="020B0604020202020204" pitchFamily="34" charset="0"/>
              </a:rPr>
              <a:pPr/>
              <a:t>8</a:t>
            </a:fld>
            <a:endParaRPr lang="en-US" altLang="en-US" smtClean="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sz="1200" b="1" i="0" kern="1200" dirty="0" smtClean="0">
                <a:solidFill>
                  <a:schemeClr val="tx1"/>
                </a:solidFill>
                <a:effectLst/>
                <a:latin typeface="Arial" panose="020B0604020202020204" pitchFamily="34" charset="0"/>
                <a:ea typeface="+mn-ea"/>
                <a:cs typeface="+mn-cs"/>
              </a:rPr>
              <a:t>Among the major worker groups, the unemployment rate for Hispanics increased to 4.9 percent in January. The jobless rates for adult men (3.7 percent), adult women (3.6 percent), teenagers (12.9 percent), Whites (3.5 percent), Blacks (6.8 percent), and Asians (3.1 percent) showed little change over the month.</a:t>
            </a:r>
            <a:r>
              <a:rPr lang="en-US" sz="1200" b="0" i="0" kern="1200" dirty="0" smtClean="0">
                <a:solidFill>
                  <a:schemeClr val="tx1"/>
                </a:solidFill>
                <a:effectLst/>
                <a:latin typeface="Arial" panose="020B0604020202020204" pitchFamily="34" charset="0"/>
                <a:ea typeface="+mn-ea"/>
                <a:cs typeface="+mn-cs"/>
              </a:rPr>
              <a:t> [Source: Trading</a:t>
            </a:r>
            <a:r>
              <a:rPr lang="en-US" sz="1200" b="0" i="0" kern="1200" baseline="0" dirty="0" smtClean="0">
                <a:solidFill>
                  <a:schemeClr val="tx1"/>
                </a:solidFill>
                <a:effectLst/>
                <a:latin typeface="Arial" panose="020B0604020202020204" pitchFamily="34" charset="0"/>
                <a:ea typeface="+mn-ea"/>
                <a:cs typeface="+mn-cs"/>
              </a:rPr>
              <a:t> Economics]</a:t>
            </a:r>
            <a:endParaRPr lang="en-US" altLang="en-US" b="1" dirty="0" smtClean="0"/>
          </a:p>
        </p:txBody>
      </p:sp>
    </p:spTree>
    <p:extLst>
      <p:ext uri="{BB962C8B-B14F-4D97-AF65-F5344CB8AC3E}">
        <p14:creationId xmlns:p14="http://schemas.microsoft.com/office/powerpoint/2010/main" val="552695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14CBDE5E-5282-4FCC-B88A-B496975150E5}" type="slidenum">
              <a:rPr lang="en-US" altLang="en-US" sz="1200">
                <a:latin typeface="Arial" panose="020B0604020202020204" pitchFamily="34" charset="0"/>
              </a:rPr>
              <a:pPr algn="r" eaLnBrk="1" hangingPunct="1"/>
              <a:t>9</a:t>
            </a:fld>
            <a:endParaRPr lang="en-US" altLang="en-US" sz="1200">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b="1" dirty="0" smtClean="0"/>
              <a:t>Across the United States, the demand for workers is, as always, uneven. The reasons for this are many. As reported by the Bureau of Labor Statistics, Iowa,</a:t>
            </a:r>
            <a:r>
              <a:rPr lang="en-US" altLang="en-US" b="1" baseline="0" dirty="0" smtClean="0"/>
              <a:t> </a:t>
            </a:r>
            <a:r>
              <a:rPr lang="en-US" altLang="en-US" b="1" dirty="0" smtClean="0"/>
              <a:t>Hawaii, New Hampshire,</a:t>
            </a:r>
            <a:r>
              <a:rPr lang="en-US" altLang="en-US" b="1" baseline="0" dirty="0" smtClean="0"/>
              <a:t> Idaho and </a:t>
            </a:r>
            <a:r>
              <a:rPr lang="en-US" altLang="en-US" b="1" dirty="0" smtClean="0"/>
              <a:t>North Dakota had the lowest jobless rates as of December 2018</a:t>
            </a:r>
            <a:r>
              <a:rPr lang="en-US" altLang="en-US" b="1" baseline="0" dirty="0" smtClean="0"/>
              <a:t>. Alaskans had the highest rate of unemployment at 6.3%, with the District of Columbia next highest at 5.5%.</a:t>
            </a:r>
            <a:endParaRPr lang="en-US" altLang="en-US" b="1" dirty="0" smtClean="0"/>
          </a:p>
        </p:txBody>
      </p:sp>
    </p:spTree>
    <p:extLst>
      <p:ext uri="{BB962C8B-B14F-4D97-AF65-F5344CB8AC3E}">
        <p14:creationId xmlns:p14="http://schemas.microsoft.com/office/powerpoint/2010/main" val="4160983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A60F52B-F282-4E2E-82DC-EEC03885B6FE}" type="slidenum">
              <a:rPr lang="en-US" altLang="en-US"/>
              <a:pPr>
                <a:defRPr/>
              </a:pPr>
              <a:t>‹#›</a:t>
            </a:fld>
            <a:endParaRPr lang="en-US" altLang="en-US"/>
          </a:p>
        </p:txBody>
      </p:sp>
    </p:spTree>
    <p:extLst>
      <p:ext uri="{BB962C8B-B14F-4D97-AF65-F5344CB8AC3E}">
        <p14:creationId xmlns:p14="http://schemas.microsoft.com/office/powerpoint/2010/main" val="198770164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CF450AE-8DBC-4AA3-B063-300A6676600D}" type="slidenum">
              <a:rPr lang="en-US" altLang="en-US"/>
              <a:pPr>
                <a:defRPr/>
              </a:pPr>
              <a:t>‹#›</a:t>
            </a:fld>
            <a:endParaRPr lang="en-US" altLang="en-US"/>
          </a:p>
        </p:txBody>
      </p:sp>
    </p:spTree>
    <p:extLst>
      <p:ext uri="{BB962C8B-B14F-4D97-AF65-F5344CB8AC3E}">
        <p14:creationId xmlns:p14="http://schemas.microsoft.com/office/powerpoint/2010/main" val="48134766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65ACEDF-7F19-435D-9975-CBE85E7B7C12}" type="slidenum">
              <a:rPr lang="en-US" altLang="en-US"/>
              <a:pPr>
                <a:defRPr/>
              </a:pPr>
              <a:t>‹#›</a:t>
            </a:fld>
            <a:endParaRPr lang="en-US" altLang="en-US"/>
          </a:p>
        </p:txBody>
      </p:sp>
    </p:spTree>
    <p:extLst>
      <p:ext uri="{BB962C8B-B14F-4D97-AF65-F5344CB8AC3E}">
        <p14:creationId xmlns:p14="http://schemas.microsoft.com/office/powerpoint/2010/main" val="295307896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01F832D7-0964-4BBB-B359-C089782E381D}" type="slidenum">
              <a:rPr lang="en-US" altLang="en-US"/>
              <a:pPr>
                <a:defRPr/>
              </a:pPr>
              <a:t>‹#›</a:t>
            </a:fld>
            <a:endParaRPr lang="en-US" altLang="en-US"/>
          </a:p>
        </p:txBody>
      </p:sp>
    </p:spTree>
    <p:extLst>
      <p:ext uri="{BB962C8B-B14F-4D97-AF65-F5344CB8AC3E}">
        <p14:creationId xmlns:p14="http://schemas.microsoft.com/office/powerpoint/2010/main" val="9885170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376A701-01DA-4E55-9BD8-7CF48FBD801D}" type="slidenum">
              <a:rPr lang="en-US" altLang="en-US"/>
              <a:pPr>
                <a:defRPr/>
              </a:pPr>
              <a:t>‹#›</a:t>
            </a:fld>
            <a:endParaRPr lang="en-US" altLang="en-US"/>
          </a:p>
        </p:txBody>
      </p:sp>
    </p:spTree>
    <p:extLst>
      <p:ext uri="{BB962C8B-B14F-4D97-AF65-F5344CB8AC3E}">
        <p14:creationId xmlns:p14="http://schemas.microsoft.com/office/powerpoint/2010/main" val="252851077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446CD42-5766-46A1-B21F-8A38249C6384}" type="slidenum">
              <a:rPr lang="en-US" altLang="en-US"/>
              <a:pPr>
                <a:defRPr/>
              </a:pPr>
              <a:t>‹#›</a:t>
            </a:fld>
            <a:endParaRPr lang="en-US" altLang="en-US"/>
          </a:p>
        </p:txBody>
      </p:sp>
    </p:spTree>
    <p:extLst>
      <p:ext uri="{BB962C8B-B14F-4D97-AF65-F5344CB8AC3E}">
        <p14:creationId xmlns:p14="http://schemas.microsoft.com/office/powerpoint/2010/main" val="21678413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8966E83-FAE0-42D2-9E2C-138155A903F1}" type="slidenum">
              <a:rPr lang="en-US" altLang="en-US"/>
              <a:pPr>
                <a:defRPr/>
              </a:pPr>
              <a:t>‹#›</a:t>
            </a:fld>
            <a:endParaRPr lang="en-US" altLang="en-US"/>
          </a:p>
        </p:txBody>
      </p:sp>
    </p:spTree>
    <p:extLst>
      <p:ext uri="{BB962C8B-B14F-4D97-AF65-F5344CB8AC3E}">
        <p14:creationId xmlns:p14="http://schemas.microsoft.com/office/powerpoint/2010/main" val="338481519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988904F3-951B-4A9A-8EB3-3E1FFC6F8ECE}" type="slidenum">
              <a:rPr lang="en-US" altLang="en-US"/>
              <a:pPr>
                <a:defRPr/>
              </a:pPr>
              <a:t>‹#›</a:t>
            </a:fld>
            <a:endParaRPr lang="en-US" altLang="en-US"/>
          </a:p>
        </p:txBody>
      </p:sp>
    </p:spTree>
    <p:extLst>
      <p:ext uri="{BB962C8B-B14F-4D97-AF65-F5344CB8AC3E}">
        <p14:creationId xmlns:p14="http://schemas.microsoft.com/office/powerpoint/2010/main" val="28866269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0DAE0C0F-C046-44E4-8EB7-C6C499D1A92B}" type="slidenum">
              <a:rPr lang="en-US" altLang="en-US"/>
              <a:pPr>
                <a:defRPr/>
              </a:pPr>
              <a:t>‹#›</a:t>
            </a:fld>
            <a:endParaRPr lang="en-US" altLang="en-US"/>
          </a:p>
        </p:txBody>
      </p:sp>
    </p:spTree>
    <p:extLst>
      <p:ext uri="{BB962C8B-B14F-4D97-AF65-F5344CB8AC3E}">
        <p14:creationId xmlns:p14="http://schemas.microsoft.com/office/powerpoint/2010/main" val="291984825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8FCC567-967B-454D-A697-E1F6EB1C0278}" type="slidenum">
              <a:rPr lang="en-US" altLang="en-US"/>
              <a:pPr>
                <a:defRPr/>
              </a:pPr>
              <a:t>‹#›</a:t>
            </a:fld>
            <a:endParaRPr lang="en-US" altLang="en-US"/>
          </a:p>
        </p:txBody>
      </p:sp>
    </p:spTree>
    <p:extLst>
      <p:ext uri="{BB962C8B-B14F-4D97-AF65-F5344CB8AC3E}">
        <p14:creationId xmlns:p14="http://schemas.microsoft.com/office/powerpoint/2010/main" val="30643864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1BE4390-7AED-4A68-BBA9-39DA14D610CC}" type="slidenum">
              <a:rPr lang="en-US" altLang="en-US"/>
              <a:pPr>
                <a:defRPr/>
              </a:pPr>
              <a:t>‹#›</a:t>
            </a:fld>
            <a:endParaRPr lang="en-US" altLang="en-US"/>
          </a:p>
        </p:txBody>
      </p:sp>
    </p:spTree>
    <p:extLst>
      <p:ext uri="{BB962C8B-B14F-4D97-AF65-F5344CB8AC3E}">
        <p14:creationId xmlns:p14="http://schemas.microsoft.com/office/powerpoint/2010/main" val="202208743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0A4568A-4624-408D-BCA1-147C7D7E411D}" type="slidenum">
              <a:rPr lang="en-US" altLang="en-US"/>
              <a:pPr>
                <a:defRPr/>
              </a:pPr>
              <a:t>‹#›</a:t>
            </a:fld>
            <a:endParaRPr lang="en-US" altLang="en-US"/>
          </a:p>
        </p:txBody>
      </p:sp>
    </p:spTree>
    <p:extLst>
      <p:ext uri="{BB962C8B-B14F-4D97-AF65-F5344CB8AC3E}">
        <p14:creationId xmlns:p14="http://schemas.microsoft.com/office/powerpoint/2010/main" val="5794354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A0FAA391-9A65-4B74-BC11-245BD1F0C97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62200" y="5334000"/>
            <a:ext cx="4746812" cy="1384995"/>
          </a:xfrm>
          <a:prstGeom prst="rect">
            <a:avLst/>
          </a:prstGeom>
          <a:noFill/>
        </p:spPr>
        <p:txBody>
          <a:bodyPr wrap="none">
            <a:spAutoFit/>
          </a:bodyPr>
          <a:lstStyle/>
          <a:p>
            <a:pPr algn="ctr">
              <a:defRPr/>
            </a:pPr>
            <a:r>
              <a:rPr lang="en-US" sz="2800" b="1" dirty="0"/>
              <a:t>The State of the United </a:t>
            </a:r>
            <a:r>
              <a:rPr lang="en-US" sz="2800" b="1" dirty="0" smtClean="0"/>
              <a:t>States</a:t>
            </a:r>
          </a:p>
          <a:p>
            <a:pPr algn="ctr">
              <a:defRPr/>
            </a:pPr>
            <a:r>
              <a:rPr lang="en-US" sz="2800" b="1" dirty="0" smtClean="0"/>
              <a:t>ECONOMY AND SOCIETY</a:t>
            </a:r>
          </a:p>
          <a:p>
            <a:pPr algn="ctr">
              <a:defRPr/>
            </a:pPr>
            <a:r>
              <a:rPr lang="en-US" sz="2800" b="1" dirty="0" smtClean="0"/>
              <a:t>Part 3</a:t>
            </a:r>
          </a:p>
        </p:txBody>
      </p:sp>
      <p:pic>
        <p:nvPicPr>
          <p:cNvPr id="4" name="Picture 4" descr="Image result for state of the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1000"/>
            <a:ext cx="7391400" cy="4930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9222" name="Picture 6" descr="Image result for alaska job market 2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14400"/>
            <a:ext cx="7429500" cy="41814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alaska job market 20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196" y="2743200"/>
            <a:ext cx="2829083"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54576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5122" name="Picture 2" descr="Image result for U.S. unemployment rate for minorities 2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00200"/>
            <a:ext cx="5834061" cy="373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9459" name="Picture 5" descr="http://www.careerizm.com/wp-content/uploads/2014/12/unemployed-mb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400" y="3332163"/>
            <a:ext cx="5308600" cy="352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7" descr="http://images.wisegeek.com/unemployed-man-with-sig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0588" y="0"/>
            <a:ext cx="4443412" cy="333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9" descr="http://upload.wikimedia.org/wikipedia/commons/8/87/FEMA_-_29783_-_Workers_unemployed_by_the_freeze_in_Californi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5" y="26988"/>
            <a:ext cx="495935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3" descr="https://tse1.mm.bing.net/th?id=OIP.M74efcd76f0a7a1a01f52d0f77a1cced8o0&amp;pid=15.1&amp;P=0&amp;w=293&amp;h=1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8" y="3332163"/>
            <a:ext cx="5229225" cy="352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68" name="Text Box 12"/>
          <p:cNvSpPr txBox="1">
            <a:spLocks noChangeArrowheads="1"/>
          </p:cNvSpPr>
          <p:nvPr/>
        </p:nvSpPr>
        <p:spPr bwMode="auto">
          <a:xfrm>
            <a:off x="743291" y="5690916"/>
            <a:ext cx="76574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smtClean="0">
                <a:latin typeface="Rockwell" pitchFamily="18" charset="0"/>
              </a:rPr>
              <a:t>Mandating a Higher Minimum Wage</a:t>
            </a:r>
          </a:p>
        </p:txBody>
      </p:sp>
      <p:pic>
        <p:nvPicPr>
          <p:cNvPr id="5" name="Picture 4" descr="Image result for state of the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533400"/>
            <a:ext cx="7391400" cy="4930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44817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0244" name="Picture 4" descr="Image result for MIT living wage calcul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76400"/>
            <a:ext cx="6296025"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89956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62000"/>
            <a:ext cx="7620000" cy="5262979"/>
          </a:xfrm>
          <a:prstGeom prst="rect">
            <a:avLst/>
          </a:prstGeom>
          <a:noFill/>
        </p:spPr>
        <p:txBody>
          <a:bodyPr wrap="square" rtlCol="0">
            <a:spAutoFit/>
          </a:bodyPr>
          <a:lstStyle/>
          <a:p>
            <a:r>
              <a:rPr lang="en-US" sz="2400" b="1" dirty="0" smtClean="0"/>
              <a:t>“An analysis of the living wage, compiling geographically specific expenditure data for food, childcare, health care, housing, transportation, and other basic necessities, finds that:</a:t>
            </a:r>
          </a:p>
          <a:p>
            <a:endParaRPr lang="en-US" sz="2400" b="1" dirty="0"/>
          </a:p>
          <a:p>
            <a:r>
              <a:rPr lang="en-US" sz="2400" b="1" dirty="0" smtClean="0">
                <a:solidFill>
                  <a:schemeClr val="accent2"/>
                </a:solidFill>
              </a:rPr>
              <a:t>The living wage in the United States is $16.07 per hour in 2017, before taxes for a family of four (two working adults, two children), compared to $15.84 in 2016.</a:t>
            </a:r>
          </a:p>
          <a:p>
            <a:endParaRPr lang="en-US" sz="2400" b="1" dirty="0">
              <a:solidFill>
                <a:schemeClr val="accent2"/>
              </a:solidFill>
            </a:endParaRPr>
          </a:p>
          <a:p>
            <a:r>
              <a:rPr lang="en-US" sz="2400" b="1" dirty="0" smtClean="0">
                <a:solidFill>
                  <a:schemeClr val="accent2"/>
                </a:solidFill>
              </a:rPr>
              <a:t>The minimum wage does not provide a living wage for most American families. A typical family of four (two working adults, two children) needs to work nearly four full-time minimum-wage jobs (a 75-hour work week per working adult) to earn a living wage.”</a:t>
            </a:r>
            <a:endParaRPr lang="en-US" sz="2400" b="1" dirty="0">
              <a:solidFill>
                <a:schemeClr val="accent2"/>
              </a:solidFill>
            </a:endParaRPr>
          </a:p>
        </p:txBody>
      </p:sp>
    </p:spTree>
    <p:extLst>
      <p:ext uri="{BB962C8B-B14F-4D97-AF65-F5344CB8AC3E}">
        <p14:creationId xmlns:p14="http://schemas.microsoft.com/office/powerpoint/2010/main" val="51204494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76802" name="Picture 2" descr="Image result for rising cost of housing and apart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19200"/>
            <a:ext cx="7005033"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14693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 name="Picture 1"/>
          <p:cNvPicPr>
            <a:picLocks noChangeAspect="1"/>
          </p:cNvPicPr>
          <p:nvPr/>
        </p:nvPicPr>
        <p:blipFill>
          <a:blip r:embed="rId3"/>
          <a:stretch>
            <a:fillRect/>
          </a:stretch>
        </p:blipFill>
        <p:spPr>
          <a:xfrm>
            <a:off x="4338086" y="1082671"/>
            <a:ext cx="4114800" cy="2313672"/>
          </a:xfrm>
          <a:prstGeom prst="rect">
            <a:avLst/>
          </a:prstGeom>
        </p:spPr>
      </p:pic>
      <p:pic>
        <p:nvPicPr>
          <p:cNvPr id="4100" name="Picture 4" descr="https://www.washingtonpost.com/resizer/PFwJ2sKxlaq4m7Xeu3FLO-PcIH0=/480x0/arc-anglerfish-washpost-prod-washpost.s3.amazonaws.com/public/MSRDATK4WI5HXJVEPLVP4T47AQ.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417" y="3667473"/>
            <a:ext cx="4011384" cy="274058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job openings in u.s. by sta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416" y="1087255"/>
            <a:ext cx="3993285" cy="266052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job openings in u.s. by sta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381829"/>
            <a:ext cx="3957086" cy="30269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Image result for job openings in u.s. by sta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3250" y="2447770"/>
            <a:ext cx="2857500" cy="25812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7170" name="Picture 2" descr="United States Job Open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7853080"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24225" y="5596051"/>
            <a:ext cx="2589170" cy="584775"/>
          </a:xfrm>
          <a:prstGeom prst="rect">
            <a:avLst/>
          </a:prstGeom>
          <a:noFill/>
        </p:spPr>
        <p:txBody>
          <a:bodyPr wrap="none" rtlCol="0">
            <a:spAutoFit/>
          </a:bodyPr>
          <a:lstStyle/>
          <a:p>
            <a:r>
              <a:rPr lang="en-US" sz="3200" b="1" dirty="0" smtClean="0"/>
              <a:t>Job Openings</a:t>
            </a:r>
            <a:endParaRPr lang="en-US" sz="3200" b="1" dirty="0"/>
          </a:p>
        </p:txBody>
      </p:sp>
    </p:spTree>
    <p:extLst>
      <p:ext uri="{BB962C8B-B14F-4D97-AF65-F5344CB8AC3E}">
        <p14:creationId xmlns:p14="http://schemas.microsoft.com/office/powerpoint/2010/main" val="361088177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6146" name="Picture 2" descr="Image result for bob bryan, business insi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90600"/>
            <a:ext cx="6381750" cy="526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85505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a:spLocks noChangeArrowheads="1"/>
          </p:cNvSpPr>
          <p:nvPr/>
        </p:nvSpPr>
        <p:spPr bwMode="auto">
          <a:xfrm>
            <a:off x="1981200" y="5562600"/>
            <a:ext cx="497527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800" b="1" dirty="0">
                <a:latin typeface="Rockwell" pitchFamily="18" charset="0"/>
              </a:rPr>
              <a:t>Workforce Trends</a:t>
            </a:r>
          </a:p>
        </p:txBody>
      </p:sp>
      <p:pic>
        <p:nvPicPr>
          <p:cNvPr id="5" name="Picture 4" descr="Image result for state of the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56336"/>
            <a:ext cx="7391400" cy="4930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55" name="Rectangle 1"/>
          <p:cNvSpPr>
            <a:spLocks noChangeArrowheads="1"/>
          </p:cNvSpPr>
          <p:nvPr/>
        </p:nvSpPr>
        <p:spPr bwMode="auto">
          <a:xfrm>
            <a:off x="609600" y="1219200"/>
            <a:ext cx="4572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“While the outlook is bright for the younger generation, there will be a transition period as baby boomers and older members of the workforce shift out of the labor market and more and more millennials hit working age. This will mean the giant gap between experienced workers with the skills for the new jobs America is creating and those available in the labor poor will remain wide for a while.”</a:t>
            </a:r>
          </a:p>
        </p:txBody>
      </p:sp>
      <p:pic>
        <p:nvPicPr>
          <p:cNvPr id="23556" name="Picture 4" descr="https://tse3.mm.bing.net/th?id=OIP.Mf5917c17fa2a186f95f153217adf424fo1&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9050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03" name="Text Box 3"/>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1026" name="Picture 2" descr="Image result for weekly initial unemployment claims 2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8180292"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51" name="Text Box 5"/>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27654" name="Picture 6" descr="Image result for george wentworth, national employment law proj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066800"/>
            <a:ext cx="2971800" cy="1307593"/>
          </a:xfrm>
          <a:prstGeom prst="rect">
            <a:avLst/>
          </a:prstGeom>
          <a:noFill/>
          <a:extLst>
            <a:ext uri="{909E8E84-426E-40DD-AFC4-6F175D3DCCD1}">
              <a14:hiddenFill xmlns:a14="http://schemas.microsoft.com/office/drawing/2010/main">
                <a:solidFill>
                  <a:srgbClr val="FFFFFF"/>
                </a:solidFill>
              </a14:hiddenFill>
            </a:ext>
          </a:extLst>
        </p:spPr>
      </p:pic>
      <p:pic>
        <p:nvPicPr>
          <p:cNvPr id="27656" name="Picture 8" descr="Image result for george wentworth, national employment law pro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743200"/>
            <a:ext cx="4361377"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51" name="Text Box 5"/>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sp>
        <p:nvSpPr>
          <p:cNvPr id="2" name="TextBox 1"/>
          <p:cNvSpPr txBox="1"/>
          <p:nvPr/>
        </p:nvSpPr>
        <p:spPr>
          <a:xfrm>
            <a:off x="3447594" y="533400"/>
            <a:ext cx="5338763" cy="5632311"/>
          </a:xfrm>
          <a:prstGeom prst="rect">
            <a:avLst/>
          </a:prstGeom>
          <a:noFill/>
        </p:spPr>
        <p:txBody>
          <a:bodyPr wrap="square" rtlCol="0">
            <a:spAutoFit/>
          </a:bodyPr>
          <a:lstStyle/>
          <a:p>
            <a:r>
              <a:rPr lang="en-US" sz="2400" b="1" dirty="0" smtClean="0"/>
              <a:t>“While trust fund recovery has accelerated, less than half of all state UI trust funds currently meet the federal standard for recession preparedness. Rather than increase the revenue generated by employer taxes to shore up the trust funds, many states decreased UI payouts through dramatic reductions in weeks of available benefits, stricter eligibility conditions and harsh new disqualifications. At the same time, some ‘modernized’ online filing systems are making it harder for many workers to apply for benefits.”</a:t>
            </a:r>
            <a:endParaRPr lang="en-US" sz="2400" b="1" dirty="0"/>
          </a:p>
        </p:txBody>
      </p:sp>
      <p:pic>
        <p:nvPicPr>
          <p:cNvPr id="82948" name="Picture 4" descr="Image result for george wentworth, national employment law proj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595" y="2438400"/>
            <a:ext cx="2695575" cy="169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31447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51" name="Text Box 5"/>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1026" name="Picture 2" descr="State Unemployment Benefits Compari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1219200"/>
            <a:ext cx="7296150" cy="422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1293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descr="Image result for 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457200" y="5638800"/>
            <a:ext cx="541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b="1" dirty="0">
                <a:solidFill>
                  <a:schemeClr val="accent6">
                    <a:lumMod val="75000"/>
                  </a:schemeClr>
                </a:solidFill>
                <a:latin typeface="Rockwell" pitchFamily="18" charset="0"/>
              </a:rPr>
              <a:t>Does education matter?</a:t>
            </a:r>
            <a:endParaRPr lang="en-US" altLang="en-US" sz="1800" dirty="0">
              <a:solidFill>
                <a:schemeClr val="accent6">
                  <a:lumMod val="75000"/>
                </a:schemeClr>
              </a:solidFill>
              <a:latin typeface="Rockwell" pitchFamily="18"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196" name="Picture 4" descr="Image result for unemployment by education 20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017234"/>
            <a:ext cx="7450667"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0" y="4043639"/>
            <a:ext cx="453970" cy="276999"/>
          </a:xfrm>
          <a:prstGeom prst="rect">
            <a:avLst/>
          </a:prstGeom>
          <a:noFill/>
        </p:spPr>
        <p:txBody>
          <a:bodyPr wrap="none" rtlCol="0">
            <a:spAutoFit/>
          </a:bodyPr>
          <a:lstStyle/>
          <a:p>
            <a:r>
              <a:rPr lang="en-US" sz="1200" b="1" dirty="0" smtClean="0"/>
              <a:t>7.4*</a:t>
            </a:r>
            <a:endParaRPr lang="en-US" sz="1200" b="1" dirty="0"/>
          </a:p>
        </p:txBody>
      </p:sp>
      <p:sp>
        <p:nvSpPr>
          <p:cNvPr id="3" name="TextBox 2"/>
          <p:cNvSpPr txBox="1"/>
          <p:nvPr/>
        </p:nvSpPr>
        <p:spPr>
          <a:xfrm>
            <a:off x="3810000" y="3761601"/>
            <a:ext cx="453970" cy="276999"/>
          </a:xfrm>
          <a:prstGeom prst="rect">
            <a:avLst/>
          </a:prstGeom>
          <a:noFill/>
        </p:spPr>
        <p:txBody>
          <a:bodyPr wrap="none" rtlCol="0">
            <a:spAutoFit/>
          </a:bodyPr>
          <a:lstStyle/>
          <a:p>
            <a:r>
              <a:rPr lang="en-US" sz="1200" b="1" dirty="0" smtClean="0"/>
              <a:t>4.3*</a:t>
            </a:r>
            <a:endParaRPr lang="en-US" sz="1200" b="1" dirty="0"/>
          </a:p>
        </p:txBody>
      </p:sp>
      <p:sp>
        <p:nvSpPr>
          <p:cNvPr id="4" name="TextBox 3"/>
          <p:cNvSpPr txBox="1"/>
          <p:nvPr/>
        </p:nvSpPr>
        <p:spPr>
          <a:xfrm>
            <a:off x="3804072" y="3441940"/>
            <a:ext cx="453970" cy="276999"/>
          </a:xfrm>
          <a:prstGeom prst="rect">
            <a:avLst/>
          </a:prstGeom>
          <a:noFill/>
        </p:spPr>
        <p:txBody>
          <a:bodyPr wrap="none" rtlCol="0">
            <a:spAutoFit/>
          </a:bodyPr>
          <a:lstStyle/>
          <a:p>
            <a:r>
              <a:rPr lang="en-US" sz="1200" b="1" dirty="0" smtClean="0"/>
              <a:t>4.0*</a:t>
            </a:r>
            <a:endParaRPr lang="en-US" sz="1200" b="1" dirty="0"/>
          </a:p>
        </p:txBody>
      </p:sp>
      <p:sp>
        <p:nvSpPr>
          <p:cNvPr id="5" name="TextBox 4"/>
          <p:cNvSpPr txBox="1"/>
          <p:nvPr/>
        </p:nvSpPr>
        <p:spPr>
          <a:xfrm>
            <a:off x="3804072" y="3179034"/>
            <a:ext cx="539631" cy="261610"/>
          </a:xfrm>
          <a:prstGeom prst="rect">
            <a:avLst/>
          </a:prstGeom>
          <a:noFill/>
        </p:spPr>
        <p:txBody>
          <a:bodyPr wrap="square" rtlCol="0">
            <a:spAutoFit/>
          </a:bodyPr>
          <a:lstStyle/>
          <a:p>
            <a:r>
              <a:rPr lang="en-US" sz="1100" b="1" dirty="0" smtClean="0"/>
              <a:t>3.2*</a:t>
            </a:r>
            <a:endParaRPr lang="en-US" sz="1100" b="1" dirty="0"/>
          </a:p>
        </p:txBody>
      </p:sp>
      <p:sp>
        <p:nvSpPr>
          <p:cNvPr id="7" name="TextBox 6"/>
          <p:cNvSpPr txBox="1"/>
          <p:nvPr/>
        </p:nvSpPr>
        <p:spPr>
          <a:xfrm>
            <a:off x="4466884" y="1981200"/>
            <a:ext cx="453970" cy="276999"/>
          </a:xfrm>
          <a:prstGeom prst="rect">
            <a:avLst/>
          </a:prstGeom>
          <a:noFill/>
        </p:spPr>
        <p:txBody>
          <a:bodyPr wrap="none" rtlCol="0">
            <a:spAutoFit/>
          </a:bodyPr>
          <a:lstStyle/>
          <a:p>
            <a:r>
              <a:rPr lang="en-US" sz="1200" b="1" dirty="0" smtClean="0"/>
              <a:t>1.3*</a:t>
            </a:r>
          </a:p>
        </p:txBody>
      </p:sp>
      <p:sp>
        <p:nvSpPr>
          <p:cNvPr id="10" name="TextBox 9"/>
          <p:cNvSpPr txBox="1"/>
          <p:nvPr/>
        </p:nvSpPr>
        <p:spPr>
          <a:xfrm>
            <a:off x="4466884" y="2278469"/>
            <a:ext cx="453970" cy="276999"/>
          </a:xfrm>
          <a:prstGeom prst="rect">
            <a:avLst/>
          </a:prstGeom>
          <a:noFill/>
        </p:spPr>
        <p:txBody>
          <a:bodyPr wrap="none" rtlCol="0">
            <a:spAutoFit/>
          </a:bodyPr>
          <a:lstStyle/>
          <a:p>
            <a:r>
              <a:rPr lang="en-US" sz="1200" b="1" dirty="0" smtClean="0"/>
              <a:t>1.7*</a:t>
            </a:r>
          </a:p>
        </p:txBody>
      </p:sp>
      <p:sp>
        <p:nvSpPr>
          <p:cNvPr id="11" name="TextBox 10"/>
          <p:cNvSpPr txBox="1"/>
          <p:nvPr/>
        </p:nvSpPr>
        <p:spPr>
          <a:xfrm>
            <a:off x="4466884" y="2612565"/>
            <a:ext cx="453970" cy="276999"/>
          </a:xfrm>
          <a:prstGeom prst="rect">
            <a:avLst/>
          </a:prstGeom>
          <a:noFill/>
        </p:spPr>
        <p:txBody>
          <a:bodyPr wrap="none" rtlCol="0">
            <a:spAutoFit/>
          </a:bodyPr>
          <a:lstStyle/>
          <a:p>
            <a:r>
              <a:rPr lang="en-US" sz="1200" b="1" dirty="0" smtClean="0"/>
              <a:t>2.2*</a:t>
            </a:r>
          </a:p>
        </p:txBody>
      </p:sp>
      <p:sp>
        <p:nvSpPr>
          <p:cNvPr id="12" name="TextBox 11"/>
          <p:cNvSpPr txBox="1"/>
          <p:nvPr/>
        </p:nvSpPr>
        <p:spPr>
          <a:xfrm>
            <a:off x="4466884" y="2866887"/>
            <a:ext cx="453970" cy="276999"/>
          </a:xfrm>
          <a:prstGeom prst="rect">
            <a:avLst/>
          </a:prstGeom>
          <a:noFill/>
        </p:spPr>
        <p:txBody>
          <a:bodyPr wrap="none" rtlCol="0">
            <a:spAutoFit/>
          </a:bodyPr>
          <a:lstStyle/>
          <a:p>
            <a:r>
              <a:rPr lang="en-US" sz="1200" b="1" dirty="0" smtClean="0"/>
              <a:t>2.8*</a:t>
            </a:r>
          </a:p>
        </p:txBody>
      </p:sp>
      <p:sp>
        <p:nvSpPr>
          <p:cNvPr id="8" name="TextBox 7"/>
          <p:cNvSpPr txBox="1"/>
          <p:nvPr/>
        </p:nvSpPr>
        <p:spPr>
          <a:xfrm>
            <a:off x="4106400" y="1502611"/>
            <a:ext cx="1628907" cy="307777"/>
          </a:xfrm>
          <a:prstGeom prst="rect">
            <a:avLst/>
          </a:prstGeom>
          <a:noFill/>
        </p:spPr>
        <p:txBody>
          <a:bodyPr wrap="none" rtlCol="0">
            <a:spAutoFit/>
          </a:bodyPr>
          <a:lstStyle/>
          <a:p>
            <a:r>
              <a:rPr lang="en-US" sz="1400" b="1" dirty="0" smtClean="0"/>
              <a:t>* 2019 percentages</a:t>
            </a:r>
            <a:endParaRPr lang="en-US" sz="1400" b="1"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9220" name="Picture 4" descr="Image result for number of military veterans on disabi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593" y="685800"/>
            <a:ext cx="325755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number of military veterans on disabil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2593" y="3124200"/>
            <a:ext cx="3567723" cy="31623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number of military veterans on disabil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0143" y="685800"/>
            <a:ext cx="3653134" cy="5600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026" name="Picture 2" descr="Image result for civilian unemployment, by race 2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00200"/>
            <a:ext cx="6909311" cy="396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68" name="Text Box 12"/>
          <p:cNvSpPr txBox="1">
            <a:spLocks noChangeArrowheads="1"/>
          </p:cNvSpPr>
          <p:nvPr/>
        </p:nvSpPr>
        <p:spPr bwMode="auto">
          <a:xfrm>
            <a:off x="2261111" y="5716145"/>
            <a:ext cx="46217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smtClean="0">
                <a:latin typeface="Rockwell" pitchFamily="18" charset="0"/>
              </a:rPr>
              <a:t>Coping with Disability</a:t>
            </a:r>
            <a:endParaRPr lang="en-US" altLang="en-US" sz="3600" b="1" dirty="0" smtClean="0">
              <a:latin typeface="Rockwell" pitchFamily="18" charset="0"/>
            </a:endParaRPr>
          </a:p>
        </p:txBody>
      </p:sp>
      <p:pic>
        <p:nvPicPr>
          <p:cNvPr id="5" name="Picture 4" descr="Image result for state of the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533400"/>
            <a:ext cx="7391400" cy="4930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09747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026" name="Picture 2" descr="Image result for u.s. workforce participation rate 2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271587"/>
            <a:ext cx="5715000" cy="43148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descr="Image result for disabled americ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604" y="1044145"/>
            <a:ext cx="4007796" cy="2585029"/>
          </a:xfrm>
          <a:prstGeom prst="rect">
            <a:avLst/>
          </a:prstGeom>
          <a:noFill/>
          <a:extLst>
            <a:ext uri="{909E8E84-426E-40DD-AFC4-6F175D3DCCD1}">
              <a14:hiddenFill xmlns:a14="http://schemas.microsoft.com/office/drawing/2010/main">
                <a:solidFill>
                  <a:srgbClr val="FFFFFF"/>
                </a:solidFill>
              </a14:hiddenFill>
            </a:ext>
          </a:extLst>
        </p:spPr>
      </p:pic>
      <p:pic>
        <p:nvPicPr>
          <p:cNvPr id="37895" name="Picture 7" descr="Image result for disabled america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1044146"/>
            <a:ext cx="4579802" cy="2578544"/>
          </a:xfrm>
          <a:prstGeom prst="rect">
            <a:avLst/>
          </a:prstGeom>
          <a:noFill/>
          <a:extLst>
            <a:ext uri="{909E8E84-426E-40DD-AFC4-6F175D3DCCD1}">
              <a14:hiddenFill xmlns:a14="http://schemas.microsoft.com/office/drawing/2010/main">
                <a:solidFill>
                  <a:srgbClr val="FFFFFF"/>
                </a:solidFill>
              </a14:hiddenFill>
            </a:ext>
          </a:extLst>
        </p:spPr>
      </p:pic>
      <p:pic>
        <p:nvPicPr>
          <p:cNvPr id="37897" name="Picture 9" descr="Image result for disabled america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622691"/>
            <a:ext cx="4343400" cy="2443163"/>
          </a:xfrm>
          <a:prstGeom prst="rect">
            <a:avLst/>
          </a:prstGeom>
          <a:noFill/>
          <a:extLst>
            <a:ext uri="{909E8E84-426E-40DD-AFC4-6F175D3DCCD1}">
              <a14:hiddenFill xmlns:a14="http://schemas.microsoft.com/office/drawing/2010/main">
                <a:solidFill>
                  <a:srgbClr val="FFFFFF"/>
                </a:solidFill>
              </a14:hiddenFill>
            </a:ext>
          </a:extLst>
        </p:spPr>
      </p:pic>
      <p:pic>
        <p:nvPicPr>
          <p:cNvPr id="37901" name="Picture 13" descr="Image result for disabled america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622690"/>
            <a:ext cx="4282471" cy="24431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Image result for disabled america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4879" y="2743200"/>
            <a:ext cx="4238625"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disability benefit payments paid in 2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447800"/>
            <a:ext cx="5524500" cy="390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60262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9939" name="Text Box 3"/>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39940" name="Picture 6" descr="http://www.cbpp.org/sites/default/files/styles/downsample150to92/public/atoms/files/10-20-15di-f18.png?itok=d_y62l1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219200"/>
            <a:ext cx="56007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4035" name="Text Box 3"/>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44036" name="Picture 5" descr="social-security-room_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
            <a:ext cx="7899400"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6083" name="Text Box 3"/>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46088" name="Picture 8" descr="Image result for savings for retir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38200"/>
            <a:ext cx="7877175" cy="49616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2819400" y="5715000"/>
            <a:ext cx="31341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dirty="0">
                <a:latin typeface="Rockwell" pitchFamily="18" charset="0"/>
              </a:rPr>
              <a:t>End of Part 3</a:t>
            </a:r>
          </a:p>
        </p:txBody>
      </p:sp>
      <p:pic>
        <p:nvPicPr>
          <p:cNvPr id="5" name="Picture 4" descr="Image result for state of the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533400"/>
            <a:ext cx="7391400" cy="4930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1905000"/>
            <a:ext cx="4724400" cy="3046988"/>
          </a:xfrm>
          <a:prstGeom prst="rect">
            <a:avLst/>
          </a:prstGeom>
          <a:noFill/>
        </p:spPr>
        <p:txBody>
          <a:bodyPr wrap="square" rtlCol="0">
            <a:spAutoFit/>
          </a:bodyPr>
          <a:lstStyle/>
          <a:p>
            <a:r>
              <a:rPr lang="en-US" sz="2400" b="1" dirty="0" smtClean="0"/>
              <a:t>“The opioid epidemic and labor-force participation are now intertwined. If we are to bring a large number of people back into the labor force who have left the labor force, I think it’s important that we take serious steps to address the opioid crisis.” </a:t>
            </a:r>
            <a:endParaRPr lang="en-US" sz="2400" b="1" dirty="0"/>
          </a:p>
        </p:txBody>
      </p:sp>
      <p:pic>
        <p:nvPicPr>
          <p:cNvPr id="2052" name="Picture 4" descr="Image result for Princeton University economist Alan Krue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133600"/>
            <a:ext cx="2095500" cy="280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65472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3074" name="Picture 2" descr="United States Full Time Employ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752600"/>
            <a:ext cx="6953250" cy="32385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68" name="Text Box 12"/>
          <p:cNvSpPr txBox="1">
            <a:spLocks noChangeArrowheads="1"/>
          </p:cNvSpPr>
          <p:nvPr/>
        </p:nvSpPr>
        <p:spPr bwMode="auto">
          <a:xfrm>
            <a:off x="2513873" y="5410200"/>
            <a:ext cx="422102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800" b="1" dirty="0" smtClean="0">
                <a:latin typeface="Rockwell" pitchFamily="18" charset="0"/>
              </a:rPr>
              <a:t>Unemployment</a:t>
            </a:r>
            <a:endParaRPr lang="en-US" altLang="en-US" sz="4800" b="1" dirty="0">
              <a:latin typeface="Rockwell" pitchFamily="18" charset="0"/>
            </a:endParaRPr>
          </a:p>
        </p:txBody>
      </p:sp>
      <p:pic>
        <p:nvPicPr>
          <p:cNvPr id="5" name="Picture 4" descr="Image result for state of the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533400"/>
            <a:ext cx="7391400" cy="4930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93893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68" name="Text Box 12"/>
          <p:cNvSpPr txBox="1">
            <a:spLocks noChangeArrowheads="1"/>
          </p:cNvSpPr>
          <p:nvPr/>
        </p:nvSpPr>
        <p:spPr bwMode="auto">
          <a:xfrm>
            <a:off x="1793034" y="5562600"/>
            <a:ext cx="55579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latin typeface="Rockwell" pitchFamily="18" charset="0"/>
              </a:rPr>
              <a:t>Unemployment Rate: </a:t>
            </a:r>
            <a:r>
              <a:rPr lang="en-US" altLang="en-US" sz="3600" b="1" dirty="0" smtClean="0">
                <a:latin typeface="Rockwell" pitchFamily="18" charset="0"/>
              </a:rPr>
              <a:t>4.0%</a:t>
            </a:r>
            <a:endParaRPr lang="en-US" altLang="en-US" sz="3600" b="1" dirty="0">
              <a:latin typeface="Rockwell" pitchFamily="18" charset="0"/>
            </a:endParaRPr>
          </a:p>
        </p:txBody>
      </p:sp>
      <p:pic>
        <p:nvPicPr>
          <p:cNvPr id="4098" name="Picture 2" descr="United States Unemployment R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6953250" cy="32385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6146" name="Picture 2" descr="Job seekers wait in line to speak with representative during the TechFair LA career fair in Los Ange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47800"/>
            <a:ext cx="6911698"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38899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194" name="Picture 2" descr="Image result for u.s. unemployment rates by state 20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1143000"/>
            <a:ext cx="4419600" cy="441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6740</TotalTime>
  <Words>2564</Words>
  <Application>Microsoft Office PowerPoint</Application>
  <PresentationFormat>On-screen Show (4:3)</PresentationFormat>
  <Paragraphs>102</Paragraphs>
  <Slides>35</Slides>
  <Notes>35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Rockwell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 Dodson</dc:creator>
  <cp:lastModifiedBy>Owner</cp:lastModifiedBy>
  <cp:revision>275</cp:revision>
  <dcterms:created xsi:type="dcterms:W3CDTF">2010-08-28T01:18:10Z</dcterms:created>
  <dcterms:modified xsi:type="dcterms:W3CDTF">2019-02-16T23:31:31Z</dcterms:modified>
</cp:coreProperties>
</file>