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694" r:id="rId2"/>
    <p:sldId id="695" r:id="rId3"/>
    <p:sldId id="697" r:id="rId4"/>
    <p:sldId id="752" r:id="rId5"/>
    <p:sldId id="743" r:id="rId6"/>
    <p:sldId id="744" r:id="rId7"/>
    <p:sldId id="760" r:id="rId8"/>
    <p:sldId id="689" r:id="rId9"/>
    <p:sldId id="662" r:id="rId10"/>
    <p:sldId id="690" r:id="rId11"/>
    <p:sldId id="735" r:id="rId12"/>
    <p:sldId id="736" r:id="rId13"/>
    <p:sldId id="737" r:id="rId14"/>
    <p:sldId id="754" r:id="rId15"/>
    <p:sldId id="755" r:id="rId16"/>
    <p:sldId id="761" r:id="rId17"/>
    <p:sldId id="756" r:id="rId18"/>
    <p:sldId id="762" r:id="rId19"/>
    <p:sldId id="758" r:id="rId20"/>
    <p:sldId id="763" r:id="rId21"/>
    <p:sldId id="757" r:id="rId22"/>
    <p:sldId id="772" r:id="rId23"/>
    <p:sldId id="764" r:id="rId24"/>
    <p:sldId id="759" r:id="rId25"/>
    <p:sldId id="765" r:id="rId26"/>
    <p:sldId id="767" r:id="rId27"/>
    <p:sldId id="768" r:id="rId28"/>
    <p:sldId id="766" r:id="rId29"/>
    <p:sldId id="769" r:id="rId30"/>
    <p:sldId id="770" r:id="rId31"/>
    <p:sldId id="771" r:id="rId32"/>
    <p:sldId id="773" r:id="rId33"/>
    <p:sldId id="775" r:id="rId34"/>
    <p:sldId id="774" r:id="rId35"/>
    <p:sldId id="776" r:id="rId36"/>
    <p:sldId id="777" r:id="rId37"/>
    <p:sldId id="778" r:id="rId38"/>
    <p:sldId id="782" r:id="rId39"/>
    <p:sldId id="781" r:id="rId40"/>
    <p:sldId id="780" r:id="rId41"/>
    <p:sldId id="779" r:id="rId42"/>
    <p:sldId id="783" r:id="rId43"/>
    <p:sldId id="696"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Rockwell" pitchFamily="18" charset="0"/>
        <a:ea typeface="+mn-ea"/>
        <a:cs typeface="+mn-cs"/>
      </a:defRPr>
    </a:lvl1pPr>
    <a:lvl2pPr marL="457200" algn="l" rtl="0" eaLnBrk="0" fontAlgn="base" hangingPunct="0">
      <a:spcBef>
        <a:spcPct val="0"/>
      </a:spcBef>
      <a:spcAft>
        <a:spcPct val="0"/>
      </a:spcAft>
      <a:defRPr kern="1200">
        <a:solidFill>
          <a:schemeClr val="tx1"/>
        </a:solidFill>
        <a:latin typeface="Rockwell" pitchFamily="18" charset="0"/>
        <a:ea typeface="+mn-ea"/>
        <a:cs typeface="+mn-cs"/>
      </a:defRPr>
    </a:lvl2pPr>
    <a:lvl3pPr marL="914400" algn="l" rtl="0" eaLnBrk="0" fontAlgn="base" hangingPunct="0">
      <a:spcBef>
        <a:spcPct val="0"/>
      </a:spcBef>
      <a:spcAft>
        <a:spcPct val="0"/>
      </a:spcAft>
      <a:defRPr kern="1200">
        <a:solidFill>
          <a:schemeClr val="tx1"/>
        </a:solidFill>
        <a:latin typeface="Rockwell" pitchFamily="18" charset="0"/>
        <a:ea typeface="+mn-ea"/>
        <a:cs typeface="+mn-cs"/>
      </a:defRPr>
    </a:lvl3pPr>
    <a:lvl4pPr marL="1371600" algn="l" rtl="0" eaLnBrk="0" fontAlgn="base" hangingPunct="0">
      <a:spcBef>
        <a:spcPct val="0"/>
      </a:spcBef>
      <a:spcAft>
        <a:spcPct val="0"/>
      </a:spcAft>
      <a:defRPr kern="1200">
        <a:solidFill>
          <a:schemeClr val="tx1"/>
        </a:solidFill>
        <a:latin typeface="Rockwell" pitchFamily="18" charset="0"/>
        <a:ea typeface="+mn-ea"/>
        <a:cs typeface="+mn-cs"/>
      </a:defRPr>
    </a:lvl4pPr>
    <a:lvl5pPr marL="1828800" algn="l" rtl="0" eaLnBrk="0" fontAlgn="base" hangingPunct="0">
      <a:spcBef>
        <a:spcPct val="0"/>
      </a:spcBef>
      <a:spcAft>
        <a:spcPct val="0"/>
      </a:spcAft>
      <a:defRPr kern="1200">
        <a:solidFill>
          <a:schemeClr val="tx1"/>
        </a:solidFill>
        <a:latin typeface="Rockwell" pitchFamily="18" charset="0"/>
        <a:ea typeface="+mn-ea"/>
        <a:cs typeface="+mn-cs"/>
      </a:defRPr>
    </a:lvl5pPr>
    <a:lvl6pPr marL="2286000" algn="l" defTabSz="914400" rtl="0" eaLnBrk="1" latinLnBrk="0" hangingPunct="1">
      <a:defRPr kern="1200">
        <a:solidFill>
          <a:schemeClr val="tx1"/>
        </a:solidFill>
        <a:latin typeface="Rockwell" pitchFamily="18" charset="0"/>
        <a:ea typeface="+mn-ea"/>
        <a:cs typeface="+mn-cs"/>
      </a:defRPr>
    </a:lvl6pPr>
    <a:lvl7pPr marL="2743200" algn="l" defTabSz="914400" rtl="0" eaLnBrk="1" latinLnBrk="0" hangingPunct="1">
      <a:defRPr kern="1200">
        <a:solidFill>
          <a:schemeClr val="tx1"/>
        </a:solidFill>
        <a:latin typeface="Rockwell" pitchFamily="18" charset="0"/>
        <a:ea typeface="+mn-ea"/>
        <a:cs typeface="+mn-cs"/>
      </a:defRPr>
    </a:lvl7pPr>
    <a:lvl8pPr marL="3200400" algn="l" defTabSz="914400" rtl="0" eaLnBrk="1" latinLnBrk="0" hangingPunct="1">
      <a:defRPr kern="1200">
        <a:solidFill>
          <a:schemeClr val="tx1"/>
        </a:solidFill>
        <a:latin typeface="Rockwell" pitchFamily="18" charset="0"/>
        <a:ea typeface="+mn-ea"/>
        <a:cs typeface="+mn-cs"/>
      </a:defRPr>
    </a:lvl8pPr>
    <a:lvl9pPr marL="3657600" algn="l" defTabSz="914400" rtl="0" eaLnBrk="1" latinLnBrk="0" hangingPunct="1">
      <a:defRPr kern="1200">
        <a:solidFill>
          <a:schemeClr val="tx1"/>
        </a:solidFill>
        <a:latin typeface="Rockwell"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72" autoAdjust="0"/>
    <p:restoredTop sz="74026" autoAdjust="0"/>
  </p:normalViewPr>
  <p:slideViewPr>
    <p:cSldViewPr>
      <p:cViewPr varScale="1">
        <p:scale>
          <a:sx n="88" d="100"/>
          <a:sy n="88" d="100"/>
        </p:scale>
        <p:origin x="62" y="2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A56350ED-C01A-45D4-854A-3A8AB4C4597D}" type="slidenum">
              <a:rPr lang="en-US" altLang="en-US"/>
              <a:pPr>
                <a:defRPr/>
              </a:pPr>
              <a:t>‹#›</a:t>
            </a:fld>
            <a:endParaRPr lang="en-US" altLang="en-US"/>
          </a:p>
        </p:txBody>
      </p:sp>
    </p:spTree>
    <p:extLst>
      <p:ext uri="{BB962C8B-B14F-4D97-AF65-F5344CB8AC3E}">
        <p14:creationId xmlns:p14="http://schemas.microsoft.com/office/powerpoint/2010/main" val="12971726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737DFBF-2C68-48D3-9F93-6D5A676177BA}" type="slidenum">
              <a:rPr lang="en-US" altLang="en-US" smtClean="0">
                <a:latin typeface="Arial" panose="020B0604020202020204" pitchFamily="34" charset="0"/>
              </a:rPr>
              <a:pPr/>
              <a:t>1</a:t>
            </a:fld>
            <a:endParaRPr lang="en-US" altLang="en-US" smtClean="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3735456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6768F0A5-FBED-4427-B700-4F0D7A3AEAB3}" type="slidenum">
              <a:rPr lang="en-US" altLang="en-US" sz="1200">
                <a:latin typeface="Arial" panose="020B0604020202020204" pitchFamily="34" charset="0"/>
              </a:rPr>
              <a:pPr algn="r" eaLnBrk="1" hangingPunct="1"/>
              <a:t>10</a:t>
            </a:fld>
            <a:endParaRPr lang="en-US" altLang="en-US" sz="1200">
              <a:latin typeface="Arial" panose="020B0604020202020204"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b="1" smtClean="0"/>
              <a:t>Dry storage containers are made of reinforced high-density concrete about 510 millimetres (20 inches) thick and are lined inside and outside with 12.7-millimetre-thick (half-inch) steel plate. The thickness of concrete provides an effective barrier against radiation. The dry storage containers have a minimum design life of 50 years.</a:t>
            </a:r>
          </a:p>
        </p:txBody>
      </p:sp>
    </p:spTree>
    <p:extLst>
      <p:ext uri="{BB962C8B-B14F-4D97-AF65-F5344CB8AC3E}">
        <p14:creationId xmlns:p14="http://schemas.microsoft.com/office/powerpoint/2010/main" val="1754370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8B6C9562-DBE0-4655-96BF-B7B7D1D2756F}" type="slidenum">
              <a:rPr lang="en-US" altLang="en-US" smtClean="0">
                <a:latin typeface="Arial" panose="020B0604020202020204" pitchFamily="34" charset="0"/>
              </a:rPr>
              <a:pPr/>
              <a:t>11</a:t>
            </a:fld>
            <a:endParaRPr lang="en-US" altLang="en-US" smtClean="0">
              <a:latin typeface="Arial" panose="020B0604020202020204"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smtClean="0"/>
              <a:t>Where nuclear energy is concerned, the next innovation</a:t>
            </a:r>
            <a:r>
              <a:rPr lang="en-US" altLang="en-US" b="1" baseline="0" dirty="0" smtClean="0"/>
              <a:t> is one that is coming from the early days of research into how to produce nuclear energy. </a:t>
            </a:r>
            <a:r>
              <a:rPr lang="en-US" altLang="en-US" b="1" dirty="0" smtClean="0"/>
              <a:t>A real solution is on the horizon: the development of what is called an Integral Molten Salt Reactor.</a:t>
            </a:r>
          </a:p>
          <a:p>
            <a:pPr eaLnBrk="1" hangingPunct="1">
              <a:spcBef>
                <a:spcPct val="0"/>
              </a:spcBef>
            </a:pPr>
            <a:endParaRPr lang="en-US" altLang="en-US" b="1" dirty="0" smtClean="0"/>
          </a:p>
        </p:txBody>
      </p:sp>
    </p:spTree>
    <p:extLst>
      <p:ext uri="{BB962C8B-B14F-4D97-AF65-F5344CB8AC3E}">
        <p14:creationId xmlns:p14="http://schemas.microsoft.com/office/powerpoint/2010/main" val="3453430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FCDA4C3-E1B5-449C-8027-41C15457D069}" type="slidenum">
              <a:rPr lang="en-US" altLang="en-US" smtClean="0">
                <a:latin typeface="Arial" panose="020B0604020202020204" pitchFamily="34" charset="0"/>
              </a:rPr>
              <a:pPr/>
              <a:t>12</a:t>
            </a:fld>
            <a:endParaRPr lang="en-US" altLang="en-US" smtClean="0">
              <a:latin typeface="Arial" panose="020B0604020202020204"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spcBef>
                <a:spcPct val="0"/>
              </a:spcBef>
            </a:pPr>
            <a:r>
              <a:rPr lang="en-US" altLang="en-US" b="1" smtClean="0"/>
              <a:t>This type of reactor was developed sixty years ago at the Oak Ridge National Laboratory but shelved because of short-sighted thinking on the part of other scientists, military priorities and energy officials. Remarkably, the process creates much less waste and few long-lived radioactive elements. Moreover:</a:t>
            </a:r>
          </a:p>
          <a:p>
            <a:pPr eaLnBrk="1" hangingPunct="1">
              <a:spcBef>
                <a:spcPct val="0"/>
              </a:spcBef>
            </a:pPr>
            <a:endParaRPr lang="en-US" altLang="en-US" b="1" smtClean="0"/>
          </a:p>
          <a:p>
            <a:pPr eaLnBrk="1" hangingPunct="1">
              <a:spcBef>
                <a:spcPct val="0"/>
              </a:spcBef>
            </a:pPr>
            <a:endParaRPr lang="en-US" altLang="en-US" b="1" smtClean="0"/>
          </a:p>
        </p:txBody>
      </p:sp>
    </p:spTree>
    <p:extLst>
      <p:ext uri="{BB962C8B-B14F-4D97-AF65-F5344CB8AC3E}">
        <p14:creationId xmlns:p14="http://schemas.microsoft.com/office/powerpoint/2010/main" val="2670054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734E07E2-7730-4D34-9358-8BDB00419781}" type="slidenum">
              <a:rPr lang="en-US" altLang="en-US" smtClean="0">
                <a:latin typeface="Arial" panose="020B0604020202020204" pitchFamily="34" charset="0"/>
              </a:rPr>
              <a:pPr/>
              <a:t>13</a:t>
            </a:fld>
            <a:endParaRPr lang="en-US" altLang="en-US" smtClean="0">
              <a:latin typeface="Arial" panose="020B0604020202020204"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spcBef>
                <a:spcPct val="0"/>
              </a:spcBef>
            </a:pPr>
            <a:r>
              <a:rPr lang="en-US" altLang="en-US" b="1" smtClean="0">
                <a:latin typeface="Book Antiqua" panose="02040602050305030304" pitchFamily="18" charset="0"/>
              </a:rPr>
              <a:t>“The IMSR’s fundamental advantage lies in its most novel feature – the fuel is a liquid. At first glance, that might seem odd. But molten salt, with the uranium dissolved in it, can operate at low-pressure and absent are chemical or mechanical driving forces which can cause so many problems with traditional solid fuel reactors.” </a:t>
            </a:r>
            <a:r>
              <a:rPr lang="en-US" altLang="en-US" smtClean="0">
                <a:latin typeface="Book Antiqua" panose="02040602050305030304" pitchFamily="18" charset="0"/>
              </a:rPr>
              <a:t>[Source: James Conca. “Nuclear Power Turns To Salt,” Forbes Magazine, 7 January, 2015]</a:t>
            </a:r>
          </a:p>
          <a:p>
            <a:pPr eaLnBrk="1" hangingPunct="1">
              <a:spcBef>
                <a:spcPct val="0"/>
              </a:spcBef>
            </a:pPr>
            <a:endParaRPr lang="en-US" altLang="en-US" b="1" smtClean="0"/>
          </a:p>
          <a:p>
            <a:pPr eaLnBrk="1" hangingPunct="1">
              <a:spcBef>
                <a:spcPct val="0"/>
              </a:spcBef>
            </a:pPr>
            <a:endParaRPr lang="en-US" altLang="en-US" b="1" smtClean="0"/>
          </a:p>
        </p:txBody>
      </p:sp>
    </p:spTree>
    <p:extLst>
      <p:ext uri="{BB962C8B-B14F-4D97-AF65-F5344CB8AC3E}">
        <p14:creationId xmlns:p14="http://schemas.microsoft.com/office/powerpoint/2010/main" val="2604508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14</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dirty="0" smtClean="0"/>
              <a:t>What is being done to remove</a:t>
            </a:r>
            <a:r>
              <a:rPr lang="en-US" altLang="en-US" b="1" baseline="0" dirty="0" smtClean="0"/>
              <a:t> some of the plastic waste from our oceans, lakes and rivers?</a:t>
            </a:r>
          </a:p>
          <a:p>
            <a:pPr eaLnBrk="1" hangingPunct="1"/>
            <a:endParaRPr lang="en-US" altLang="en-US" b="1" dirty="0" smtClean="0"/>
          </a:p>
        </p:txBody>
      </p:sp>
    </p:spTree>
    <p:extLst>
      <p:ext uri="{BB962C8B-B14F-4D97-AF65-F5344CB8AC3E}">
        <p14:creationId xmlns:p14="http://schemas.microsoft.com/office/powerpoint/2010/main" val="991285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15</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dirty="0" smtClean="0"/>
              <a:t>Dutch inventor </a:t>
            </a:r>
            <a:r>
              <a:rPr lang="en-US" altLang="en-US" b="1" dirty="0" err="1" smtClean="0"/>
              <a:t>Boyan</a:t>
            </a:r>
            <a:r>
              <a:rPr lang="en-US" altLang="en-US" b="1" dirty="0" smtClean="0"/>
              <a:t> Slat developed</a:t>
            </a:r>
            <a:r>
              <a:rPr lang="en-US" altLang="en-US" b="1" baseline="0" dirty="0" smtClean="0"/>
              <a:t> a means of filtering and gathering plastic waste from the oceans. Testing has begun in the Great Pacific Garbage Patch. Although problems occurred with the system retaining captured plastic, the team of engineers are optimistic the issues can be resolved so that the system can be deployed in the Pacific Ocean.</a:t>
            </a:r>
            <a:endParaRPr lang="en-US" altLang="en-US" b="1" dirty="0" smtClean="0"/>
          </a:p>
        </p:txBody>
      </p:sp>
    </p:spTree>
    <p:extLst>
      <p:ext uri="{BB962C8B-B14F-4D97-AF65-F5344CB8AC3E}">
        <p14:creationId xmlns:p14="http://schemas.microsoft.com/office/powerpoint/2010/main" val="199740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16</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dirty="0" smtClean="0"/>
              <a:t>Is it feasible and environmental</a:t>
            </a:r>
            <a:r>
              <a:rPr lang="en-US" altLang="en-US" b="1" baseline="0" dirty="0" smtClean="0"/>
              <a:t>ly sound</a:t>
            </a:r>
            <a:r>
              <a:rPr lang="en-US" altLang="en-US" b="1" dirty="0" smtClean="0"/>
              <a:t> to replace fossil</a:t>
            </a:r>
            <a:r>
              <a:rPr lang="en-US" altLang="en-US" b="1" baseline="0" dirty="0" smtClean="0"/>
              <a:t> fuels with plant-based bio-fuels?</a:t>
            </a:r>
          </a:p>
          <a:p>
            <a:pPr eaLnBrk="1" hangingPunct="1"/>
            <a:endParaRPr lang="en-US" altLang="en-US" b="1" dirty="0" smtClean="0"/>
          </a:p>
        </p:txBody>
      </p:sp>
    </p:spTree>
    <p:extLst>
      <p:ext uri="{BB962C8B-B14F-4D97-AF65-F5344CB8AC3E}">
        <p14:creationId xmlns:p14="http://schemas.microsoft.com/office/powerpoint/2010/main" val="4281286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17</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dirty="0" smtClean="0"/>
              <a:t>An</a:t>
            </a:r>
            <a:r>
              <a:rPr lang="en-US" altLang="en-US" b="1" baseline="0" dirty="0" smtClean="0"/>
              <a:t> important fuel source for the future will be oil extracted from algae and used as a biofuel. Oil yields from </a:t>
            </a:r>
            <a:r>
              <a:rPr lang="en-US" altLang="en-US" b="1" baseline="0" dirty="0" err="1" smtClean="0"/>
              <a:t>mico</a:t>
            </a:r>
            <a:r>
              <a:rPr lang="en-US" altLang="en-US" b="1" baseline="0" dirty="0" smtClean="0"/>
              <a:t>-algae are much greater than from other crops, such as corn or sunflowers. Algae can be grown easily in ponds and swamps, not competing with </a:t>
            </a:r>
            <a:r>
              <a:rPr lang="en-US" altLang="en-US" b="1" baseline="0" dirty="0" err="1" smtClean="0"/>
              <a:t>foodcrops</a:t>
            </a:r>
            <a:r>
              <a:rPr lang="en-US" altLang="en-US" b="1" baseline="0" dirty="0" smtClean="0"/>
              <a:t> for land.</a:t>
            </a:r>
            <a:endParaRPr lang="en-US" altLang="en-US" b="1" dirty="0" smtClean="0"/>
          </a:p>
        </p:txBody>
      </p:sp>
    </p:spTree>
    <p:extLst>
      <p:ext uri="{BB962C8B-B14F-4D97-AF65-F5344CB8AC3E}">
        <p14:creationId xmlns:p14="http://schemas.microsoft.com/office/powerpoint/2010/main" val="2574926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18</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dirty="0" smtClean="0"/>
              <a:t>We see windmills constructed in many parts of the country</a:t>
            </a:r>
            <a:r>
              <a:rPr lang="en-US" altLang="en-US" b="1" baseline="0" dirty="0" smtClean="0"/>
              <a:t> and the world. They are huge and complex machines. Are there any alternatives?</a:t>
            </a:r>
            <a:endParaRPr lang="en-US" altLang="en-US" b="1" dirty="0" smtClean="0"/>
          </a:p>
        </p:txBody>
      </p:sp>
    </p:spTree>
    <p:extLst>
      <p:ext uri="{BB962C8B-B14F-4D97-AF65-F5344CB8AC3E}">
        <p14:creationId xmlns:p14="http://schemas.microsoft.com/office/powerpoint/2010/main" val="3513134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19</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dirty="0" smtClean="0"/>
              <a:t>Energy</a:t>
            </a:r>
            <a:r>
              <a:rPr lang="en-US" altLang="en-US" b="1" baseline="0" dirty="0" smtClean="0"/>
              <a:t> from wind is now being generated by a bladeless technology that uses “vorticity,” an aerodynamic effect that produces a pattern of spinning vortices. The cone is made from a composite of fiberglass and carbon fiber, which allows the mast to vibrate as much as possible. There are no gears, bolts, or mechanically moving parts. The cone captures 40 percent of the wind’s power when the wind is blowing 26 miles per hour. </a:t>
            </a:r>
            <a:endParaRPr lang="en-US" altLang="en-US" b="1" dirty="0" smtClean="0"/>
          </a:p>
        </p:txBody>
      </p:sp>
    </p:spTree>
    <p:extLst>
      <p:ext uri="{BB962C8B-B14F-4D97-AF65-F5344CB8AC3E}">
        <p14:creationId xmlns:p14="http://schemas.microsoft.com/office/powerpoint/2010/main" val="3087695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pPr eaLnBrk="1" hangingPunct="1">
              <a:spcBef>
                <a:spcPct val="0"/>
              </a:spcBef>
            </a:pPr>
            <a:r>
              <a:rPr lang="en-US" altLang="en-US" b="1" dirty="0" smtClean="0"/>
              <a:t>We have many challenges facing us as a people. There is our system</a:t>
            </a:r>
            <a:r>
              <a:rPr lang="en-US" altLang="en-US" b="1" baseline="0" dirty="0" smtClean="0"/>
              <a:t> of law, which is not serving very consistently the hope of justice for all citizens. There is our system of taxation, which strongly benefits those who own land, control natural resources or enjoy government-granted subsidies and privileges over those who actually produce goods and provide services. There is the deep problem of poverty, and the problem of long-term unemployment for many people. There is the problem of how to protect our environment from further degradation, the loss of species of plants and animals. And, there is the problem of our reliance on fossil fuels and nuclear power to provide the energy to provide the power needed by our modern mode of living.</a:t>
            </a:r>
            <a:endParaRPr lang="en-US" altLang="en-US" b="1" dirty="0" smtClean="0"/>
          </a:p>
        </p:txBody>
      </p:sp>
      <p:sp>
        <p:nvSpPr>
          <p:cNvPr id="614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B5EC74DD-6C3F-445D-AF89-52C505BF6C5B}" type="slidenum">
              <a:rPr lang="en-US" altLang="en-US" smtClean="0">
                <a:latin typeface="Arial" panose="020B0604020202020204" pitchFamily="34" charset="0"/>
              </a:rPr>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355423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20</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dirty="0" smtClean="0"/>
              <a:t>Our homes and many buildings now use solar panels to generate electricity.</a:t>
            </a:r>
            <a:r>
              <a:rPr lang="en-US" altLang="en-US" b="1" baseline="0" dirty="0" smtClean="0"/>
              <a:t> Solar farms exist in places were the sun shines almost every day. What’s next?</a:t>
            </a:r>
            <a:endParaRPr lang="en-US" altLang="en-US" b="1" dirty="0" smtClean="0"/>
          </a:p>
        </p:txBody>
      </p:sp>
    </p:spTree>
    <p:extLst>
      <p:ext uri="{BB962C8B-B14F-4D97-AF65-F5344CB8AC3E}">
        <p14:creationId xmlns:p14="http://schemas.microsoft.com/office/powerpoint/2010/main" val="1138123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21</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dirty="0" smtClean="0"/>
              <a:t>These are mirrored dishes are the newest innovation in solar energy. The dish captures 34 percent</a:t>
            </a:r>
            <a:r>
              <a:rPr lang="en-US" altLang="en-US" b="1" baseline="0" dirty="0" smtClean="0"/>
              <a:t> of the sun’s energy, compared to 23 percent for most solar generators. To generate the same amount of electricity burning coal, 81 metric tons of CO2 would be released into the atmosphere.</a:t>
            </a:r>
          </a:p>
          <a:p>
            <a:pPr eaLnBrk="1" hangingPunct="1"/>
            <a:endParaRPr lang="en-US" altLang="en-US" b="1" dirty="0" smtClean="0"/>
          </a:p>
        </p:txBody>
      </p:sp>
    </p:spTree>
    <p:extLst>
      <p:ext uri="{BB962C8B-B14F-4D97-AF65-F5344CB8AC3E}">
        <p14:creationId xmlns:p14="http://schemas.microsoft.com/office/powerpoint/2010/main" val="1509209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22</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dirty="0" smtClean="0"/>
              <a:t>Tesla is</a:t>
            </a:r>
            <a:r>
              <a:rPr lang="en-US" altLang="en-US" b="1" baseline="0" dirty="0" smtClean="0"/>
              <a:t> now manufacturing solar panel shingles for homes. Tesla’s major innovation is to make the active solar shingles look the same as all other non-active roof tiles. The cost is around $21 per square foot, which is very competitive to standard roofing shingles. The total cost for a 2,500 square foot home would be around $50,000.</a:t>
            </a:r>
            <a:endParaRPr lang="en-US" altLang="en-US" b="1" dirty="0" smtClean="0"/>
          </a:p>
        </p:txBody>
      </p:sp>
    </p:spTree>
    <p:extLst>
      <p:ext uri="{BB962C8B-B14F-4D97-AF65-F5344CB8AC3E}">
        <p14:creationId xmlns:p14="http://schemas.microsoft.com/office/powerpoint/2010/main" val="1613320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23</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dirty="0" smtClean="0"/>
              <a:t>Lithium</a:t>
            </a:r>
            <a:r>
              <a:rPr lang="en-US" altLang="en-US" b="1" baseline="0" dirty="0" smtClean="0"/>
              <a:t> batteries are now providing the power for everything from laptop computers to automobiles. However, lithium batteries are relatively easily damaged and can catch on fire. Is there a solution?</a:t>
            </a:r>
            <a:endParaRPr lang="en-US" altLang="en-US" b="1" dirty="0" smtClean="0"/>
          </a:p>
        </p:txBody>
      </p:sp>
    </p:spTree>
    <p:extLst>
      <p:ext uri="{BB962C8B-B14F-4D97-AF65-F5344CB8AC3E}">
        <p14:creationId xmlns:p14="http://schemas.microsoft.com/office/powerpoint/2010/main" val="1797540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24</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dirty="0" smtClean="0"/>
              <a:t>Mike</a:t>
            </a:r>
            <a:r>
              <a:rPr lang="en-US" altLang="en-US" b="1" baseline="0" dirty="0" smtClean="0"/>
              <a:t> Zimmerman, owner of Ionic Materials,  has invented a lithium-ion battery that will not catch fire. His battery is a solid lithium polymer metal battery that solves the problem of preventing battery electrodes from contacting each other directly, starting a fire. </a:t>
            </a:r>
            <a:endParaRPr lang="en-US" altLang="en-US" b="1" dirty="0" smtClean="0"/>
          </a:p>
        </p:txBody>
      </p:sp>
    </p:spTree>
    <p:extLst>
      <p:ext uri="{BB962C8B-B14F-4D97-AF65-F5344CB8AC3E}">
        <p14:creationId xmlns:p14="http://schemas.microsoft.com/office/powerpoint/2010/main" val="3487323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25</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dirty="0" smtClean="0"/>
              <a:t>We</a:t>
            </a:r>
            <a:r>
              <a:rPr lang="en-US" altLang="en-US" b="1" baseline="0" dirty="0" smtClean="0"/>
              <a:t> send billions of plastic bags to land fills every year. Some states have prohibited the use of plastic bags by retail stores. What innovation solutions are on the horizon?</a:t>
            </a:r>
            <a:endParaRPr lang="en-US" altLang="en-US" b="1" dirty="0" smtClean="0"/>
          </a:p>
        </p:txBody>
      </p:sp>
    </p:spTree>
    <p:extLst>
      <p:ext uri="{BB962C8B-B14F-4D97-AF65-F5344CB8AC3E}">
        <p14:creationId xmlns:p14="http://schemas.microsoft.com/office/powerpoint/2010/main" val="1458722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26</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dirty="0" smtClean="0"/>
              <a:t>Researchers at the University</a:t>
            </a:r>
            <a:r>
              <a:rPr lang="en-US" altLang="en-US" b="1" baseline="0" dirty="0" smtClean="0"/>
              <a:t> of Illinois have found away to make diesel fuel and other petroleum products from used plastic grocery bags. A company in India is now mixing plastic from landfills with asphalt to form a compound that can be used in road construction. Nearly 1,000 miles have been constructed to date with this material, which wears better and lasts longer than traditional asphalt.</a:t>
            </a:r>
            <a:endParaRPr lang="en-US" altLang="en-US" b="1" dirty="0" smtClean="0"/>
          </a:p>
        </p:txBody>
      </p:sp>
    </p:spTree>
    <p:extLst>
      <p:ext uri="{BB962C8B-B14F-4D97-AF65-F5344CB8AC3E}">
        <p14:creationId xmlns:p14="http://schemas.microsoft.com/office/powerpoint/2010/main" val="2540550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27</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dirty="0" smtClean="0"/>
              <a:t>A researcher</a:t>
            </a:r>
            <a:r>
              <a:rPr lang="en-US" altLang="en-US" b="1" baseline="0" dirty="0" smtClean="0"/>
              <a:t> at </a:t>
            </a:r>
            <a:r>
              <a:rPr lang="en-US" altLang="en-US" b="1" baseline="0" dirty="0" err="1" smtClean="0"/>
              <a:t>Renssaleaer</a:t>
            </a:r>
            <a:r>
              <a:rPr lang="en-US" altLang="en-US" b="1" baseline="0" dirty="0" smtClean="0"/>
              <a:t> Polytechnic University has developed a process for granulating plastic bags and mix the granules with concrete. Scientists at the University of Adelaide have figured out how to turn plastic bags into a material hundreds of time stronger and six times lighter than steel. This material is now being used in electronics, wind turbines and other devices. </a:t>
            </a:r>
            <a:endParaRPr lang="en-US" altLang="en-US" b="1" dirty="0" smtClean="0"/>
          </a:p>
        </p:txBody>
      </p:sp>
    </p:spTree>
    <p:extLst>
      <p:ext uri="{BB962C8B-B14F-4D97-AF65-F5344CB8AC3E}">
        <p14:creationId xmlns:p14="http://schemas.microsoft.com/office/powerpoint/2010/main" val="268499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28</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dirty="0" smtClean="0"/>
              <a:t>Another innovation gaining traction is using the</a:t>
            </a:r>
            <a:r>
              <a:rPr lang="en-US" altLang="en-US" b="1" baseline="0" dirty="0" smtClean="0"/>
              <a:t> movement of water to generate electricity.</a:t>
            </a:r>
            <a:endParaRPr lang="en-US" altLang="en-US" b="1" dirty="0" smtClean="0"/>
          </a:p>
        </p:txBody>
      </p:sp>
    </p:spTree>
    <p:extLst>
      <p:ext uri="{BB962C8B-B14F-4D97-AF65-F5344CB8AC3E}">
        <p14:creationId xmlns:p14="http://schemas.microsoft.com/office/powerpoint/2010/main" val="3389023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29</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t>Electricity is now being produced</a:t>
            </a:r>
            <a:r>
              <a:rPr lang="en-US" altLang="en-US" b="1" baseline="0" dirty="0" smtClean="0"/>
              <a:t> by osmosis, the passage of water from membranes, generating a pressure difference that can be harnessed to generate power. The first power plant using this system began operation in 2009 in Norway. It was estimated by the Norwegian minister for petroleum and energy that plants using osmosis could supply as much as 10 percent of the world’s electricity needs. </a:t>
            </a:r>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216745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74628EB1-E783-4774-9725-64637EDD7700}" type="slidenum">
              <a:rPr lang="en-US" altLang="en-US" sz="1200">
                <a:latin typeface="Arial" panose="020B0604020202020204" pitchFamily="34" charset="0"/>
              </a:rPr>
              <a:pPr algn="r" eaLnBrk="1" hangingPunct="1"/>
              <a:t>3</a:t>
            </a:fld>
            <a:endParaRPr lang="en-US" altLang="en-US" sz="120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b="1" dirty="0" smtClean="0"/>
              <a:t> Our homes, our places of work, where we shop or engage in almost any activity are linked together by a complex infrastructure network. That network requires continuous maintenance and periodic replacement. Maintenance and replacement requires public revenue. The subject and issues involved deserve a far more detailed analysis than I am able to present here, but what follows provides some examples of how our best, most innovative thinkers are responding</a:t>
            </a:r>
            <a:r>
              <a:rPr lang="en-US" altLang="en-US" b="1" baseline="0" dirty="0" smtClean="0"/>
              <a:t> to these challenges</a:t>
            </a:r>
            <a:r>
              <a:rPr lang="en-US" altLang="en-US" b="1" dirty="0" smtClean="0"/>
              <a:t>.</a:t>
            </a:r>
          </a:p>
          <a:p>
            <a:pPr eaLnBrk="1" hangingPunct="1"/>
            <a:endParaRPr lang="en-US" altLang="en-US" b="1" dirty="0" smtClean="0"/>
          </a:p>
        </p:txBody>
      </p:sp>
    </p:spTree>
    <p:extLst>
      <p:ext uri="{BB962C8B-B14F-4D97-AF65-F5344CB8AC3E}">
        <p14:creationId xmlns:p14="http://schemas.microsoft.com/office/powerpoint/2010/main" val="736145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30</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dirty="0" smtClean="0"/>
              <a:t>It is estimated that over 300</a:t>
            </a:r>
            <a:r>
              <a:rPr lang="en-US" altLang="en-US" b="1" baseline="0" dirty="0" smtClean="0"/>
              <a:t> million golf balls are lost or discarded in the United States, every year. Many of them end up in lakes, rivers, streams and the oceans. A golf ball will decompose naturally in somewhere between 100 and 1,000 years. Some communities and environmental activists are beginning to do something about the problem.</a:t>
            </a:r>
            <a:endParaRPr lang="en-US" altLang="en-US" b="1" dirty="0" smtClean="0"/>
          </a:p>
        </p:txBody>
      </p:sp>
    </p:spTree>
    <p:extLst>
      <p:ext uri="{BB962C8B-B14F-4D97-AF65-F5344CB8AC3E}">
        <p14:creationId xmlns:p14="http://schemas.microsoft.com/office/powerpoint/2010/main" val="2416474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31</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dirty="0" smtClean="0"/>
              <a:t>The</a:t>
            </a:r>
            <a:r>
              <a:rPr lang="en-US" altLang="en-US" b="1" baseline="0" dirty="0" smtClean="0"/>
              <a:t> problem worldwide is huge. A sonar search of Loch Ness in Scotland in 2009 found over 100,000 golf balls. Golf balls contain zinc and other heavy metals that could potentially escape into the surrounding water. Recovered balls are being </a:t>
            </a:r>
            <a:r>
              <a:rPr lang="en-US" altLang="en-US" b="1" baseline="0" smtClean="0"/>
              <a:t>sold online for half the cost of new ones.</a:t>
            </a:r>
          </a:p>
          <a:p>
            <a:pPr eaLnBrk="1" hangingPunct="1"/>
            <a:endParaRPr lang="en-US" altLang="en-US" b="1" dirty="0" smtClean="0"/>
          </a:p>
        </p:txBody>
      </p:sp>
    </p:spTree>
    <p:extLst>
      <p:ext uri="{BB962C8B-B14F-4D97-AF65-F5344CB8AC3E}">
        <p14:creationId xmlns:p14="http://schemas.microsoft.com/office/powerpoint/2010/main" val="3748296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32</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dirty="0" smtClean="0"/>
              <a:t>Water power already produces an enormous</a:t>
            </a:r>
            <a:r>
              <a:rPr lang="en-US" altLang="en-US" b="1" baseline="0" dirty="0" smtClean="0"/>
              <a:t> amount of energy, turning turbines at the base of huge dams. A lesser known engineering innovation also produces electrical energy by pumping water uphill to a reservoir, then releasing it to flow back thru turbines at the base of a lower level lake. </a:t>
            </a:r>
            <a:endParaRPr lang="en-US" altLang="en-US" b="1" dirty="0" smtClean="0"/>
          </a:p>
        </p:txBody>
      </p:sp>
    </p:spTree>
    <p:extLst>
      <p:ext uri="{BB962C8B-B14F-4D97-AF65-F5344CB8AC3E}">
        <p14:creationId xmlns:p14="http://schemas.microsoft.com/office/powerpoint/2010/main" val="2012141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33</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dirty="0" smtClean="0"/>
              <a:t>This technique is called “off-river pumped hydro energy storage</a:t>
            </a:r>
            <a:r>
              <a:rPr lang="en-US" altLang="en-US" b="0" dirty="0" smtClean="0"/>
              <a:t>.” </a:t>
            </a:r>
            <a:r>
              <a:rPr lang="en-US" sz="1200" b="1" i="0" kern="1200" dirty="0" smtClean="0">
                <a:solidFill>
                  <a:schemeClr val="tx1"/>
                </a:solidFill>
                <a:effectLst/>
                <a:latin typeface="Arial" panose="020B0604020202020204" pitchFamily="34" charset="0"/>
                <a:ea typeface="+mn-ea"/>
                <a:cs typeface="+mn-cs"/>
              </a:rPr>
              <a:t>When there is excess electricity, water is pumped through a pipe or tunnel, to the upper reservoir. The energy is later recovered by letting the water flow back down again, through a turbine that converts it back into electricity. </a:t>
            </a:r>
            <a:endParaRPr lang="en-US" altLang="en-US" b="1" dirty="0" smtClean="0"/>
          </a:p>
        </p:txBody>
      </p:sp>
    </p:spTree>
    <p:extLst>
      <p:ext uri="{BB962C8B-B14F-4D97-AF65-F5344CB8AC3E}">
        <p14:creationId xmlns:p14="http://schemas.microsoft.com/office/powerpoint/2010/main" val="3684126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34</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fontAlgn="base"/>
            <a:r>
              <a:rPr lang="en-US" sz="1200" b="1" i="0" kern="1200" dirty="0" smtClean="0">
                <a:solidFill>
                  <a:schemeClr val="tx1"/>
                </a:solidFill>
                <a:effectLst/>
                <a:latin typeface="Arial" panose="020B0604020202020204" pitchFamily="34" charset="0"/>
                <a:ea typeface="+mn-ea"/>
                <a:cs typeface="+mn-cs"/>
              </a:rPr>
              <a:t>Efficiencies of 90% in each direction are possible. Pumped hydro is by far the most widely used form of energy storage, representing 99% of the total. Used</a:t>
            </a:r>
            <a:r>
              <a:rPr lang="en-US" sz="1200" b="1" i="0" kern="1200" baseline="0" dirty="0" smtClean="0">
                <a:solidFill>
                  <a:schemeClr val="tx1"/>
                </a:solidFill>
                <a:effectLst/>
                <a:latin typeface="Arial" panose="020B0604020202020204" pitchFamily="34" charset="0"/>
                <a:ea typeface="+mn-ea"/>
                <a:cs typeface="+mn-cs"/>
              </a:rPr>
              <a:t> in conjunction with solar farms, the total cost is calculated to be much lower than using batteries for storage of electricity.</a:t>
            </a:r>
            <a:endParaRPr lang="en-US" sz="1200" b="1" i="0" kern="1200" dirty="0" smtClean="0">
              <a:solidFill>
                <a:schemeClr val="tx1"/>
              </a:solidFill>
              <a:effectLst/>
              <a:latin typeface="Arial" panose="020B0604020202020204" pitchFamily="34" charset="0"/>
              <a:ea typeface="+mn-ea"/>
              <a:cs typeface="+mn-cs"/>
            </a:endParaRPr>
          </a:p>
          <a:p>
            <a:pPr eaLnBrk="1" hangingPunct="1"/>
            <a:endParaRPr lang="en-US" altLang="en-US" b="1" dirty="0" smtClean="0"/>
          </a:p>
        </p:txBody>
      </p:sp>
    </p:spTree>
    <p:extLst>
      <p:ext uri="{BB962C8B-B14F-4D97-AF65-F5344CB8AC3E}">
        <p14:creationId xmlns:p14="http://schemas.microsoft.com/office/powerpoint/2010/main" val="4001714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35</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baseline="0" dirty="0" smtClean="0"/>
              <a:t> A company based in Japan called Eco Marine Power, founded by a former Australian naval officer named Greg Atkinson, is creating rigid solar panel sails for us on large-sea-faring vessels. The objective is to harness wind and solar energy, dramatically cutting back on fuel consumption and lower a vessel’s emissions by up to 10 percent.</a:t>
            </a:r>
            <a:endParaRPr lang="en-US" altLang="en-US" b="1" dirty="0" smtClean="0"/>
          </a:p>
        </p:txBody>
      </p:sp>
    </p:spTree>
    <p:extLst>
      <p:ext uri="{BB962C8B-B14F-4D97-AF65-F5344CB8AC3E}">
        <p14:creationId xmlns:p14="http://schemas.microsoft.com/office/powerpoint/2010/main" val="3104214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36</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baseline="0" dirty="0" smtClean="0"/>
              <a:t> </a:t>
            </a:r>
            <a:endParaRPr lang="en-US" altLang="en-US" b="1" dirty="0" smtClean="0"/>
          </a:p>
        </p:txBody>
      </p:sp>
    </p:spTree>
    <p:extLst>
      <p:ext uri="{BB962C8B-B14F-4D97-AF65-F5344CB8AC3E}">
        <p14:creationId xmlns:p14="http://schemas.microsoft.com/office/powerpoint/2010/main" val="814199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37</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baseline="0" dirty="0" smtClean="0"/>
              <a:t> And, finally (for now), the next generation of alternatively-powered vehicles continues to evolve.</a:t>
            </a:r>
            <a:endParaRPr lang="en-US" altLang="en-US" b="1" dirty="0" smtClean="0"/>
          </a:p>
        </p:txBody>
      </p:sp>
    </p:spTree>
    <p:extLst>
      <p:ext uri="{BB962C8B-B14F-4D97-AF65-F5344CB8AC3E}">
        <p14:creationId xmlns:p14="http://schemas.microsoft.com/office/powerpoint/2010/main" val="953340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38</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sz="1200" b="1" i="0" kern="1200" dirty="0" smtClean="0">
                <a:solidFill>
                  <a:schemeClr val="tx1"/>
                </a:solidFill>
                <a:effectLst/>
                <a:latin typeface="Arial" panose="020B0604020202020204" pitchFamily="34" charset="0"/>
                <a:ea typeface="+mn-ea"/>
                <a:cs typeface="+mn-cs"/>
              </a:rPr>
              <a:t>Sometimes called PHEV (pneumatic-hybrid electric vehicle), these cars are most typically powered by a compressed air engine combined with an electric motor. The engines are similar to steam engines as they use the expansion of externally supplied pressurized gas to perform work against a piston.</a:t>
            </a:r>
            <a:endParaRPr lang="en-US" altLang="en-US" b="1" dirty="0" smtClean="0"/>
          </a:p>
        </p:txBody>
      </p:sp>
    </p:spTree>
    <p:extLst>
      <p:ext uri="{BB962C8B-B14F-4D97-AF65-F5344CB8AC3E}">
        <p14:creationId xmlns:p14="http://schemas.microsoft.com/office/powerpoint/2010/main" val="22696235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39</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r>
              <a:rPr lang="en-US" sz="1200" b="1" i="0" kern="1200" dirty="0" smtClean="0">
                <a:solidFill>
                  <a:schemeClr val="tx1"/>
                </a:solidFill>
                <a:effectLst/>
                <a:latin typeface="Arial" panose="020B0604020202020204" pitchFamily="34" charset="0"/>
                <a:ea typeface="+mn-ea"/>
                <a:cs typeface="+mn-cs"/>
              </a:rPr>
              <a:t>Researchers have developed lightweight “supercapacitors” that can be combined with regular batteries to dramatically boost the power of an electric car. The supercapacitors – a “sandwich” of electrolyte between two all-carbon electrodes – were made into a thin and extremely strong film with a high power density. The film could be embedded in a car’s body panels, roof, doors, bonnet and floor – storing enough energy to turbocharge an electric car’s battery in just a few minutes.</a:t>
            </a:r>
          </a:p>
          <a:p>
            <a:pPr eaLnBrk="1" hangingPunct="1"/>
            <a:endParaRPr lang="en-US" altLang="en-US" b="1" dirty="0" smtClean="0"/>
          </a:p>
        </p:txBody>
      </p:sp>
    </p:spTree>
    <p:extLst>
      <p:ext uri="{BB962C8B-B14F-4D97-AF65-F5344CB8AC3E}">
        <p14:creationId xmlns:p14="http://schemas.microsoft.com/office/powerpoint/2010/main" val="2909668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4</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dirty="0" smtClean="0"/>
              <a:t>We constantly hear about the problem of increasing carbon-dioxide in the atmosphere. Here is at least</a:t>
            </a:r>
            <a:r>
              <a:rPr lang="en-US" altLang="en-US" b="1" baseline="0" dirty="0" smtClean="0"/>
              <a:t> one response that has potential:</a:t>
            </a:r>
            <a:endParaRPr lang="en-US" altLang="en-US" b="1" dirty="0" smtClean="0"/>
          </a:p>
        </p:txBody>
      </p:sp>
    </p:spTree>
    <p:extLst>
      <p:ext uri="{BB962C8B-B14F-4D97-AF65-F5344CB8AC3E}">
        <p14:creationId xmlns:p14="http://schemas.microsoft.com/office/powerpoint/2010/main" val="38252019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40</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baseline="0" dirty="0" smtClean="0"/>
              <a:t> Prius has introduced in Japan a model with a solar panel built into the roof. The solar panel charges the battery but does not power the car directly. The efficiency is still pretty low, but innovation continues.</a:t>
            </a:r>
            <a:endParaRPr lang="en-US" altLang="en-US" b="1" dirty="0" smtClean="0"/>
          </a:p>
        </p:txBody>
      </p:sp>
    </p:spTree>
    <p:extLst>
      <p:ext uri="{BB962C8B-B14F-4D97-AF65-F5344CB8AC3E}">
        <p14:creationId xmlns:p14="http://schemas.microsoft.com/office/powerpoint/2010/main" val="4088208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41</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baseline="0" dirty="0" smtClean="0"/>
              <a:t> Students in Australia have designed and built a solar </a:t>
            </a:r>
            <a:r>
              <a:rPr lang="en-US" altLang="en-US" b="1" baseline="0" smtClean="0"/>
              <a:t>powered sports car </a:t>
            </a:r>
            <a:r>
              <a:rPr lang="en-US" altLang="en-US" b="1" baseline="0" dirty="0" smtClean="0"/>
              <a:t>that could be the first step to solar powered vehicles. </a:t>
            </a:r>
            <a:endParaRPr lang="en-US" altLang="en-US" b="1" dirty="0" smtClean="0"/>
          </a:p>
        </p:txBody>
      </p:sp>
    </p:spTree>
    <p:extLst>
      <p:ext uri="{BB962C8B-B14F-4D97-AF65-F5344CB8AC3E}">
        <p14:creationId xmlns:p14="http://schemas.microsoft.com/office/powerpoint/2010/main" val="28390087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42</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baseline="0" dirty="0" smtClean="0"/>
              <a:t>Covering all of the activities in which people are involved that affect the U.S. economy would require many more segments to this analysis. I finish, then, with a modest effort to examine the impact generated by our passions for athletics </a:t>
            </a:r>
            <a:r>
              <a:rPr lang="en-US" altLang="en-US" b="1" baseline="0" smtClean="0"/>
              <a:t>and sports.</a:t>
            </a:r>
            <a:endParaRPr lang="en-US" altLang="en-US" b="1" dirty="0" smtClean="0"/>
          </a:p>
        </p:txBody>
      </p:sp>
    </p:spTree>
    <p:extLst>
      <p:ext uri="{BB962C8B-B14F-4D97-AF65-F5344CB8AC3E}">
        <p14:creationId xmlns:p14="http://schemas.microsoft.com/office/powerpoint/2010/main" val="5871033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lstStyle/>
          <a:p>
            <a:pPr eaLnBrk="1" hangingPunct="1"/>
            <a:endParaRPr lang="en-US" altLang="en-US" b="1" smtClean="0"/>
          </a:p>
        </p:txBody>
      </p:sp>
      <p:sp>
        <p:nvSpPr>
          <p:cNvPr id="110596"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AFEE108-D5E7-4665-819D-9A8865105182}" type="slidenum">
              <a:rPr lang="en-US" altLang="en-US" smtClean="0">
                <a:latin typeface="Arial" panose="020B0604020202020204" pitchFamily="34" charset="0"/>
              </a:rPr>
              <a:pPr/>
              <a:t>43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863530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5</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dirty="0" smtClean="0"/>
              <a:t>The potential exists to capture carbon dioxide emissions in a new and unique manner: in the production of an eco-friendly type of concrete. The process is the invention of Australian John Harrison. The cement is a composite of magnesite, recycled industrial wastes, and ordinary cement. As it sets and hardens, it absorbs carbon dioxide from the atmosphere and converts it to carbonate. To date, however, the cement industry has refused to change its methods. Harrison expresses what he sees as the sense of urgency:</a:t>
            </a:r>
          </a:p>
        </p:txBody>
      </p:sp>
    </p:spTree>
    <p:extLst>
      <p:ext uri="{BB962C8B-B14F-4D97-AF65-F5344CB8AC3E}">
        <p14:creationId xmlns:p14="http://schemas.microsoft.com/office/powerpoint/2010/main" val="589435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361F701D-F7BC-4838-BDDA-FBCFC33D379B}" type="slidenum">
              <a:rPr lang="en-US" altLang="en-US" sz="1200">
                <a:latin typeface="Arial" panose="020B0604020202020204" pitchFamily="34" charset="0"/>
              </a:rPr>
              <a:pPr algn="r" eaLnBrk="1" hangingPunct="1"/>
              <a:t>6</a:t>
            </a:fld>
            <a:endParaRPr lang="en-US" altLang="en-US" sz="1200">
              <a:latin typeface="Arial" panose="020B0604020202020204"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b="1" smtClean="0"/>
              <a:t>“I really do not think we have much time left with the atmosphere we have. It is time all the great thinkers of the world, combined with government funding, solved the problem in a manner similar to the way the atomic bomb was created</a:t>
            </a:r>
            <a:r>
              <a:rPr lang="en-US" altLang="en-US" smtClean="0"/>
              <a:t>.” [Quoted in: Meir Rinde. “Concrete Solutions: Making eco-friendly cement is easy; the hard part comes later,”Distillations, Fall 2017]</a:t>
            </a:r>
          </a:p>
          <a:p>
            <a:pPr eaLnBrk="1" hangingPunct="1"/>
            <a:endParaRPr lang="en-US" altLang="en-US" b="1" smtClean="0"/>
          </a:p>
        </p:txBody>
      </p:sp>
    </p:spTree>
    <p:extLst>
      <p:ext uri="{BB962C8B-B14F-4D97-AF65-F5344CB8AC3E}">
        <p14:creationId xmlns:p14="http://schemas.microsoft.com/office/powerpoint/2010/main" val="2293685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02B6850-B2CE-499F-A14F-E1407016281D}" type="slidenum">
              <a:rPr lang="en-US" altLang="en-US" sz="1200">
                <a:latin typeface="Arial" panose="020B0604020202020204" pitchFamily="34" charset="0"/>
              </a:rPr>
              <a:pPr algn="r" eaLnBrk="1" hangingPunct="1"/>
              <a:t>7</a:t>
            </a:fld>
            <a:endParaRPr lang="en-US" altLang="en-US"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dirty="0" smtClean="0"/>
              <a:t>Remarkable,</a:t>
            </a:r>
            <a:r>
              <a:rPr lang="en-US" altLang="en-US" b="1" baseline="0" dirty="0" smtClean="0"/>
              <a:t> it is thought </a:t>
            </a:r>
            <a:r>
              <a:rPr lang="en-US" altLang="en-US" b="1" dirty="0" smtClean="0"/>
              <a:t>possible to generate nuclear energy without the risk of a</a:t>
            </a:r>
            <a:r>
              <a:rPr lang="en-US" altLang="en-US" b="1" baseline="0" dirty="0" smtClean="0"/>
              <a:t> disaster should a nuclear reactor melt down and release radioactive poisons.</a:t>
            </a:r>
            <a:endParaRPr lang="en-US" altLang="en-US" b="1" dirty="0" smtClean="0"/>
          </a:p>
        </p:txBody>
      </p:sp>
    </p:spTree>
    <p:extLst>
      <p:ext uri="{BB962C8B-B14F-4D97-AF65-F5344CB8AC3E}">
        <p14:creationId xmlns:p14="http://schemas.microsoft.com/office/powerpoint/2010/main" val="901945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BECA1267-CEF1-4912-A6E6-2EC50CC916B8}" type="slidenum">
              <a:rPr lang="en-US" altLang="en-US" sz="1200">
                <a:latin typeface="Arial" panose="020B0604020202020204" pitchFamily="34" charset="0"/>
              </a:rPr>
              <a:pPr algn="r" eaLnBrk="1" hangingPunct="1"/>
              <a:t>8</a:t>
            </a:fld>
            <a:endParaRPr lang="en-US" altLang="en-US" sz="1200">
              <a:latin typeface="Arial" panose="020B0604020202020204"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b="1" dirty="0" smtClean="0"/>
              <a:t>Because no permanent repository for spent fuel exists in the United States, reactor owners have kept spent fuel at the reactor sites. As the amount of spent fuel has increased, the Nuclear Regulatory Commission has authorized many power plant owners to increase the amount in their storage pools to as much as five times what they were designed to hold. As a result, virtually all U.S. spent fuel pools have been “re-racked” to hold spent fuel assemblies at densities that approach those in reactor cores. In order to prevent the spent fuel from going critical, the spent fuel assemblies are placed in metal boxes whose walls contain neutron-absorbing boron. </a:t>
            </a:r>
          </a:p>
        </p:txBody>
      </p:sp>
    </p:spTree>
    <p:extLst>
      <p:ext uri="{BB962C8B-B14F-4D97-AF65-F5344CB8AC3E}">
        <p14:creationId xmlns:p14="http://schemas.microsoft.com/office/powerpoint/2010/main" val="3753997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B620FB48-3012-4092-81FB-ED1152F0ED9A}" type="slidenum">
              <a:rPr lang="en-US" altLang="en-US" sz="1200">
                <a:latin typeface="Arial" panose="020B0604020202020204" pitchFamily="34" charset="0"/>
              </a:rPr>
              <a:pPr algn="r" eaLnBrk="1" hangingPunct="1"/>
              <a:t>9</a:t>
            </a:fld>
            <a:endParaRPr lang="en-US" altLang="en-US" sz="1200">
              <a:latin typeface="Arial" panose="020B0604020202020204"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b="1" dirty="0" smtClean="0"/>
              <a:t>The risks from spent fuel in storage pools can be reduced by moving some of it to dry casks. Typical dry casks are made of steel and concrete, with the concrete providing radiation shielding, and are stored at U.S. reactors outdoors on concrete pads. To become cool enough to be placed in the dry casks currently licensed and used in the United States, the spent fuel must first spend five years in a spent fuel pool. By then it is cool enough that further cooling can be accomplished by natural convection — air flow driven by the decay heat of the spent fuel itself.</a:t>
            </a:r>
          </a:p>
        </p:txBody>
      </p:sp>
    </p:spTree>
    <p:extLst>
      <p:ext uri="{BB962C8B-B14F-4D97-AF65-F5344CB8AC3E}">
        <p14:creationId xmlns:p14="http://schemas.microsoft.com/office/powerpoint/2010/main" val="644093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9236BD8-0620-48E8-80B2-2E619C425C8C}" type="slidenum">
              <a:rPr lang="en-US" altLang="en-US"/>
              <a:pPr>
                <a:defRPr/>
              </a:pPr>
              <a:t>‹#›</a:t>
            </a:fld>
            <a:endParaRPr lang="en-US" altLang="en-US"/>
          </a:p>
        </p:txBody>
      </p:sp>
    </p:spTree>
    <p:extLst>
      <p:ext uri="{BB962C8B-B14F-4D97-AF65-F5344CB8AC3E}">
        <p14:creationId xmlns:p14="http://schemas.microsoft.com/office/powerpoint/2010/main" val="378677003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8441D32-540A-44FB-86C0-EF91578F501E}" type="slidenum">
              <a:rPr lang="en-US" altLang="en-US"/>
              <a:pPr>
                <a:defRPr/>
              </a:pPr>
              <a:t>‹#›</a:t>
            </a:fld>
            <a:endParaRPr lang="en-US" altLang="en-US"/>
          </a:p>
        </p:txBody>
      </p:sp>
    </p:spTree>
    <p:extLst>
      <p:ext uri="{BB962C8B-B14F-4D97-AF65-F5344CB8AC3E}">
        <p14:creationId xmlns:p14="http://schemas.microsoft.com/office/powerpoint/2010/main" val="16293419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0EAEC7E-A88A-4AF9-98A2-E9C46304C43A}" type="slidenum">
              <a:rPr lang="en-US" altLang="en-US"/>
              <a:pPr>
                <a:defRPr/>
              </a:pPr>
              <a:t>‹#›</a:t>
            </a:fld>
            <a:endParaRPr lang="en-US" altLang="en-US"/>
          </a:p>
        </p:txBody>
      </p:sp>
    </p:spTree>
    <p:extLst>
      <p:ext uri="{BB962C8B-B14F-4D97-AF65-F5344CB8AC3E}">
        <p14:creationId xmlns:p14="http://schemas.microsoft.com/office/powerpoint/2010/main" val="354904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565FD9E-B93B-4EA5-AE4A-4077D4BDA9C8}" type="slidenum">
              <a:rPr lang="en-US" altLang="en-US"/>
              <a:pPr>
                <a:defRPr/>
              </a:pPr>
              <a:t>‹#›</a:t>
            </a:fld>
            <a:endParaRPr lang="en-US" altLang="en-US"/>
          </a:p>
        </p:txBody>
      </p:sp>
    </p:spTree>
    <p:extLst>
      <p:ext uri="{BB962C8B-B14F-4D97-AF65-F5344CB8AC3E}">
        <p14:creationId xmlns:p14="http://schemas.microsoft.com/office/powerpoint/2010/main" val="11469758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F552D7B-99BE-40B6-8C22-A24059A2ABFE}" type="slidenum">
              <a:rPr lang="en-US" altLang="en-US"/>
              <a:pPr>
                <a:defRPr/>
              </a:pPr>
              <a:t>‹#›</a:t>
            </a:fld>
            <a:endParaRPr lang="en-US" altLang="en-US"/>
          </a:p>
        </p:txBody>
      </p:sp>
    </p:spTree>
    <p:extLst>
      <p:ext uri="{BB962C8B-B14F-4D97-AF65-F5344CB8AC3E}">
        <p14:creationId xmlns:p14="http://schemas.microsoft.com/office/powerpoint/2010/main" val="26433370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10B34E-7FF9-49D8-AD8A-426E0FF822CC}" type="slidenum">
              <a:rPr lang="en-US" altLang="en-US"/>
              <a:pPr>
                <a:defRPr/>
              </a:pPr>
              <a:t>‹#›</a:t>
            </a:fld>
            <a:endParaRPr lang="en-US" altLang="en-US"/>
          </a:p>
        </p:txBody>
      </p:sp>
    </p:spTree>
    <p:extLst>
      <p:ext uri="{BB962C8B-B14F-4D97-AF65-F5344CB8AC3E}">
        <p14:creationId xmlns:p14="http://schemas.microsoft.com/office/powerpoint/2010/main" val="5874626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A678F85-CD79-4F34-9A2E-F68FE2300E88}" type="slidenum">
              <a:rPr lang="en-US" altLang="en-US"/>
              <a:pPr>
                <a:defRPr/>
              </a:pPr>
              <a:t>‹#›</a:t>
            </a:fld>
            <a:endParaRPr lang="en-US" altLang="en-US"/>
          </a:p>
        </p:txBody>
      </p:sp>
    </p:spTree>
    <p:extLst>
      <p:ext uri="{BB962C8B-B14F-4D97-AF65-F5344CB8AC3E}">
        <p14:creationId xmlns:p14="http://schemas.microsoft.com/office/powerpoint/2010/main" val="28306419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774024F-E9C9-49E3-94BD-3C1BC3291814}" type="slidenum">
              <a:rPr lang="en-US" altLang="en-US"/>
              <a:pPr>
                <a:defRPr/>
              </a:pPr>
              <a:t>‹#›</a:t>
            </a:fld>
            <a:endParaRPr lang="en-US" altLang="en-US"/>
          </a:p>
        </p:txBody>
      </p:sp>
    </p:spTree>
    <p:extLst>
      <p:ext uri="{BB962C8B-B14F-4D97-AF65-F5344CB8AC3E}">
        <p14:creationId xmlns:p14="http://schemas.microsoft.com/office/powerpoint/2010/main" val="3249316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3EF71F9-4315-4E59-B65C-3FA207C116E6}" type="slidenum">
              <a:rPr lang="en-US" altLang="en-US"/>
              <a:pPr>
                <a:defRPr/>
              </a:pPr>
              <a:t>‹#›</a:t>
            </a:fld>
            <a:endParaRPr lang="en-US" altLang="en-US"/>
          </a:p>
        </p:txBody>
      </p:sp>
    </p:spTree>
    <p:extLst>
      <p:ext uri="{BB962C8B-B14F-4D97-AF65-F5344CB8AC3E}">
        <p14:creationId xmlns:p14="http://schemas.microsoft.com/office/powerpoint/2010/main" val="348747637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055AE7A-729F-47C6-BEB9-AD72AC29DDA8}" type="slidenum">
              <a:rPr lang="en-US" altLang="en-US"/>
              <a:pPr>
                <a:defRPr/>
              </a:pPr>
              <a:t>‹#›</a:t>
            </a:fld>
            <a:endParaRPr lang="en-US" altLang="en-US"/>
          </a:p>
        </p:txBody>
      </p:sp>
    </p:spTree>
    <p:extLst>
      <p:ext uri="{BB962C8B-B14F-4D97-AF65-F5344CB8AC3E}">
        <p14:creationId xmlns:p14="http://schemas.microsoft.com/office/powerpoint/2010/main" val="102967049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61FC4E0-DB31-4215-A5F1-12BFAFF015DA}" type="slidenum">
              <a:rPr lang="en-US" altLang="en-US"/>
              <a:pPr>
                <a:defRPr/>
              </a:pPr>
              <a:t>‹#›</a:t>
            </a:fld>
            <a:endParaRPr lang="en-US" altLang="en-US"/>
          </a:p>
        </p:txBody>
      </p:sp>
    </p:spTree>
    <p:extLst>
      <p:ext uri="{BB962C8B-B14F-4D97-AF65-F5344CB8AC3E}">
        <p14:creationId xmlns:p14="http://schemas.microsoft.com/office/powerpoint/2010/main" val="49271113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E731167-B6D9-49D2-8CAD-760FAF7927F8}" type="slidenum">
              <a:rPr lang="en-US" altLang="en-US"/>
              <a:pPr>
                <a:defRPr/>
              </a:pPr>
              <a:t>‹#›</a:t>
            </a:fld>
            <a:endParaRPr lang="en-US" altLang="en-US"/>
          </a:p>
        </p:txBody>
      </p:sp>
    </p:spTree>
    <p:extLst>
      <p:ext uri="{BB962C8B-B14F-4D97-AF65-F5344CB8AC3E}">
        <p14:creationId xmlns:p14="http://schemas.microsoft.com/office/powerpoint/2010/main" val="13870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41C43D7F-0CEC-4E46-89D8-F43A1E6A37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
          <p:cNvSpPr txBox="1">
            <a:spLocks noChangeArrowheads="1"/>
          </p:cNvSpPr>
          <p:nvPr/>
        </p:nvSpPr>
        <p:spPr bwMode="auto">
          <a:xfrm>
            <a:off x="1828800" y="5288340"/>
            <a:ext cx="53912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dirty="0">
                <a:latin typeface="Rockwell" pitchFamily="18" charset="0"/>
              </a:rPr>
              <a:t>The State of the United States</a:t>
            </a:r>
          </a:p>
          <a:p>
            <a:pPr algn="ctr">
              <a:spcBef>
                <a:spcPct val="0"/>
              </a:spcBef>
              <a:buFontTx/>
              <a:buNone/>
            </a:pPr>
            <a:r>
              <a:rPr lang="en-US" altLang="en-US" b="1" dirty="0">
                <a:latin typeface="Rockwell" pitchFamily="18" charset="0"/>
              </a:rPr>
              <a:t>ECONOMY and </a:t>
            </a:r>
            <a:r>
              <a:rPr lang="en-US" altLang="en-US" b="1" dirty="0" smtClean="0">
                <a:latin typeface="Rockwell" pitchFamily="18" charset="0"/>
              </a:rPr>
              <a:t>SOCIETY</a:t>
            </a:r>
          </a:p>
          <a:p>
            <a:pPr algn="ctr">
              <a:spcBef>
                <a:spcPct val="0"/>
              </a:spcBef>
              <a:buFontTx/>
              <a:buNone/>
            </a:pPr>
            <a:r>
              <a:rPr lang="en-US" altLang="en-US" b="1" dirty="0" smtClean="0">
                <a:latin typeface="Rockwell" pitchFamily="18" charset="0"/>
              </a:rPr>
              <a:t>Part 15 </a:t>
            </a:r>
            <a:endParaRPr lang="en-US" altLang="en-US" b="1" dirty="0">
              <a:latin typeface="Rockwell" pitchFamily="18" charset="0"/>
            </a:endParaRPr>
          </a:p>
        </p:txBody>
      </p:sp>
      <p:pic>
        <p:nvPicPr>
          <p:cNvPr id="4" name="Picture 3"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709" y="353611"/>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s://www.nwmo.ca/%7E/media/Site/Images/Canadas-Plan/Canadas-Used-Nuclear-Fuel/How-Is-It-Stored-Today/dry_storage_containers.ashx?h=394&amp;w=700&amp;la=en&amp;hash=65C76D5EEC92308BDDC4C504130846A3CE194E5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4453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90600"/>
            <a:ext cx="7315200"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6159500"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1"/>
          <p:cNvSpPr txBox="1">
            <a:spLocks noChangeArrowheads="1"/>
          </p:cNvSpPr>
          <p:nvPr/>
        </p:nvSpPr>
        <p:spPr bwMode="auto">
          <a:xfrm>
            <a:off x="762000" y="2057400"/>
            <a:ext cx="4572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dirty="0">
                <a:latin typeface="Book Antiqua" panose="02040602050305030304" pitchFamily="18" charset="0"/>
              </a:rPr>
              <a:t>“The IMSR’s fundamental advantage lies in its most novel feature – the fuel is a liquid. At first glance, that might seem odd. But molten salt, with the uranium dissolved in it, can operate at low-pressure and absent are chemical or mechanical driving forces which can cause so many problems with traditional solid fuel reactors.”</a:t>
            </a:r>
          </a:p>
        </p:txBody>
      </p:sp>
      <p:pic>
        <p:nvPicPr>
          <p:cNvPr id="105475" name="Picture 2" descr="http://0.gravatar.com/avatar/f2372fcb635794e8663bd17c53a268fc?s=400&amp;#038;d=mm&amp;#038;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651849"/>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INNOV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7534275" cy="5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86601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Boyan Slat's ocean clean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620000" cy="398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37559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INNOV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7534275" cy="5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70831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24000"/>
            <a:ext cx="5760244" cy="4495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257" y="1219200"/>
            <a:ext cx="5752987" cy="2905125"/>
          </a:xfrm>
          <a:prstGeom prst="rect">
            <a:avLst/>
          </a:prstGeom>
        </p:spPr>
      </p:pic>
    </p:spTree>
    <p:extLst>
      <p:ext uri="{BB962C8B-B14F-4D97-AF65-F5344CB8AC3E}">
        <p14:creationId xmlns:p14="http://schemas.microsoft.com/office/powerpoint/2010/main" val="323194617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INNOV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7534275" cy="5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25827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66800"/>
            <a:ext cx="8236362" cy="4624403"/>
          </a:xfrm>
          <a:prstGeom prst="rect">
            <a:avLst/>
          </a:prstGeom>
        </p:spPr>
      </p:pic>
    </p:spTree>
    <p:extLst>
      <p:ext uri="{BB962C8B-B14F-4D97-AF65-F5344CB8AC3E}">
        <p14:creationId xmlns:p14="http://schemas.microsoft.com/office/powerpoint/2010/main" val="74307267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NNOV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7200"/>
            <a:ext cx="7534275" cy="57816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INNOV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7534275" cy="5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51887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95400"/>
            <a:ext cx="7247890" cy="4181475"/>
          </a:xfrm>
          <a:prstGeom prst="rect">
            <a:avLst/>
          </a:prstGeom>
        </p:spPr>
      </p:pic>
    </p:spTree>
    <p:extLst>
      <p:ext uri="{BB962C8B-B14F-4D97-AF65-F5344CB8AC3E}">
        <p14:creationId xmlns:p14="http://schemas.microsoft.com/office/powerpoint/2010/main" val="412485745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solar roof shing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697367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84788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INNOV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7534275" cy="5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29013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88810"/>
            <a:ext cx="7542349" cy="50306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057400"/>
            <a:ext cx="2069731" cy="3100098"/>
          </a:xfrm>
          <a:prstGeom prst="rect">
            <a:avLst/>
          </a:prstGeom>
        </p:spPr>
      </p:pic>
    </p:spTree>
    <p:extLst>
      <p:ext uri="{BB962C8B-B14F-4D97-AF65-F5344CB8AC3E}">
        <p14:creationId xmlns:p14="http://schemas.microsoft.com/office/powerpoint/2010/main" val="253300523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INNOV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7534275" cy="5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80917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oa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5172574" cy="3545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iesel fu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4275" y="1905000"/>
            <a:ext cx="4917251" cy="354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28452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ithium ion batte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744277"/>
            <a:ext cx="5222907" cy="28337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ncrete block brick w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609600"/>
            <a:ext cx="5224462" cy="3134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2295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INNOV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7534275" cy="5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29540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wer by osmosi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24000"/>
            <a:ext cx="5905500" cy="4507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25355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net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295400"/>
            <a:ext cx="6231467"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INNOV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7534275" cy="5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87150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lex Weber and Jack Johnston inspect some of the over 20,000 golf balls theyâve collected from the ocean and stored in Weberâs garage. Photo by Robert Beck /Sports Illustrated/Getty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7162800" cy="47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0645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INNOV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7534275" cy="5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75240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umped Storage Hydro 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85800"/>
            <a:ext cx="7143750" cy="533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79232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theconversation.com/files/53272/original/w3hwy737-1404800436.jpg?ixlib=rb-1.1.0&amp;rect=24%2C24%2C2704%2C1762&amp;q=45&amp;auto=format&amp;w=926&amp;fit=cl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66800"/>
            <a:ext cx="7143750" cy="4651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31138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INNOV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7534275" cy="5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49122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ocean vessels run with wind and solar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400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57067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INNOV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7534275" cy="5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24097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nhabitat.com/files/airc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81200"/>
            <a:ext cx="622686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65913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innovations in electric powered vehic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219200"/>
            <a:ext cx="6439675" cy="4552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46566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NNOV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9600"/>
            <a:ext cx="7534275" cy="5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77744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solar powered vehi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19200"/>
            <a:ext cx="5667375"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9975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upload.wikimedia.org/wikipedia/commons/thumb/1/10/Sunswift_eVe_1.jpg/285px-Sunswift_eVe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5943597"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69801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ove of s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7800"/>
            <a:ext cx="6339889"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84423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372491" y="5486400"/>
            <a:ext cx="23038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Rockwell" pitchFamily="18" charset="0"/>
              </a:rPr>
              <a:t>End Part </a:t>
            </a:r>
            <a:r>
              <a:rPr lang="en-US" altLang="en-US" b="1" dirty="0" smtClean="0">
                <a:latin typeface="Rockwell" pitchFamily="18" charset="0"/>
              </a:rPr>
              <a:t>15</a:t>
            </a:r>
            <a:endParaRPr lang="en-US" altLang="en-US" b="1" dirty="0">
              <a:latin typeface="Rockwell" pitchFamily="18" charset="0"/>
            </a:endParaRPr>
          </a:p>
        </p:txBody>
      </p:sp>
      <p:pic>
        <p:nvPicPr>
          <p:cNvPr id="6" name="Picture 5"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709" y="353611"/>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It's how the planet dealt with global warming in previous episodes.&#10;Shellfish put away carbon, trees put it away. . .JOHN HARRISON,&#10;businessman John Harrison believes he can help the planet with his&#10;eco-friendly cement. SIMON SCHL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371600"/>
            <a:ext cx="32004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It's how the planet dealt with global warming in previous episodes.&#10;Shellfish put away carbon, trees put it away. . .JOHN HARRISON,&#10;businessman John Harrison believes he can help the planet with his&#10;eco-friendly cement. SIMON SCHL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057400"/>
            <a:ext cx="22860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Box 2"/>
          <p:cNvSpPr txBox="1">
            <a:spLocks noChangeArrowheads="1"/>
          </p:cNvSpPr>
          <p:nvPr/>
        </p:nvSpPr>
        <p:spPr bwMode="auto">
          <a:xfrm>
            <a:off x="1295400" y="2078008"/>
            <a:ext cx="3657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r>
              <a:rPr lang="en-US" altLang="en-US" sz="2000" b="1" dirty="0"/>
              <a:t>“I really do not think we have much time left with the atmosphere we have. It is time all the great thinkers of the world, combined with government funding, solved the problem in a manner similar to the way the atomic bomb was created.”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INNOV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7534275" cy="5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13400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www.ucsusa.org/assets/images/np/spent-fuel-po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0"/>
            <a:ext cx="72739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www.ucsusa.org/assets/images/np/dry-cas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20395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6329</TotalTime>
  <Words>2399</Words>
  <Application>Microsoft Office PowerPoint</Application>
  <PresentationFormat>On-screen Show (4:3)</PresentationFormat>
  <Paragraphs>90</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Book Antiqua</vt:lpstr>
      <vt:lpstr>Rockwell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 Dodson</dc:creator>
  <cp:lastModifiedBy>Owner</cp:lastModifiedBy>
  <cp:revision>241</cp:revision>
  <dcterms:created xsi:type="dcterms:W3CDTF">2010-08-28T01:18:10Z</dcterms:created>
  <dcterms:modified xsi:type="dcterms:W3CDTF">2019-03-08T23:22:39Z</dcterms:modified>
</cp:coreProperties>
</file>